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0" r:id="rId6"/>
    <p:sldId id="261" r:id="rId7"/>
    <p:sldId id="262" r:id="rId8"/>
    <p:sldId id="263" r:id="rId9"/>
    <p:sldId id="264" r:id="rId10"/>
    <p:sldId id="265" r:id="rId11"/>
    <p:sldId id="266"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52E8B-AD67-4822-9191-E918808A4F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80C451-398F-4A22-AAA7-93CB90DD5C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E0415B-9953-43C6-8E5D-F6C1CAA88D52}"/>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5" name="Footer Placeholder 4">
            <a:extLst>
              <a:ext uri="{FF2B5EF4-FFF2-40B4-BE49-F238E27FC236}">
                <a16:creationId xmlns:a16="http://schemas.microsoft.com/office/drawing/2014/main" id="{5BE5D8A9-167B-472C-9E3B-CD1605AB32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702D3-B014-4651-BD2F-B38306D970A0}"/>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2062599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54779-C60D-4024-B609-C3EB99102A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AAD36B-4BF2-475F-83F4-81BD0C1471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97A9BF-78FF-4F01-8DFA-D4251321EA8F}"/>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5" name="Footer Placeholder 4">
            <a:extLst>
              <a:ext uri="{FF2B5EF4-FFF2-40B4-BE49-F238E27FC236}">
                <a16:creationId xmlns:a16="http://schemas.microsoft.com/office/drawing/2014/main" id="{B39D9AD0-0D96-4329-89B6-48DCE98F89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DF7A9D-826A-442C-B0E5-3E728134611E}"/>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3162837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8CBC4A-E3AC-4B06-B015-DAAC741FDE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6E71D0-EC3A-458A-8867-407683DCA9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CD13B5-BB77-4B87-8F8C-11856EB31746}"/>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5" name="Footer Placeholder 4">
            <a:extLst>
              <a:ext uri="{FF2B5EF4-FFF2-40B4-BE49-F238E27FC236}">
                <a16:creationId xmlns:a16="http://schemas.microsoft.com/office/drawing/2014/main" id="{37E8A4DB-AB4B-4307-ADEE-AFB7EAE72F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A45985-6396-42DF-B986-EC54DC3C442E}"/>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2910124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E537A-111B-4605-9CCD-4BD2A486CF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51CF6B-A7E4-47B7-B8CE-1EE4367A68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19D46E-4F53-4043-941C-72D0E365FF44}"/>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5" name="Footer Placeholder 4">
            <a:extLst>
              <a:ext uri="{FF2B5EF4-FFF2-40B4-BE49-F238E27FC236}">
                <a16:creationId xmlns:a16="http://schemas.microsoft.com/office/drawing/2014/main" id="{180C885D-E489-409D-857B-7B4BC46581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E93CAC-F0FE-49E4-9AAB-74FEAD6815D4}"/>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1954838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D64CD-2035-42E1-9204-78D98B748C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39AE9EF-9DAE-4AB8-A24C-65CC443782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1DEAE2-2CC8-49E5-9A19-312ED00E3476}"/>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5" name="Footer Placeholder 4">
            <a:extLst>
              <a:ext uri="{FF2B5EF4-FFF2-40B4-BE49-F238E27FC236}">
                <a16:creationId xmlns:a16="http://schemas.microsoft.com/office/drawing/2014/main" id="{05FEA315-4807-4BE6-93BB-7EE67848D2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B91E1E-748E-4C1B-990C-F4CE156DE444}"/>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1310829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6233B-4A36-463D-B5BE-7A14251A08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DB778A-3516-46FB-94C9-1090A3BB0B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43F443-D65A-4C04-9E31-0699AD83D0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10BD2C-623D-48CD-B18F-4075569CAA19}"/>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6" name="Footer Placeholder 5">
            <a:extLst>
              <a:ext uri="{FF2B5EF4-FFF2-40B4-BE49-F238E27FC236}">
                <a16:creationId xmlns:a16="http://schemas.microsoft.com/office/drawing/2014/main" id="{B9D22633-EC20-443A-9474-50402ACD95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2824DD-522D-4A2B-AD26-BEE517CC9C9C}"/>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1243012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5D504-FFD5-4F83-9631-0C7DE31C27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48C76C-B219-4F47-9B43-9EBEE0AB0C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7D6779-DE88-4532-99AF-1562D9C697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89741F-BFFD-4CB6-9A9D-9CD66CA656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9DCCD-42B8-4D5E-B037-D32965F859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E76995-6B55-485D-8168-D6E21F69D6C7}"/>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8" name="Footer Placeholder 7">
            <a:extLst>
              <a:ext uri="{FF2B5EF4-FFF2-40B4-BE49-F238E27FC236}">
                <a16:creationId xmlns:a16="http://schemas.microsoft.com/office/drawing/2014/main" id="{BE55FFCA-2DBE-45F3-B880-B51AFD422D6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A8CC05-62AA-4D6D-9BDB-351B6D3CA2B3}"/>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1386381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E7C44-CD03-4321-A538-7F63B852CD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3E8E877-7AC5-4C6C-BACA-4026BF76A662}"/>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4" name="Footer Placeholder 3">
            <a:extLst>
              <a:ext uri="{FF2B5EF4-FFF2-40B4-BE49-F238E27FC236}">
                <a16:creationId xmlns:a16="http://schemas.microsoft.com/office/drawing/2014/main" id="{815D9EC2-2837-48A1-8D1F-1CA56CEF23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7CC9CA-73CD-48AB-9731-D40E4777DFBA}"/>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340856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AE20EB-C358-46D5-B742-4308F5DFBD14}"/>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3" name="Footer Placeholder 2">
            <a:extLst>
              <a:ext uri="{FF2B5EF4-FFF2-40B4-BE49-F238E27FC236}">
                <a16:creationId xmlns:a16="http://schemas.microsoft.com/office/drawing/2014/main" id="{1C2A9D57-B9CD-4772-81D5-16567C2E41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43B7A7-4CA4-4BAE-9B5F-6DB49E40F243}"/>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163011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946E0-9E28-46C0-B5AE-09174600AD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A173E0-1C7F-466B-AEE2-E87D337DF4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1C31B-6637-4152-BD8C-09A5CDB1F4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1EA227-2F62-4DFD-A867-64A68ADEEEFE}"/>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6" name="Footer Placeholder 5">
            <a:extLst>
              <a:ext uri="{FF2B5EF4-FFF2-40B4-BE49-F238E27FC236}">
                <a16:creationId xmlns:a16="http://schemas.microsoft.com/office/drawing/2014/main" id="{1DAD9E02-7F27-4533-8B88-CABCF09EB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EF9DAA-E809-4807-9940-E8619015CDA8}"/>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877530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7D916-D482-4FE1-B8DE-1B6B956BD2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DC5B88-21D3-4BE7-9A24-32DBB3A420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C279BA0-D756-440D-BEFE-7077EF475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49866D-80A9-4405-8E57-325C6A317B9F}"/>
              </a:ext>
            </a:extLst>
          </p:cNvPr>
          <p:cNvSpPr>
            <a:spLocks noGrp="1"/>
          </p:cNvSpPr>
          <p:nvPr>
            <p:ph type="dt" sz="half" idx="10"/>
          </p:nvPr>
        </p:nvSpPr>
        <p:spPr/>
        <p:txBody>
          <a:bodyPr/>
          <a:lstStyle/>
          <a:p>
            <a:fld id="{A06B9F3F-0395-4DB9-AF75-349BD79808E9}" type="datetimeFigureOut">
              <a:rPr lang="en-US" smtClean="0"/>
              <a:t>3/23/2022</a:t>
            </a:fld>
            <a:endParaRPr lang="en-US"/>
          </a:p>
        </p:txBody>
      </p:sp>
      <p:sp>
        <p:nvSpPr>
          <p:cNvPr id="6" name="Footer Placeholder 5">
            <a:extLst>
              <a:ext uri="{FF2B5EF4-FFF2-40B4-BE49-F238E27FC236}">
                <a16:creationId xmlns:a16="http://schemas.microsoft.com/office/drawing/2014/main" id="{C35DBFDD-6A86-47AA-B853-685F28DAE8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21753-AB9D-4CBB-AD6A-910BD75D9919}"/>
              </a:ext>
            </a:extLst>
          </p:cNvPr>
          <p:cNvSpPr>
            <a:spLocks noGrp="1"/>
          </p:cNvSpPr>
          <p:nvPr>
            <p:ph type="sldNum" sz="quarter" idx="12"/>
          </p:nvPr>
        </p:nvSpPr>
        <p:spPr/>
        <p:txBody>
          <a:bodyPr/>
          <a:lstStyle/>
          <a:p>
            <a:fld id="{81A8E9D2-9736-4DD1-B47F-18AFCC37FACD}" type="slidenum">
              <a:rPr lang="en-US" smtClean="0"/>
              <a:t>‹#›</a:t>
            </a:fld>
            <a:endParaRPr lang="en-US"/>
          </a:p>
        </p:txBody>
      </p:sp>
    </p:spTree>
    <p:extLst>
      <p:ext uri="{BB962C8B-B14F-4D97-AF65-F5344CB8AC3E}">
        <p14:creationId xmlns:p14="http://schemas.microsoft.com/office/powerpoint/2010/main" val="2535088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8E30BB-084C-4865-8150-711B3D498C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ECFB08-4D93-4012-B4F2-ED73CEB09E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29A784-58B6-4DBD-A245-763F12E684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B9F3F-0395-4DB9-AF75-349BD79808E9}" type="datetimeFigureOut">
              <a:rPr lang="en-US" smtClean="0"/>
              <a:t>3/23/2022</a:t>
            </a:fld>
            <a:endParaRPr lang="en-US"/>
          </a:p>
        </p:txBody>
      </p:sp>
      <p:sp>
        <p:nvSpPr>
          <p:cNvPr id="5" name="Footer Placeholder 4">
            <a:extLst>
              <a:ext uri="{FF2B5EF4-FFF2-40B4-BE49-F238E27FC236}">
                <a16:creationId xmlns:a16="http://schemas.microsoft.com/office/drawing/2014/main" id="{FFAE8011-72B0-4326-BD79-7D4CCBF80D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72D022-BD2D-404E-AC3B-4FB7C41DE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A8E9D2-9736-4DD1-B47F-18AFCC37FACD}" type="slidenum">
              <a:rPr lang="en-US" smtClean="0"/>
              <a:t>‹#›</a:t>
            </a:fld>
            <a:endParaRPr lang="en-US"/>
          </a:p>
        </p:txBody>
      </p:sp>
    </p:spTree>
    <p:extLst>
      <p:ext uri="{BB962C8B-B14F-4D97-AF65-F5344CB8AC3E}">
        <p14:creationId xmlns:p14="http://schemas.microsoft.com/office/powerpoint/2010/main" val="349119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adcprea@pwcgov.or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F4A92-78DE-42D6-BF34-AFE3803FE924}"/>
              </a:ext>
            </a:extLst>
          </p:cNvPr>
          <p:cNvSpPr>
            <a:spLocks noGrp="1"/>
          </p:cNvSpPr>
          <p:nvPr>
            <p:ph type="ctrTitle"/>
          </p:nvPr>
        </p:nvSpPr>
        <p:spPr/>
        <p:txBody>
          <a:bodyPr>
            <a:normAutofit/>
          </a:bodyPr>
          <a:lstStyle/>
          <a:p>
            <a:r>
              <a:rPr lang="en-US" sz="9600" dirty="0"/>
              <a:t>PREA</a:t>
            </a:r>
          </a:p>
        </p:txBody>
      </p:sp>
      <p:sp>
        <p:nvSpPr>
          <p:cNvPr id="3" name="Subtitle 2">
            <a:extLst>
              <a:ext uri="{FF2B5EF4-FFF2-40B4-BE49-F238E27FC236}">
                <a16:creationId xmlns:a16="http://schemas.microsoft.com/office/drawing/2014/main" id="{8AE22807-7881-45DC-80BD-3F0ED442DD65}"/>
              </a:ext>
            </a:extLst>
          </p:cNvPr>
          <p:cNvSpPr>
            <a:spLocks noGrp="1"/>
          </p:cNvSpPr>
          <p:nvPr>
            <p:ph type="subTitle" idx="1"/>
          </p:nvPr>
        </p:nvSpPr>
        <p:spPr/>
        <p:txBody>
          <a:bodyPr>
            <a:normAutofit/>
          </a:bodyPr>
          <a:lstStyle/>
          <a:p>
            <a:r>
              <a:rPr lang="en-US" sz="3600" dirty="0"/>
              <a:t>PRISON RAPE ELIMINATION ACT</a:t>
            </a:r>
          </a:p>
          <a:p>
            <a:endParaRPr lang="en-US" sz="3600" dirty="0"/>
          </a:p>
          <a:p>
            <a:endParaRPr lang="en-US" sz="3600" dirty="0"/>
          </a:p>
          <a:p>
            <a:endParaRPr lang="en-US" sz="3600" dirty="0"/>
          </a:p>
          <a:p>
            <a:endParaRPr lang="en-US" sz="3600" dirty="0"/>
          </a:p>
          <a:p>
            <a:endParaRPr lang="en-US" sz="3600" dirty="0"/>
          </a:p>
          <a:p>
            <a:endParaRPr lang="en-US" sz="3600" dirty="0"/>
          </a:p>
          <a:p>
            <a:endParaRPr lang="en-US" sz="3600" dirty="0"/>
          </a:p>
        </p:txBody>
      </p:sp>
    </p:spTree>
    <p:extLst>
      <p:ext uri="{BB962C8B-B14F-4D97-AF65-F5344CB8AC3E}">
        <p14:creationId xmlns:p14="http://schemas.microsoft.com/office/powerpoint/2010/main" val="1109379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0DA1F-9615-4E67-ADB5-39D6A5E6F32C}"/>
              </a:ext>
            </a:extLst>
          </p:cNvPr>
          <p:cNvSpPr>
            <a:spLocks noGrp="1"/>
          </p:cNvSpPr>
          <p:nvPr>
            <p:ph type="title"/>
          </p:nvPr>
        </p:nvSpPr>
        <p:spPr/>
        <p:txBody>
          <a:bodyPr/>
          <a:lstStyle/>
          <a:p>
            <a:pPr algn="ctr"/>
            <a:r>
              <a:rPr lang="en-US" b="1" u="sng" dirty="0"/>
              <a:t>OTHER THINGS TO CONSIDER</a:t>
            </a:r>
          </a:p>
        </p:txBody>
      </p:sp>
      <p:sp>
        <p:nvSpPr>
          <p:cNvPr id="3" name="Content Placeholder 2">
            <a:extLst>
              <a:ext uri="{FF2B5EF4-FFF2-40B4-BE49-F238E27FC236}">
                <a16:creationId xmlns:a16="http://schemas.microsoft.com/office/drawing/2014/main" id="{FC34FED5-9A6A-454C-A195-0EB21EC22F44}"/>
              </a:ext>
            </a:extLst>
          </p:cNvPr>
          <p:cNvSpPr>
            <a:spLocks noGrp="1"/>
          </p:cNvSpPr>
          <p:nvPr>
            <p:ph idx="1"/>
          </p:nvPr>
        </p:nvSpPr>
        <p:spPr/>
        <p:txBody>
          <a:bodyPr/>
          <a:lstStyle/>
          <a:p>
            <a:r>
              <a:rPr lang="en-US" dirty="0"/>
              <a:t>Maintain professional boundaries</a:t>
            </a:r>
          </a:p>
          <a:p>
            <a:r>
              <a:rPr lang="en-US" dirty="0"/>
              <a:t>Focus on assignment</a:t>
            </a:r>
          </a:p>
          <a:p>
            <a:r>
              <a:rPr lang="en-US" dirty="0"/>
              <a:t>Do not do favors</a:t>
            </a:r>
          </a:p>
          <a:p>
            <a:r>
              <a:rPr lang="en-US" dirty="0"/>
              <a:t>Do not accept gifts</a:t>
            </a:r>
          </a:p>
          <a:p>
            <a:r>
              <a:rPr lang="en-US" dirty="0"/>
              <a:t>Do not share personal information</a:t>
            </a:r>
          </a:p>
          <a:p>
            <a:r>
              <a:rPr lang="en-US" dirty="0"/>
              <a:t>Be knowledgeable of the ADC policy and procedure, rules and laws regarding sexual misconduct and sexual harassment</a:t>
            </a:r>
          </a:p>
          <a:p>
            <a:r>
              <a:rPr lang="en-US" dirty="0"/>
              <a:t>No touching of </a:t>
            </a:r>
            <a:r>
              <a:rPr lang="en-US"/>
              <a:t>any kind</a:t>
            </a:r>
            <a:endParaRPr lang="en-US" dirty="0"/>
          </a:p>
          <a:p>
            <a:endParaRPr lang="en-US" dirty="0"/>
          </a:p>
        </p:txBody>
      </p:sp>
    </p:spTree>
    <p:extLst>
      <p:ext uri="{BB962C8B-B14F-4D97-AF65-F5344CB8AC3E}">
        <p14:creationId xmlns:p14="http://schemas.microsoft.com/office/powerpoint/2010/main" val="980540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BAC84-2115-4B5B-B309-1ACB3656EFAC}"/>
              </a:ext>
            </a:extLst>
          </p:cNvPr>
          <p:cNvSpPr>
            <a:spLocks noGrp="1"/>
          </p:cNvSpPr>
          <p:nvPr>
            <p:ph type="title"/>
          </p:nvPr>
        </p:nvSpPr>
        <p:spPr/>
        <p:txBody>
          <a:bodyPr>
            <a:normAutofit/>
          </a:bodyPr>
          <a:lstStyle/>
          <a:p>
            <a:pPr algn="ctr"/>
            <a:r>
              <a:rPr lang="en-US" sz="5400" b="1" dirty="0"/>
              <a:t>DUTY TO REPORT</a:t>
            </a:r>
          </a:p>
        </p:txBody>
      </p:sp>
      <p:sp>
        <p:nvSpPr>
          <p:cNvPr id="3" name="Content Placeholder 2">
            <a:extLst>
              <a:ext uri="{FF2B5EF4-FFF2-40B4-BE49-F238E27FC236}">
                <a16:creationId xmlns:a16="http://schemas.microsoft.com/office/drawing/2014/main" id="{2885E2D9-0B9F-446C-8D3B-61B7FEC9B874}"/>
              </a:ext>
            </a:extLst>
          </p:cNvPr>
          <p:cNvSpPr>
            <a:spLocks noGrp="1"/>
          </p:cNvSpPr>
          <p:nvPr>
            <p:ph idx="1"/>
          </p:nvPr>
        </p:nvSpPr>
        <p:spPr/>
        <p:txBody>
          <a:bodyPr/>
          <a:lstStyle/>
          <a:p>
            <a:pPr marL="0" indent="0">
              <a:buNone/>
            </a:pPr>
            <a:r>
              <a:rPr lang="en-US" dirty="0"/>
              <a:t>You must report an inappropriate behavior immediately.  The presence of illegal and unethical behavior compromises the security and safety of the ADC.  If you fail to report, you will be held accountable.  All efforts will be made to ensure the confidentiality of the reporting staff member.</a:t>
            </a:r>
          </a:p>
          <a:p>
            <a:pPr marL="0" indent="0">
              <a:buNone/>
            </a:pPr>
            <a:r>
              <a:rPr lang="en-US" sz="4000" dirty="0"/>
              <a:t>PREA Hotline 703-792-4090</a:t>
            </a:r>
          </a:p>
          <a:p>
            <a:pPr marL="0" indent="0">
              <a:buNone/>
            </a:pPr>
            <a:r>
              <a:rPr lang="en-US" sz="4000" dirty="0"/>
              <a:t>PREA Email </a:t>
            </a:r>
            <a:r>
              <a:rPr lang="en-US" sz="4000" dirty="0">
                <a:hlinkClick r:id="rId2"/>
              </a:rPr>
              <a:t>adcprea@pwcgov.org</a:t>
            </a:r>
            <a:endParaRPr lang="en-US" sz="4000" dirty="0"/>
          </a:p>
          <a:p>
            <a:pPr marL="0" indent="0">
              <a:buNone/>
            </a:pPr>
            <a:r>
              <a:rPr lang="en-US" sz="4000" dirty="0"/>
              <a:t>SAVAS Hotline 703-368-4141</a:t>
            </a:r>
          </a:p>
        </p:txBody>
      </p:sp>
    </p:spTree>
    <p:extLst>
      <p:ext uri="{BB962C8B-B14F-4D97-AF65-F5344CB8AC3E}">
        <p14:creationId xmlns:p14="http://schemas.microsoft.com/office/powerpoint/2010/main" val="3552899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BD9F0-308A-4EA7-95D7-B098C28D08DA}"/>
              </a:ext>
            </a:extLst>
          </p:cNvPr>
          <p:cNvSpPr>
            <a:spLocks noGrp="1"/>
          </p:cNvSpPr>
          <p:nvPr>
            <p:ph type="title"/>
          </p:nvPr>
        </p:nvSpPr>
        <p:spPr/>
        <p:txBody>
          <a:bodyPr>
            <a:normAutofit/>
          </a:bodyPr>
          <a:lstStyle/>
          <a:p>
            <a:pPr algn="ctr"/>
            <a:r>
              <a:rPr lang="en-US" sz="7200" b="1" dirty="0"/>
              <a:t>REMEMBER</a:t>
            </a:r>
          </a:p>
        </p:txBody>
      </p:sp>
      <p:sp>
        <p:nvSpPr>
          <p:cNvPr id="3" name="Content Placeholder 2">
            <a:extLst>
              <a:ext uri="{FF2B5EF4-FFF2-40B4-BE49-F238E27FC236}">
                <a16:creationId xmlns:a16="http://schemas.microsoft.com/office/drawing/2014/main" id="{A40FE7EF-27F2-45FE-9B12-D562923C1F4E}"/>
              </a:ext>
            </a:extLst>
          </p:cNvPr>
          <p:cNvSpPr>
            <a:spLocks noGrp="1"/>
          </p:cNvSpPr>
          <p:nvPr>
            <p:ph idx="1"/>
          </p:nvPr>
        </p:nvSpPr>
        <p:spPr/>
        <p:txBody>
          <a:bodyPr/>
          <a:lstStyle/>
          <a:p>
            <a:pPr marL="0" indent="0" algn="ctr">
              <a:buNone/>
            </a:pPr>
            <a:r>
              <a:rPr lang="en-US" sz="5400" dirty="0"/>
              <a:t>ZERO TOLERANCE</a:t>
            </a:r>
          </a:p>
          <a:p>
            <a:pPr marL="0" indent="0" algn="ctr">
              <a:buNone/>
            </a:pPr>
            <a:endParaRPr lang="en-US" dirty="0"/>
          </a:p>
          <a:p>
            <a:pPr marL="0" indent="0" algn="ctr">
              <a:buNone/>
            </a:pPr>
            <a:endParaRPr lang="en-US" dirty="0"/>
          </a:p>
          <a:p>
            <a:pPr marL="0" indent="0" algn="ctr">
              <a:buNone/>
            </a:pPr>
            <a:r>
              <a:rPr lang="en-US" sz="4000" dirty="0"/>
              <a:t>Thank you from the Prince William Manassas Regional Adult Detention Center!!!!</a:t>
            </a:r>
          </a:p>
          <a:p>
            <a:pPr marL="0" indent="0" algn="ctr">
              <a:buNone/>
            </a:pPr>
            <a:endParaRPr lang="en-US" dirty="0"/>
          </a:p>
          <a:p>
            <a:pPr marL="0" indent="0" algn="ctr">
              <a:buNone/>
            </a:pPr>
            <a:r>
              <a:rPr lang="en-US" sz="3600" dirty="0"/>
              <a:t>If you have any questions, please contact 703-792-6420</a:t>
            </a:r>
          </a:p>
        </p:txBody>
      </p:sp>
    </p:spTree>
    <p:extLst>
      <p:ext uri="{BB962C8B-B14F-4D97-AF65-F5344CB8AC3E}">
        <p14:creationId xmlns:p14="http://schemas.microsoft.com/office/powerpoint/2010/main" val="3170665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E7CBF-384B-4EC6-AC0B-9E1D1A1F8384}"/>
              </a:ext>
            </a:extLst>
          </p:cNvPr>
          <p:cNvSpPr>
            <a:spLocks noGrp="1"/>
          </p:cNvSpPr>
          <p:nvPr>
            <p:ph type="title"/>
          </p:nvPr>
        </p:nvSpPr>
        <p:spPr/>
        <p:txBody>
          <a:bodyPr>
            <a:normAutofit/>
          </a:bodyPr>
          <a:lstStyle/>
          <a:p>
            <a:pPr algn="ctr"/>
            <a:r>
              <a:rPr lang="en-US" sz="8000" b="1" dirty="0"/>
              <a:t>OBJECTIVES</a:t>
            </a:r>
          </a:p>
        </p:txBody>
      </p:sp>
      <p:sp>
        <p:nvSpPr>
          <p:cNvPr id="3" name="Content Placeholder 2">
            <a:extLst>
              <a:ext uri="{FF2B5EF4-FFF2-40B4-BE49-F238E27FC236}">
                <a16:creationId xmlns:a16="http://schemas.microsoft.com/office/drawing/2014/main" id="{C4A0AA97-BD32-4D5B-B984-836E1A7DBF92}"/>
              </a:ext>
            </a:extLst>
          </p:cNvPr>
          <p:cNvSpPr>
            <a:spLocks noGrp="1"/>
          </p:cNvSpPr>
          <p:nvPr>
            <p:ph idx="1"/>
          </p:nvPr>
        </p:nvSpPr>
        <p:spPr/>
        <p:txBody>
          <a:bodyPr>
            <a:normAutofit/>
          </a:bodyPr>
          <a:lstStyle/>
          <a:p>
            <a:r>
              <a:rPr lang="en-US" sz="4000" dirty="0"/>
              <a:t>This training is intended to provide information on maintaining professional boundaries with offenders/inmates and your duty to report incidents of offenders/inmates sexual abuse</a:t>
            </a:r>
          </a:p>
        </p:txBody>
      </p:sp>
    </p:spTree>
    <p:extLst>
      <p:ext uri="{BB962C8B-B14F-4D97-AF65-F5344CB8AC3E}">
        <p14:creationId xmlns:p14="http://schemas.microsoft.com/office/powerpoint/2010/main" val="2289679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9584C-8822-4F20-AF23-09F757C2B652}"/>
              </a:ext>
            </a:extLst>
          </p:cNvPr>
          <p:cNvSpPr>
            <a:spLocks noGrp="1"/>
          </p:cNvSpPr>
          <p:nvPr>
            <p:ph type="title"/>
          </p:nvPr>
        </p:nvSpPr>
        <p:spPr/>
        <p:txBody>
          <a:bodyPr>
            <a:normAutofit/>
          </a:bodyPr>
          <a:lstStyle/>
          <a:p>
            <a:pPr algn="ctr"/>
            <a:r>
              <a:rPr lang="en-US" sz="6000" b="1" dirty="0"/>
              <a:t>Sexual Misconduct</a:t>
            </a:r>
          </a:p>
        </p:txBody>
      </p:sp>
      <p:sp>
        <p:nvSpPr>
          <p:cNvPr id="3" name="Content Placeholder 2">
            <a:extLst>
              <a:ext uri="{FF2B5EF4-FFF2-40B4-BE49-F238E27FC236}">
                <a16:creationId xmlns:a16="http://schemas.microsoft.com/office/drawing/2014/main" id="{83EE778A-FF3B-4180-9016-6B67167D394D}"/>
              </a:ext>
            </a:extLst>
          </p:cNvPr>
          <p:cNvSpPr>
            <a:spLocks noGrp="1"/>
          </p:cNvSpPr>
          <p:nvPr>
            <p:ph idx="1"/>
          </p:nvPr>
        </p:nvSpPr>
        <p:spPr/>
        <p:txBody>
          <a:bodyPr>
            <a:normAutofit/>
          </a:bodyPr>
          <a:lstStyle/>
          <a:p>
            <a:r>
              <a:rPr lang="en-US" sz="3600" dirty="0"/>
              <a:t>The ADC policy specifically forbids any activity associated with or that </a:t>
            </a:r>
            <a:r>
              <a:rPr lang="en-US" sz="3600"/>
              <a:t>promotes acts </a:t>
            </a:r>
            <a:r>
              <a:rPr lang="en-US" sz="3600" dirty="0"/>
              <a:t>of sexual conduct, including sexual harassment between offender and ADC Staff.  In this definition “</a:t>
            </a:r>
            <a:r>
              <a:rPr lang="en-US" sz="3600" b="1" dirty="0"/>
              <a:t>STAFF</a:t>
            </a:r>
            <a:r>
              <a:rPr lang="en-US" sz="3600" dirty="0"/>
              <a:t>” includes contracted staff, vendors, interns and </a:t>
            </a:r>
            <a:r>
              <a:rPr lang="en-US" sz="4400" b="1" dirty="0"/>
              <a:t>VOLUNTEERS</a:t>
            </a:r>
            <a:r>
              <a:rPr lang="en-US" sz="3600" dirty="0"/>
              <a:t> of the ADC.</a:t>
            </a:r>
          </a:p>
        </p:txBody>
      </p:sp>
    </p:spTree>
    <p:extLst>
      <p:ext uri="{BB962C8B-B14F-4D97-AF65-F5344CB8AC3E}">
        <p14:creationId xmlns:p14="http://schemas.microsoft.com/office/powerpoint/2010/main" val="1791918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CD715-4EF3-4381-B1A5-E6163BC9FF79}"/>
              </a:ext>
            </a:extLst>
          </p:cNvPr>
          <p:cNvSpPr>
            <a:spLocks noGrp="1"/>
          </p:cNvSpPr>
          <p:nvPr>
            <p:ph type="title"/>
          </p:nvPr>
        </p:nvSpPr>
        <p:spPr/>
        <p:txBody>
          <a:bodyPr/>
          <a:lstStyle/>
          <a:p>
            <a:pPr algn="ctr"/>
            <a:r>
              <a:rPr lang="en-US" b="1" dirty="0"/>
              <a:t>PREA is a Federal mandate established in 2003</a:t>
            </a:r>
          </a:p>
        </p:txBody>
      </p:sp>
      <p:sp>
        <p:nvSpPr>
          <p:cNvPr id="3" name="Content Placeholder 2">
            <a:extLst>
              <a:ext uri="{FF2B5EF4-FFF2-40B4-BE49-F238E27FC236}">
                <a16:creationId xmlns:a16="http://schemas.microsoft.com/office/drawing/2014/main" id="{EB703AB4-9CB5-42B8-BF0C-A08613AA4D25}"/>
              </a:ext>
            </a:extLst>
          </p:cNvPr>
          <p:cNvSpPr>
            <a:spLocks noGrp="1"/>
          </p:cNvSpPr>
          <p:nvPr>
            <p:ph sz="half" idx="1"/>
          </p:nvPr>
        </p:nvSpPr>
        <p:spPr/>
        <p:txBody>
          <a:bodyPr/>
          <a:lstStyle/>
          <a:p>
            <a:r>
              <a:rPr lang="en-US" dirty="0"/>
              <a:t>PREA addresses the prevention, detection and response to sexual abuse and rape in a correctional setting.</a:t>
            </a:r>
          </a:p>
        </p:txBody>
      </p:sp>
      <p:sp>
        <p:nvSpPr>
          <p:cNvPr id="4" name="Content Placeholder 3">
            <a:extLst>
              <a:ext uri="{FF2B5EF4-FFF2-40B4-BE49-F238E27FC236}">
                <a16:creationId xmlns:a16="http://schemas.microsoft.com/office/drawing/2014/main" id="{5B180E26-8DF7-4432-AEA6-102BDED13CD8}"/>
              </a:ext>
            </a:extLst>
          </p:cNvPr>
          <p:cNvSpPr>
            <a:spLocks noGrp="1"/>
          </p:cNvSpPr>
          <p:nvPr>
            <p:ph sz="half" idx="2"/>
          </p:nvPr>
        </p:nvSpPr>
        <p:spPr/>
        <p:txBody>
          <a:bodyPr/>
          <a:lstStyle/>
          <a:p>
            <a:r>
              <a:rPr lang="en-US" dirty="0"/>
              <a:t>This includes all federal, state, local prisons, jails, police lock-ups, private facilities and community settings.</a:t>
            </a:r>
          </a:p>
        </p:txBody>
      </p:sp>
    </p:spTree>
    <p:extLst>
      <p:ext uri="{BB962C8B-B14F-4D97-AF65-F5344CB8AC3E}">
        <p14:creationId xmlns:p14="http://schemas.microsoft.com/office/powerpoint/2010/main" val="2031494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4EA7-E3AE-4556-86B5-DFD3F0EDA5FD}"/>
              </a:ext>
            </a:extLst>
          </p:cNvPr>
          <p:cNvSpPr>
            <a:spLocks noGrp="1"/>
          </p:cNvSpPr>
          <p:nvPr>
            <p:ph type="title"/>
          </p:nvPr>
        </p:nvSpPr>
        <p:spPr/>
        <p:txBody>
          <a:bodyPr>
            <a:normAutofit/>
          </a:bodyPr>
          <a:lstStyle/>
          <a:p>
            <a:pPr algn="ctr"/>
            <a:r>
              <a:rPr lang="en-US" sz="6000" b="1" dirty="0"/>
              <a:t>ZERO TOLERANCE</a:t>
            </a:r>
          </a:p>
        </p:txBody>
      </p:sp>
      <p:sp>
        <p:nvSpPr>
          <p:cNvPr id="3" name="Content Placeholder 2">
            <a:extLst>
              <a:ext uri="{FF2B5EF4-FFF2-40B4-BE49-F238E27FC236}">
                <a16:creationId xmlns:a16="http://schemas.microsoft.com/office/drawing/2014/main" id="{54EA9B11-6506-4035-B0FA-1785A5520D46}"/>
              </a:ext>
            </a:extLst>
          </p:cNvPr>
          <p:cNvSpPr>
            <a:spLocks noGrp="1"/>
          </p:cNvSpPr>
          <p:nvPr>
            <p:ph idx="1"/>
          </p:nvPr>
        </p:nvSpPr>
        <p:spPr/>
        <p:txBody>
          <a:bodyPr>
            <a:normAutofit/>
          </a:bodyPr>
          <a:lstStyle/>
          <a:p>
            <a:r>
              <a:rPr lang="en-US" sz="3600" dirty="0"/>
              <a:t>The ADC is committed to a standard of ZERO TOLERANCE of sexual abuse of offenders by staff.  The individuals or staff must be aware that unprofessional relationships will not be tolerated, and these relationships are criminal and may be prosecuted</a:t>
            </a:r>
          </a:p>
        </p:txBody>
      </p:sp>
    </p:spTree>
    <p:extLst>
      <p:ext uri="{BB962C8B-B14F-4D97-AF65-F5344CB8AC3E}">
        <p14:creationId xmlns:p14="http://schemas.microsoft.com/office/powerpoint/2010/main" val="319046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D08B9-444F-4915-B7AB-8646A3D1DB20}"/>
              </a:ext>
            </a:extLst>
          </p:cNvPr>
          <p:cNvSpPr>
            <a:spLocks noGrp="1"/>
          </p:cNvSpPr>
          <p:nvPr>
            <p:ph type="title"/>
          </p:nvPr>
        </p:nvSpPr>
        <p:spPr/>
        <p:txBody>
          <a:bodyPr/>
          <a:lstStyle/>
          <a:p>
            <a:pPr algn="ctr"/>
            <a:r>
              <a:rPr lang="en-US" b="1" dirty="0"/>
              <a:t>Professional Ethics</a:t>
            </a:r>
          </a:p>
        </p:txBody>
      </p:sp>
      <p:sp>
        <p:nvSpPr>
          <p:cNvPr id="3" name="Content Placeholder 2">
            <a:extLst>
              <a:ext uri="{FF2B5EF4-FFF2-40B4-BE49-F238E27FC236}">
                <a16:creationId xmlns:a16="http://schemas.microsoft.com/office/drawing/2014/main" id="{D690CAD2-2E2B-4C78-B367-791DCE0FE136}"/>
              </a:ext>
            </a:extLst>
          </p:cNvPr>
          <p:cNvSpPr>
            <a:spLocks noGrp="1"/>
          </p:cNvSpPr>
          <p:nvPr>
            <p:ph idx="1"/>
          </p:nvPr>
        </p:nvSpPr>
        <p:spPr/>
        <p:txBody>
          <a:bodyPr/>
          <a:lstStyle/>
          <a:p>
            <a:pPr marL="0" indent="0">
              <a:buNone/>
            </a:pPr>
            <a:r>
              <a:rPr lang="en-US" dirty="0"/>
              <a:t>An accused shall be guilty of carnal knowledge of an inmate if:</a:t>
            </a:r>
          </a:p>
          <a:p>
            <a:r>
              <a:rPr lang="en-US" dirty="0"/>
              <a:t>Any behavior of a sexual nature directed toward an inmate by staff</a:t>
            </a:r>
          </a:p>
          <a:p>
            <a:r>
              <a:rPr lang="en-US" dirty="0"/>
              <a:t>Inappropriate touching between offenders and staff </a:t>
            </a:r>
          </a:p>
          <a:p>
            <a:r>
              <a:rPr lang="en-US" dirty="0"/>
              <a:t>Any completed, attempted, threatened or requested sexual acts between staff and the inmate</a:t>
            </a:r>
          </a:p>
          <a:p>
            <a:r>
              <a:rPr lang="en-US" dirty="0"/>
              <a:t>Sexual comments and conversations with sexually suggestive innuendos or double meanings</a:t>
            </a:r>
          </a:p>
          <a:p>
            <a:r>
              <a:rPr lang="en-US" dirty="0"/>
              <a:t>Display or transmittal of sexually suggestive posters, objects or messages</a:t>
            </a:r>
          </a:p>
        </p:txBody>
      </p:sp>
    </p:spTree>
    <p:extLst>
      <p:ext uri="{BB962C8B-B14F-4D97-AF65-F5344CB8AC3E}">
        <p14:creationId xmlns:p14="http://schemas.microsoft.com/office/powerpoint/2010/main" val="4258134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2D2C-0E63-48C2-B32F-F2C3E9357E6E}"/>
              </a:ext>
            </a:extLst>
          </p:cNvPr>
          <p:cNvSpPr>
            <a:spLocks noGrp="1"/>
          </p:cNvSpPr>
          <p:nvPr>
            <p:ph type="title"/>
          </p:nvPr>
        </p:nvSpPr>
        <p:spPr/>
        <p:txBody>
          <a:bodyPr/>
          <a:lstStyle/>
          <a:p>
            <a:pPr algn="ctr"/>
            <a:r>
              <a:rPr lang="en-US" sz="7200" b="1" dirty="0"/>
              <a:t>REPERCUSSIONS</a:t>
            </a:r>
            <a:r>
              <a:rPr lang="en-US" dirty="0"/>
              <a:t> </a:t>
            </a:r>
          </a:p>
        </p:txBody>
      </p:sp>
      <p:sp>
        <p:nvSpPr>
          <p:cNvPr id="3" name="Content Placeholder 2">
            <a:extLst>
              <a:ext uri="{FF2B5EF4-FFF2-40B4-BE49-F238E27FC236}">
                <a16:creationId xmlns:a16="http://schemas.microsoft.com/office/drawing/2014/main" id="{67AFE07B-C797-42DB-BAA1-8294D2BB91CC}"/>
              </a:ext>
            </a:extLst>
          </p:cNvPr>
          <p:cNvSpPr>
            <a:spLocks noGrp="1"/>
          </p:cNvSpPr>
          <p:nvPr>
            <p:ph idx="1"/>
          </p:nvPr>
        </p:nvSpPr>
        <p:spPr/>
        <p:txBody>
          <a:bodyPr/>
          <a:lstStyle/>
          <a:p>
            <a:r>
              <a:rPr lang="en-US" sz="3600" dirty="0"/>
              <a:t>Depending on the investigation and finding of an alleged incident, the outcome may result in the loss of your job/assignment and the possibility of criminal charges.  In addition, persons accused of sexual harassment in civil or criminal proceedings may be held personally liable for damages to the person harassed</a:t>
            </a:r>
            <a:endParaRPr lang="en-US" dirty="0"/>
          </a:p>
        </p:txBody>
      </p:sp>
    </p:spTree>
    <p:extLst>
      <p:ext uri="{BB962C8B-B14F-4D97-AF65-F5344CB8AC3E}">
        <p14:creationId xmlns:p14="http://schemas.microsoft.com/office/powerpoint/2010/main" val="420143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22357-DF61-434C-8321-E1D06E92BE43}"/>
              </a:ext>
            </a:extLst>
          </p:cNvPr>
          <p:cNvSpPr>
            <a:spLocks noGrp="1"/>
          </p:cNvSpPr>
          <p:nvPr>
            <p:ph type="title"/>
          </p:nvPr>
        </p:nvSpPr>
        <p:spPr/>
        <p:txBody>
          <a:bodyPr>
            <a:normAutofit/>
          </a:bodyPr>
          <a:lstStyle/>
          <a:p>
            <a:pPr algn="ctr"/>
            <a:r>
              <a:rPr lang="en-US" sz="6000" b="1" dirty="0"/>
              <a:t>RED FLAGS</a:t>
            </a:r>
          </a:p>
        </p:txBody>
      </p:sp>
      <p:sp>
        <p:nvSpPr>
          <p:cNvPr id="3" name="Content Placeholder 2">
            <a:extLst>
              <a:ext uri="{FF2B5EF4-FFF2-40B4-BE49-F238E27FC236}">
                <a16:creationId xmlns:a16="http://schemas.microsoft.com/office/drawing/2014/main" id="{9BF48413-E085-4A3A-A043-4F9A7430F499}"/>
              </a:ext>
            </a:extLst>
          </p:cNvPr>
          <p:cNvSpPr>
            <a:spLocks noGrp="1"/>
          </p:cNvSpPr>
          <p:nvPr>
            <p:ph idx="1"/>
          </p:nvPr>
        </p:nvSpPr>
        <p:spPr/>
        <p:txBody>
          <a:bodyPr/>
          <a:lstStyle/>
          <a:p>
            <a:pPr marL="0" indent="0">
              <a:buNone/>
            </a:pPr>
            <a:r>
              <a:rPr lang="en-US" dirty="0"/>
              <a:t>Following examples that can be RED FLAGS</a:t>
            </a:r>
          </a:p>
          <a:p>
            <a:r>
              <a:rPr lang="en-US" dirty="0"/>
              <a:t>Deviating from agency policy for the benefit of a particular inmate</a:t>
            </a:r>
          </a:p>
          <a:p>
            <a:r>
              <a:rPr lang="en-US" dirty="0"/>
              <a:t>Overlooking infractions of a particular inmate</a:t>
            </a:r>
          </a:p>
          <a:p>
            <a:r>
              <a:rPr lang="en-US" dirty="0"/>
              <a:t>Spending a lot of time with a particular inmate</a:t>
            </a:r>
          </a:p>
          <a:p>
            <a:r>
              <a:rPr lang="en-US" dirty="0"/>
              <a:t>Taking up an inmates cause or grievance</a:t>
            </a:r>
          </a:p>
          <a:p>
            <a:r>
              <a:rPr lang="en-US" dirty="0"/>
              <a:t>Doing favors for an inmate</a:t>
            </a:r>
          </a:p>
          <a:p>
            <a:r>
              <a:rPr lang="en-US" dirty="0"/>
              <a:t>Flirting with an inmate</a:t>
            </a:r>
          </a:p>
          <a:p>
            <a:r>
              <a:rPr lang="en-US" dirty="0"/>
              <a:t>Getting into conflicts with ADC Staff over an Inmate</a:t>
            </a:r>
          </a:p>
        </p:txBody>
      </p:sp>
    </p:spTree>
    <p:extLst>
      <p:ext uri="{BB962C8B-B14F-4D97-AF65-F5344CB8AC3E}">
        <p14:creationId xmlns:p14="http://schemas.microsoft.com/office/powerpoint/2010/main" val="1508654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D2B5D-CEA3-40D3-AC7A-FB8B34E39775}"/>
              </a:ext>
            </a:extLst>
          </p:cNvPr>
          <p:cNvSpPr>
            <a:spLocks noGrp="1"/>
          </p:cNvSpPr>
          <p:nvPr>
            <p:ph type="title"/>
          </p:nvPr>
        </p:nvSpPr>
        <p:spPr/>
        <p:txBody>
          <a:bodyPr>
            <a:normAutofit/>
          </a:bodyPr>
          <a:lstStyle/>
          <a:p>
            <a:pPr algn="ctr"/>
            <a:r>
              <a:rPr lang="en-US" sz="5400" b="1" dirty="0"/>
              <a:t>YOU HAVE A DUTY TO REPORT</a:t>
            </a:r>
          </a:p>
        </p:txBody>
      </p:sp>
      <p:sp>
        <p:nvSpPr>
          <p:cNvPr id="3" name="Content Placeholder 2">
            <a:extLst>
              <a:ext uri="{FF2B5EF4-FFF2-40B4-BE49-F238E27FC236}">
                <a16:creationId xmlns:a16="http://schemas.microsoft.com/office/drawing/2014/main" id="{1C9631FC-9C89-4B3A-9EA6-BE9FF81D4F8E}"/>
              </a:ext>
            </a:extLst>
          </p:cNvPr>
          <p:cNvSpPr>
            <a:spLocks noGrp="1"/>
          </p:cNvSpPr>
          <p:nvPr>
            <p:ph idx="1"/>
          </p:nvPr>
        </p:nvSpPr>
        <p:spPr/>
        <p:txBody>
          <a:bodyPr>
            <a:normAutofit/>
          </a:bodyPr>
          <a:lstStyle/>
          <a:p>
            <a:pPr marL="0" indent="0" algn="ctr">
              <a:buNone/>
            </a:pPr>
            <a:r>
              <a:rPr lang="en-US" sz="4400" b="1" u="sng" dirty="0"/>
              <a:t>DO NOT LOOK OVER RED FLAGS  </a:t>
            </a:r>
          </a:p>
          <a:p>
            <a:pPr marL="0" indent="0" algn="ctr">
              <a:buNone/>
            </a:pPr>
            <a:endParaRPr lang="en-US" sz="4400" dirty="0"/>
          </a:p>
          <a:p>
            <a:pPr marL="0" indent="0" algn="ctr">
              <a:buNone/>
            </a:pPr>
            <a:r>
              <a:rPr lang="en-US" sz="4400" dirty="0"/>
              <a:t>Remember, it’s a problem for everyone when staff become involved in unduly familiar relationships and/or sexual misconduct</a:t>
            </a:r>
          </a:p>
        </p:txBody>
      </p:sp>
    </p:spTree>
    <p:extLst>
      <p:ext uri="{BB962C8B-B14F-4D97-AF65-F5344CB8AC3E}">
        <p14:creationId xmlns:p14="http://schemas.microsoft.com/office/powerpoint/2010/main" val="8742811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525</Words>
  <Application>Microsoft Office PowerPoint</Application>
  <PresentationFormat>Widescreen</PresentationFormat>
  <Paragraphs>58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PREA</vt:lpstr>
      <vt:lpstr>OBJECTIVES</vt:lpstr>
      <vt:lpstr>Sexual Misconduct</vt:lpstr>
      <vt:lpstr>PREA is a Federal mandate established in 2003</vt:lpstr>
      <vt:lpstr>ZERO TOLERANCE</vt:lpstr>
      <vt:lpstr>Professional Ethics</vt:lpstr>
      <vt:lpstr>REPERCUSSIONS </vt:lpstr>
      <vt:lpstr>RED FLAGS</vt:lpstr>
      <vt:lpstr>YOU HAVE A DUTY TO REPORT</vt:lpstr>
      <vt:lpstr>OTHER THINGS TO CONSIDER</vt:lpstr>
      <vt:lpstr>DUTY TO REPORT</vt:lpstr>
      <vt:lpstr>REMEMBER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dc:title>
  <dc:creator>McDonald, Kristine</dc:creator>
  <cp:lastModifiedBy>McDonald, Kristine</cp:lastModifiedBy>
  <cp:revision>9</cp:revision>
  <dcterms:created xsi:type="dcterms:W3CDTF">2020-04-27T18:35:08Z</dcterms:created>
  <dcterms:modified xsi:type="dcterms:W3CDTF">2022-03-23T16:54:37Z</dcterms:modified>
</cp:coreProperties>
</file>