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22"/>
  </p:notesMasterIdLst>
  <p:sldIdLst>
    <p:sldId id="1122" r:id="rId2"/>
    <p:sldId id="266" r:id="rId3"/>
    <p:sldId id="290" r:id="rId4"/>
    <p:sldId id="1133" r:id="rId5"/>
    <p:sldId id="1124" r:id="rId6"/>
    <p:sldId id="1134" r:id="rId7"/>
    <p:sldId id="1145" r:id="rId8"/>
    <p:sldId id="1140" r:id="rId9"/>
    <p:sldId id="1141" r:id="rId10"/>
    <p:sldId id="1142" r:id="rId11"/>
    <p:sldId id="1132" r:id="rId12"/>
    <p:sldId id="1136" r:id="rId13"/>
    <p:sldId id="1137" r:id="rId14"/>
    <p:sldId id="1126" r:id="rId15"/>
    <p:sldId id="1146" r:id="rId16"/>
    <p:sldId id="1127" r:id="rId17"/>
    <p:sldId id="1116" r:id="rId18"/>
    <p:sldId id="1129" r:id="rId19"/>
    <p:sldId id="1147" r:id="rId20"/>
    <p:sldId id="1131" r:id="rId2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79E1E5-8068-4389-B610-E07A6EB0FAA4}" v="24" dt="2026-01-14T22:01:14.5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404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FF556DB-B819-4B10-A90C-42110A494D5D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4245451-3677-4AA6-9B98-6316F607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6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45451-3677-4AA6-9B98-6316F607F2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70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45588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E20F-407C-4D48-BD65-F349ABB54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07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E20F-407C-4D48-BD65-F349ABB54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99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E20F-407C-4D48-BD65-F349ABB547C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8673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E20F-407C-4D48-BD65-F349ABB54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8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E20F-407C-4D48-BD65-F349ABB54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2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E20F-407C-4D48-BD65-F349ABB54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64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73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88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2pPr marL="647700" indent="-342900">
              <a:spcBef>
                <a:spcPts val="600"/>
              </a:spcBef>
              <a:buFont typeface="Wingdings" panose="05000000000000000000" pitchFamily="2" charset="2"/>
              <a:buChar char="§"/>
              <a:defRPr sz="2000"/>
            </a:lvl2pPr>
            <a:lvl3pPr>
              <a:lnSpc>
                <a:spcPct val="100000"/>
              </a:lnSpc>
              <a:spcBef>
                <a:spcPts val="600"/>
              </a:spcBef>
              <a:defRPr sz="1800"/>
            </a:lvl3pPr>
          </a:lstStyle>
          <a:p>
            <a:r>
              <a:rPr dirty="0"/>
              <a:t>Slide bullet text</a:t>
            </a:r>
            <a:endParaRPr lang="en-US" dirty="0"/>
          </a:p>
          <a:p>
            <a:pPr lvl="1"/>
            <a:r>
              <a:rPr lang="en-US" dirty="0"/>
              <a:t>Slide bullet text</a:t>
            </a:r>
          </a:p>
          <a:p>
            <a:pPr lvl="2"/>
            <a:r>
              <a:rPr lang="en-US" dirty="0"/>
              <a:t>Slide bullet text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ADF48-B76A-597A-F40B-5A3E339ED7A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34487" y="6443330"/>
            <a:ext cx="596285" cy="345396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gold emblem with a hand holding a scale&#10;&#10;Description automatically generated">
            <a:extLst>
              <a:ext uri="{FF2B5EF4-FFF2-40B4-BE49-F238E27FC236}">
                <a16:creationId xmlns:a16="http://schemas.microsoft.com/office/drawing/2014/main" id="{0D6C7947-622A-619B-E281-742878F8BA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" y="6150226"/>
            <a:ext cx="596285" cy="6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88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1 Standard (1x1)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15B8DB-908B-5345-9445-A0BD1EB4EDB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63525" y="1457854"/>
            <a:ext cx="11664950" cy="4779434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91B89D-66F9-9447-A147-7D12A9F5E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442800"/>
            <a:ext cx="11661776" cy="646225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i="0" kern="1200" dirty="0">
                <a:solidFill>
                  <a:schemeClr val="tx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pic>
        <p:nvPicPr>
          <p:cNvPr id="3" name="Picture 2" descr="A gold emblem with a hand holding a scale&#10;&#10;Description automatically generated">
            <a:extLst>
              <a:ext uri="{FF2B5EF4-FFF2-40B4-BE49-F238E27FC236}">
                <a16:creationId xmlns:a16="http://schemas.microsoft.com/office/drawing/2014/main" id="{A21BD019-9FFC-858F-51F4-0341DB0EC6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1" y="6115665"/>
            <a:ext cx="607806" cy="65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52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2921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2525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1047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33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72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06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14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09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DE20F-407C-4D48-BD65-F349ABB54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103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  <p:sldLayoutId id="2147483795" r:id="rId1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wcva.gov/assets/2025-02/Office%20of%20Sustainability%20Budget%20Requst%20for%20Staff%20Res.%20No%2025-007_0.pdf" TargetMode="External"/><Relationship Id="rId2" Type="http://schemas.openxmlformats.org/officeDocument/2006/relationships/hyperlink" Target="https://www.pwcva.gov/assets/2025-01/Sustainability%20Commission%20-%20Recommendations%20on%20Virginia%20Lesiglation%20on%20Data%20Centers%20Res.%20No%2025-005%20%283%29.pdf" TargetMode="Externa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wcva.gov/assets/2025-09/Transit%20Oriented%20Development%20Map%20Tool%20Res.%20No%2025-018.pdf" TargetMode="External"/><Relationship Id="rId2" Type="http://schemas.openxmlformats.org/officeDocument/2006/relationships/hyperlink" Target="https://www.pwcva.gov/assets/2025-03/Recommendations%20on%20Water%20and%20Energy%20Use%20by%20Data%20Center%20Res.%20No%2025-009.pdf.pdf" TargetMode="Externa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wcva.gov/assets/2025-09/SC%20Revision%20on%20Legislative%20Agenda%20Recommendations%20Res.%20No%2025-019_0.pdf" TargetMode="Externa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pwcva.gov/assets/2022-12/Sustainability%20Commission%20Prog%20Rpt%20to%20BOCS%20-Final.pdf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E8D0E4-F88D-9BA4-34BD-59B488C2B62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63525" y="3873357"/>
            <a:ext cx="11664950" cy="23639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[date, 2026]</a:t>
            </a:r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2400" b="1" dirty="0"/>
              <a:t>Presented to: Supervisor XX</a:t>
            </a:r>
          </a:p>
          <a:p>
            <a:pPr marL="0" indent="0" algn="ctr">
              <a:buNone/>
            </a:pPr>
            <a:r>
              <a:rPr lang="en-US" sz="2400" b="1" dirty="0"/>
              <a:t>Presented by: Sustainability Commissioner YY</a:t>
            </a:r>
          </a:p>
          <a:p>
            <a:pPr marL="0" indent="0" algn="ctr">
              <a:buNone/>
            </a:pPr>
            <a:endParaRPr lang="en-US" sz="12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6AD84D-65D8-2CA0-E102-13ACA2685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585" y="1660633"/>
            <a:ext cx="11661776" cy="1667357"/>
          </a:xfrm>
        </p:spPr>
        <p:txBody>
          <a:bodyPr/>
          <a:lstStyle/>
          <a:p>
            <a:pPr algn="ctr"/>
            <a:r>
              <a:rPr lang="en-US" sz="3200" b="1" dirty="0"/>
              <a:t>Prince William County Sustainability </a:t>
            </a:r>
            <a:r>
              <a:rPr lang="en-US" sz="3200" dirty="0"/>
              <a:t>Commission </a:t>
            </a:r>
            <a:br>
              <a:rPr lang="en-US" sz="3200" dirty="0"/>
            </a:br>
            <a:r>
              <a:rPr lang="en-US" sz="3200" dirty="0"/>
              <a:t>Annual Report for 2025 to the Board of County Supervisors</a:t>
            </a:r>
            <a:br>
              <a:rPr lang="en-US" sz="3200" dirty="0"/>
            </a:br>
            <a:br>
              <a:rPr lang="en-US" sz="3200" dirty="0"/>
            </a:br>
            <a:r>
              <a:rPr lang="en-US" sz="2400" dirty="0"/>
              <a:t>Summary of Advisory Activities, CESMP Progress, and Key Issues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48317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A177A-B233-34C9-59E7-996E2D6AD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D46C2-05FE-77A5-BA63-DFFD5A6ED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Key Accomplishments in 2025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CA8AE-95E7-77EA-97AB-83366EBA96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Selected Briefings and Coordination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C34BE4-E021-4286-F5B3-B7D1413BC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966" y="1688829"/>
            <a:ext cx="10985500" cy="4552034"/>
          </a:xfrm>
        </p:spPr>
        <p:txBody>
          <a:bodyPr>
            <a:normAutofit fontScale="62500" lnSpcReduction="20000"/>
          </a:bodyPr>
          <a:lstStyle/>
          <a:p>
            <a:pPr lvl="0">
              <a:lnSpc>
                <a:spcPct val="120000"/>
              </a:lnSpc>
              <a:spcAft>
                <a:spcPts val="400"/>
              </a:spcAft>
              <a:buClr>
                <a:schemeClr val="tx1"/>
              </a:buClr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School Sustainability Update: </a:t>
            </a:r>
            <a:r>
              <a:rPr lang="en-US" sz="2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energy efficiency performance, renewable energy projects, and how PWCS is aligning its strategic plan with the county’s broader sustainability goals</a:t>
            </a:r>
          </a:p>
          <a:p>
            <a:pPr lvl="1">
              <a:lnSpc>
                <a:spcPct val="120000"/>
              </a:lnSpc>
              <a:spcAft>
                <a:spcPts val="400"/>
              </a:spcAft>
              <a:buClr>
                <a:schemeClr val="tx1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9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Organization: </a:t>
            </a:r>
            <a:r>
              <a:rPr lang="en-US" sz="29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PWCS (Jessica Weimer, Energy Management &amp; Sustainability Supervisor)</a:t>
            </a:r>
          </a:p>
          <a:p>
            <a:pPr lvl="0">
              <a:lnSpc>
                <a:spcPct val="120000"/>
              </a:lnSpc>
              <a:spcAft>
                <a:spcPts val="400"/>
              </a:spcAft>
              <a:buClr>
                <a:schemeClr val="tx1"/>
              </a:buClr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9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CESMP integration into Transportation Planning</a:t>
            </a:r>
            <a:r>
              <a:rPr lang="en-US" sz="29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: how the actions in the CESMP are being incorporated in transportation projects and strategies</a:t>
            </a:r>
          </a:p>
          <a:p>
            <a:pPr lvl="1">
              <a:lnSpc>
                <a:spcPct val="120000"/>
              </a:lnSpc>
              <a:spcAft>
                <a:spcPts val="400"/>
              </a:spcAft>
              <a:buClr>
                <a:schemeClr val="tx1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9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Organization:  </a:t>
            </a:r>
            <a:r>
              <a:rPr lang="en-US" sz="29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PWC Transportation Department (Paolo Belita, Dep. Director)</a:t>
            </a:r>
          </a:p>
          <a:p>
            <a:pPr lvl="0">
              <a:lnSpc>
                <a:spcPct val="120000"/>
              </a:lnSpc>
              <a:spcAft>
                <a:spcPts val="400"/>
              </a:spcAft>
              <a:buClr>
                <a:schemeClr val="tx1"/>
              </a:buClr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9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CESMP integration into Emergency Management</a:t>
            </a:r>
            <a:r>
              <a:rPr lang="en-US" sz="29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: how the actions in the CESMP are being incorporated in EM projects and strategies</a:t>
            </a:r>
          </a:p>
          <a:p>
            <a:pPr lvl="1">
              <a:lnSpc>
                <a:spcPct val="120000"/>
              </a:lnSpc>
              <a:spcAft>
                <a:spcPts val="400"/>
              </a:spcAft>
              <a:buClr>
                <a:schemeClr val="tx1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9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Organization:  </a:t>
            </a:r>
            <a:r>
              <a:rPr lang="en-US" sz="29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PWC Office of Emergency Management (Brian Misner, EM Coordinator)</a:t>
            </a:r>
          </a:p>
          <a:p>
            <a:pPr lvl="0">
              <a:lnSpc>
                <a:spcPct val="120000"/>
              </a:lnSpc>
              <a:spcAft>
                <a:spcPts val="400"/>
              </a:spcAft>
              <a:buClr>
                <a:schemeClr val="tx1"/>
              </a:buClr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Solar project permitting in PWC: </a:t>
            </a:r>
            <a:r>
              <a:rPr lang="en-US" sz="29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update on lowering barriers to scaling up residential and commercial solar projects in PWC</a:t>
            </a:r>
            <a:endParaRPr lang="en-US" sz="2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Aft>
                <a:spcPts val="400"/>
              </a:spcAft>
              <a:buClr>
                <a:schemeClr val="tx1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9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Organization: </a:t>
            </a:r>
            <a:r>
              <a:rPr lang="en-US" sz="29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Solar United Neighbors (Aaron Sutch, Atlantic SE Regional Director)</a:t>
            </a:r>
          </a:p>
          <a:p>
            <a:pPr marL="438150" indent="-285750">
              <a:lnSpc>
                <a:spcPct val="120000"/>
              </a:lnSpc>
              <a:spcAft>
                <a:spcPts val="4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6D3FC4-CC9F-03F1-C696-6EAB413276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24651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23E46-41F0-B0C1-3271-8F900A517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Key Accomplishments in 2025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1362D-F4A0-372D-AF18-545ED5A49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254" y="1186481"/>
            <a:ext cx="10821495" cy="46739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Resolutions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EC3776-7592-9F7D-192B-9CBEC518336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6962" y="6432698"/>
            <a:ext cx="636443" cy="34915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F9354F5-CB23-D839-35A3-E01758866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642315"/>
              </p:ext>
            </p:extLst>
          </p:nvPr>
        </p:nvGraphicFramePr>
        <p:xfrm>
          <a:off x="751489" y="1734331"/>
          <a:ext cx="10837260" cy="4550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8318">
                  <a:extLst>
                    <a:ext uri="{9D8B030D-6E8A-4147-A177-3AD203B41FA5}">
                      <a16:colId xmlns:a16="http://schemas.microsoft.com/office/drawing/2014/main" val="233783239"/>
                    </a:ext>
                  </a:extLst>
                </a:gridCol>
                <a:gridCol w="3148942">
                  <a:extLst>
                    <a:ext uri="{9D8B030D-6E8A-4147-A177-3AD203B41FA5}">
                      <a16:colId xmlns:a16="http://schemas.microsoft.com/office/drawing/2014/main" val="2109522141"/>
                    </a:ext>
                  </a:extLst>
                </a:gridCol>
              </a:tblGrid>
              <a:tr h="347707">
                <a:tc>
                  <a:txBody>
                    <a:bodyPr/>
                    <a:lstStyle/>
                    <a:p>
                      <a:r>
                        <a:rPr lang="en-US" dirty="0"/>
                        <a:t>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626762"/>
                  </a:ext>
                </a:extLst>
              </a:tr>
              <a:tr h="217316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Aptos" panose="020B0004020202020204" pitchFamily="34" charset="0"/>
                        </a:rPr>
                        <a:t>2025 legislative agenda recommendations. </a:t>
                      </a:r>
                      <a:r>
                        <a:rPr lang="en-US" sz="1800" dirty="0">
                          <a:latin typeface="Aptos" panose="020B0004020202020204" pitchFamily="34" charset="0"/>
                        </a:rPr>
                        <a:t>Recognizing limits on local authority to mitigate sustainability impacts of data centers</a:t>
                      </a:r>
                      <a:r>
                        <a:rPr lang="en-US" sz="1800" b="0" dirty="0">
                          <a:latin typeface="Aptos" panose="020B0004020202020204" pitchFamily="34" charset="0"/>
                        </a:rPr>
                        <a:t>, advocated for statewide data center regulation</a:t>
                      </a:r>
                      <a:r>
                        <a:rPr lang="en-US" sz="1800" dirty="0">
                          <a:latin typeface="Aptos" panose="020B0004020202020204" pitchFamily="34" charset="0"/>
                        </a:rPr>
                        <a:t>. </a:t>
                      </a:r>
                      <a:r>
                        <a:rPr lang="en-US" sz="1800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ptos" panose="020B00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Resolution No. 25-005: Recommendations on Virginia Legislation on Data Centers</a:t>
                      </a:r>
                      <a:r>
                        <a:rPr lang="en-US" sz="1800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800" dirty="0">
                          <a:latin typeface="Aptos" panose="020B0004020202020204" pitchFamily="34" charset="0"/>
                        </a:rPr>
                        <a:t> supported measures to condition state sales and use tax exemptions on the use of zero-carbon electricity (at least 90%) and advocated for impact studies—including greenhouse gas (GHG) and energy assessments—prior to the siting of new facilities.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Some recommendations were included in PWC legislative agenda, and were elements of data center bills that passed the GA, but all were ultimately vetoed.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231894"/>
                  </a:ext>
                </a:extLst>
              </a:tr>
              <a:tr h="165160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Aptos" panose="020B0004020202020204" pitchFamily="34" charset="0"/>
                        </a:rPr>
                        <a:t>Proposed Targeted Staffing for CESMP Implementation. </a:t>
                      </a:r>
                      <a:r>
                        <a:rPr lang="en-US" sz="1800" u="sng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Resolution No. 25-007: Office of Sustainability Budget Request for Staffing</a:t>
                      </a:r>
                      <a:r>
                        <a:rPr lang="en-US" sz="1800" dirty="0">
                          <a:latin typeface="Aptos" panose="020B0004020202020204" pitchFamily="34" charset="0"/>
                        </a:rPr>
                        <a:t> identified critical resource gaps in executing the CESMP and formally requested the BOCS to fund additional full-time positions for the Office of Sustainability to ensure the county remains on track to meet its 2030 climate goals.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Green Buildings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Mgr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 and Climate Risk/Resilience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Mgr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 positions approved in FY26 budget. Green Mobility MGR and Outreach/Engagement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Mgr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 positions added to 5-year plan in the FY27 budget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78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8568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B3A82-5080-631C-E113-F532940F1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E6FE-6854-7803-9DFE-D59F3FE99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Key Accomplishments in 2025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1F3F7-86F5-9BA7-CF80-04021FBD9C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254" y="1186481"/>
            <a:ext cx="10821495" cy="46739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Resolutions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2632CA-A33E-CD6F-918B-28F6580BF09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163ABD7-38D8-DAC0-9AC6-3BAF00616C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588994"/>
              </p:ext>
            </p:extLst>
          </p:nvPr>
        </p:nvGraphicFramePr>
        <p:xfrm>
          <a:off x="767254" y="1699340"/>
          <a:ext cx="10689022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7353">
                  <a:extLst>
                    <a:ext uri="{9D8B030D-6E8A-4147-A177-3AD203B41FA5}">
                      <a16:colId xmlns:a16="http://schemas.microsoft.com/office/drawing/2014/main" val="233783239"/>
                    </a:ext>
                  </a:extLst>
                </a:gridCol>
                <a:gridCol w="2711669">
                  <a:extLst>
                    <a:ext uri="{9D8B030D-6E8A-4147-A177-3AD203B41FA5}">
                      <a16:colId xmlns:a16="http://schemas.microsoft.com/office/drawing/2014/main" val="21095221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626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Recommended an analysis of water, energy, and GHG tradeoffs for data center cooling systems to inform permitting decisions. </a:t>
                      </a: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Cooling system design has been a key element of proffers, but there’s an inverse relationship between water use and energy use/ GHG emissions that the County needs to understand and manage, per </a:t>
                      </a:r>
                      <a:r>
                        <a:rPr lang="en-US" sz="1800" u="sng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Resolution No. 25-009: Recommendations on Water and Energy Use by Data Centers</a:t>
                      </a: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. The Commission also recommended that the use of groundwater by data center projects should be prohibited to protect the local aquifer and private well owners.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No apparent action by BOCS or county staff.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231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Advanced Transit-Oriented Development (TOD) Tools</a:t>
                      </a: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To reduce transportation emissions—one of the county's highest-emitting sectors—the Commission supported the adoption of a Map Tool to guide Transit-Oriented Development. This initiative aims to align future housing and commercial growth near high-capacity transit corridors. </a:t>
                      </a:r>
                      <a:r>
                        <a:rPr lang="en-US" sz="1800" u="sng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Resolution No. 25-018: Transit-Oriented Development Map Tool </a:t>
                      </a:r>
                      <a:endParaRPr lang="en-US" sz="1800" u="sng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Planning Office is updating PWC mapper, but TOD is not explicitly incorporated.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78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102127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97768-4FA9-456B-1812-249E543FC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63E6-6F05-30D7-8DA4-314F20C17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Key Accomplishments in 2025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E7B2B-A218-319C-D605-9EB938397A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254" y="1186481"/>
            <a:ext cx="10821495" cy="46739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Resolutions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E61936-EAED-F405-DA1B-1AD5DB33CB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4F6C327-722E-CAFD-CD89-3F6AAF09F1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876549"/>
              </p:ext>
            </p:extLst>
          </p:nvPr>
        </p:nvGraphicFramePr>
        <p:xfrm>
          <a:off x="767254" y="1699340"/>
          <a:ext cx="10689022" cy="2339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7353">
                  <a:extLst>
                    <a:ext uri="{9D8B030D-6E8A-4147-A177-3AD203B41FA5}">
                      <a16:colId xmlns:a16="http://schemas.microsoft.com/office/drawing/2014/main" val="233783239"/>
                    </a:ext>
                  </a:extLst>
                </a:gridCol>
                <a:gridCol w="2711669">
                  <a:extLst>
                    <a:ext uri="{9D8B030D-6E8A-4147-A177-3AD203B41FA5}">
                      <a16:colId xmlns:a16="http://schemas.microsoft.com/office/drawing/2014/main" val="21095221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626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Recommendations for the 2026 Legislative Agenda</a:t>
                      </a: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Coming full circle, the Commission concluded the 2025 cycle by providing recommendations for the upcoming 2026 legislative session. This included a continued focus on data centers; studying municipal aggregation; and removing barriers to scaling up solar, such as utility interconnection fees for mid-sized projects. </a:t>
                      </a:r>
                      <a:r>
                        <a:rPr lang="en-US" sz="1800" u="sng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Resolution No. 25-019: Revision on Legislative Agenda Recommendations</a:t>
                      </a:r>
                      <a:endParaRPr lang="en-US" sz="1800" u="sng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Several recommendations </a:t>
                      </a: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incorporated</a:t>
                      </a: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 in PWC input to </a:t>
                      </a:r>
                      <a:r>
                        <a:rPr lang="en-US" sz="1800" kern="100" dirty="0" err="1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VACo</a:t>
                      </a: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231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44559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79D817-0F4B-FBC6-1B43-AD89C024E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799804-A242-CB27-0024-AB8E47FB7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Challenges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77668-5E63-B832-C628-5752FDE01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130" y="1481328"/>
            <a:ext cx="10125651" cy="4767071"/>
          </a:xfr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buClr>
                <a:schemeClr val="tx1"/>
              </a:buClr>
            </a:pPr>
            <a:r>
              <a:rPr lang="en-US" sz="2400" dirty="0">
                <a:effectLst/>
              </a:rPr>
              <a:t>Unchanged from Jan 2025 progress report: CESMP requires departure from business as usual in order to achieve CM/ CR goals.  </a:t>
            </a:r>
            <a:r>
              <a:rPr lang="en-US" sz="2400" b="1" dirty="0">
                <a:effectLst/>
              </a:rPr>
              <a:t>C</a:t>
            </a:r>
            <a:r>
              <a:rPr lang="en-US" sz="2400" b="1" dirty="0"/>
              <a:t>urrent growth trends and approved development patterns present increasing challenges to achieving the goals.</a:t>
            </a:r>
            <a:endParaRPr lang="en-US" sz="2400" dirty="0">
              <a:effectLst/>
            </a:endParaRPr>
          </a:p>
          <a:p>
            <a:pPr marL="742950" marR="0" lvl="1" indent="-28575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 3" charset="2"/>
              <a:buChar char=""/>
            </a:pPr>
            <a:r>
              <a:rPr lang="en-US" dirty="0">
                <a:effectLst/>
              </a:rPr>
              <a:t>GHG emissions are increasing rather than dropping by 0.5x. Available forecasts suggest that continued growth in data center energy demand represents a material risk to the MWCOG region’s ability to achieve its CM goals</a:t>
            </a:r>
          </a:p>
          <a:p>
            <a:pPr marL="742950" marR="0" lvl="1" indent="-28575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 3" charset="2"/>
              <a:buChar char=""/>
            </a:pPr>
            <a:r>
              <a:rPr lang="en-US" dirty="0">
                <a:effectLst/>
              </a:rPr>
              <a:t>Countywide clean energy goal is slipping away due to vast increase in electricity use without clean energy requirements</a:t>
            </a:r>
          </a:p>
          <a:p>
            <a:pPr marL="742950" marR="0" lvl="1" indent="-28575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 3" charset="2"/>
              <a:buChar char=""/>
            </a:pPr>
            <a:r>
              <a:rPr lang="en-US" dirty="0">
                <a:effectLst/>
              </a:rPr>
              <a:t>Climate resilience is only improving slowly</a:t>
            </a:r>
          </a:p>
          <a:p>
            <a:pPr marL="742950" marR="0" lvl="1" indent="-28575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 3" charset="2"/>
              <a:buChar char=""/>
            </a:pPr>
            <a:r>
              <a:rPr lang="en-US" dirty="0">
                <a:effectLst/>
              </a:rPr>
              <a:t>Leadership from staff, the Planning Commission, and the BOCS is needed to achieve the land-use goals</a:t>
            </a:r>
          </a:p>
        </p:txBody>
      </p:sp>
    </p:spTree>
    <p:extLst>
      <p:ext uri="{BB962C8B-B14F-4D97-AF65-F5344CB8AC3E}">
        <p14:creationId xmlns:p14="http://schemas.microsoft.com/office/powerpoint/2010/main" val="266819026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E6C277-A95E-BE65-AC41-38A8A7067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CFCEBEF3-E2E5-514E-CA5A-07827EB2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604C383-DC7E-0EAB-704A-6C59F30A3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98661E85-F584-2E1B-7858-324192003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144FC01-4425-08B5-C5B5-54151BE49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D84A32D-98E8-1A86-BB9F-7623CD207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0AA2E5A2-ECD1-A153-F73C-E76459FF3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A19217-A349-62FF-D8DC-94F7685F7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Challenges </a:t>
            </a:r>
            <a:r>
              <a:rPr lang="en-US" dirty="0"/>
              <a:t>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EAA99CF-1E38-CD02-5E08-80B17A928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33B7AD-99C6-0EC7-B1E4-7F298D2AF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130" y="1481328"/>
            <a:ext cx="10125651" cy="476707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dirty="0"/>
              <a:t>Barriers in the current Comprehensive Plan to achieving GHG goals through Transit-Oriented Development (TOD):</a:t>
            </a:r>
          </a:p>
          <a:p>
            <a:pPr marL="0" marR="0" lvl="0" indent="0">
              <a:lnSpc>
                <a:spcPct val="90000"/>
              </a:lnSpc>
              <a:buNone/>
            </a:pPr>
            <a:endParaRPr lang="en-US" sz="1800" dirty="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dirty="0"/>
              <a:t>The nine MWCOG PWC Activity Centers are on the I-66 and I-95 corridors, while PWC has 24 “Activity Centers” and nine more “Small Area Plans” scattered around the county that dilute the effort to increase ridership by increasing housing density far from high-capacity transit.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dirty="0"/>
              <a:t>The Omniride bus system is not designed to move folks expeditiously to high-capacity transit stations, which limits ridership. Expanding and subsidizing the bus system to serve all the scattered Activity Centers, etc. rather than concentrating new growth near the existing high-capacity transit areas will detract from the goals of increased ridership and reduced GHG emissions.</a:t>
            </a:r>
          </a:p>
        </p:txBody>
      </p:sp>
    </p:spTree>
    <p:extLst>
      <p:ext uri="{BB962C8B-B14F-4D97-AF65-F5344CB8AC3E}">
        <p14:creationId xmlns:p14="http://schemas.microsoft.com/office/powerpoint/2010/main" val="205174158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70AB79-BC2D-25F3-881A-306C04201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1CABA2-F442-D0E8-FCC6-2FD84F9C1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Challenges </a:t>
            </a:r>
            <a:r>
              <a:rPr lang="en-US" sz="3200" b="1" dirty="0"/>
              <a:t>(Cont’d)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2025D-CCF0-FC61-9748-729D76D53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392" y="1594126"/>
            <a:ext cx="9846533" cy="4654274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>
              <a:buClr>
                <a:schemeClr val="tx1"/>
              </a:buClr>
            </a:pPr>
            <a:r>
              <a:rPr lang="en-US" dirty="0">
                <a:effectLst/>
              </a:rPr>
              <a:t>Actions by citizens and businesses will be needed to accomplish CM/ CR goals, but there’s little awareness – much less action – in the community.</a:t>
            </a:r>
          </a:p>
          <a:p>
            <a:pPr marL="342900" marR="0" lvl="0" indent="-342900">
              <a:buClr>
                <a:schemeClr val="tx1"/>
              </a:buClr>
            </a:pPr>
            <a:r>
              <a:rPr lang="en-US" dirty="0">
                <a:effectLst/>
              </a:rPr>
              <a:t>There’s a huge gap in resources needed to implement the CESMP actions versus the budget allocated to Sustainability Office and other offices responsible for actions. The current budget request asks for a large increase with respect to FY27, and this amount will need to be ramped up considerably for the next several years if the CESMP is to be implemented successfully.</a:t>
            </a:r>
          </a:p>
          <a:p>
            <a:pPr marL="342900" marR="0" lvl="0" indent="-342900">
              <a:buClr>
                <a:schemeClr val="tx1"/>
              </a:buClr>
            </a:pPr>
            <a:r>
              <a:rPr lang="en-US" dirty="0">
                <a:effectLst/>
              </a:rPr>
              <a:t>In short, there’s a significant risk that PWC will not achieve the CM/CR goals, and will even prevent the rest of the MWCOG region from meeting the goals.</a:t>
            </a:r>
          </a:p>
        </p:txBody>
      </p:sp>
    </p:spTree>
    <p:extLst>
      <p:ext uri="{BB962C8B-B14F-4D97-AF65-F5344CB8AC3E}">
        <p14:creationId xmlns:p14="http://schemas.microsoft.com/office/powerpoint/2010/main" val="207290768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9787B81-C7DF-412B-A405-EF4454012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6AD84D-65D8-2CA0-E102-13ACA2685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Next Steps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E8D0E4-F88D-9BA4-34BD-59B488C2B62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9600" y="1513195"/>
            <a:ext cx="9404723" cy="4958819"/>
          </a:xfrm>
        </p:spPr>
        <p:txBody>
          <a:bodyPr vert="horz" lIns="91440" tIns="45720" rIns="91440" bIns="45720" rtlCol="0">
            <a:normAutofit/>
          </a:bodyPr>
          <a:lstStyle/>
          <a:p>
            <a:pPr lvl="1">
              <a:buClr>
                <a:schemeClr val="tx1"/>
              </a:buClr>
            </a:pPr>
            <a:r>
              <a:rPr lang="en-US" sz="2400" b="1" dirty="0"/>
              <a:t>Sustainability Commission Advisory Priorities</a:t>
            </a:r>
            <a:endParaRPr lang="en-US" sz="2400" dirty="0"/>
          </a:p>
          <a:p>
            <a:pPr lvl="2">
              <a:buClr>
                <a:schemeClr val="tx1"/>
              </a:buClr>
            </a:pPr>
            <a:r>
              <a:rPr lang="en-US" sz="2400" b="1" dirty="0"/>
              <a:t>Continue advancing CESMP foundational actions:</a:t>
            </a:r>
            <a:endParaRPr lang="en-US" sz="2400" dirty="0"/>
          </a:p>
          <a:p>
            <a:pPr lvl="3">
              <a:buClr>
                <a:schemeClr val="tx1"/>
              </a:buClr>
            </a:pPr>
            <a:r>
              <a:rPr lang="en-US" sz="2000" dirty="0"/>
              <a:t>Adaptive management and metrics</a:t>
            </a:r>
          </a:p>
          <a:p>
            <a:pPr lvl="3">
              <a:buClr>
                <a:schemeClr val="tx1"/>
              </a:buClr>
            </a:pPr>
            <a:r>
              <a:rPr lang="en-US" sz="2000" dirty="0"/>
              <a:t>Expanded climate impact assessments</a:t>
            </a:r>
          </a:p>
          <a:p>
            <a:pPr lvl="3">
              <a:buClr>
                <a:schemeClr val="tx1"/>
              </a:buClr>
            </a:pPr>
            <a:r>
              <a:rPr lang="en-US" sz="2000" dirty="0"/>
              <a:t>Institutional capacity-building</a:t>
            </a:r>
          </a:p>
          <a:p>
            <a:pPr lvl="2">
              <a:buClr>
                <a:schemeClr val="tx1"/>
              </a:buClr>
            </a:pPr>
            <a:r>
              <a:rPr lang="en-US" sz="2400" b="1" dirty="0"/>
              <a:t>Support integration of CESMP into:</a:t>
            </a:r>
            <a:endParaRPr lang="en-US" sz="2400" dirty="0"/>
          </a:p>
          <a:p>
            <a:pPr lvl="3">
              <a:buClr>
                <a:schemeClr val="tx1"/>
              </a:buClr>
            </a:pPr>
            <a:r>
              <a:rPr lang="en-US" sz="2000" dirty="0"/>
              <a:t>Strategic Plan</a:t>
            </a:r>
          </a:p>
          <a:p>
            <a:pPr lvl="3">
              <a:buClr>
                <a:schemeClr val="tx1"/>
              </a:buClr>
            </a:pPr>
            <a:r>
              <a:rPr lang="en-US" sz="2000" dirty="0"/>
              <a:t>Comprehensive Plan updates</a:t>
            </a:r>
          </a:p>
          <a:p>
            <a:pPr lvl="3">
              <a:buClr>
                <a:schemeClr val="tx1"/>
              </a:buClr>
            </a:pPr>
            <a:r>
              <a:rPr lang="en-US" sz="2000" dirty="0"/>
              <a:t>Zoning text updates</a:t>
            </a:r>
          </a:p>
          <a:p>
            <a:pPr lvl="3">
              <a:buClr>
                <a:schemeClr val="tx1"/>
              </a:buClr>
            </a:pPr>
            <a:r>
              <a:rPr lang="en-US" sz="2000" dirty="0"/>
              <a:t>Design and Construction Standards Manual (DCSM) updates</a:t>
            </a:r>
          </a:p>
        </p:txBody>
      </p:sp>
    </p:spTree>
    <p:extLst>
      <p:ext uri="{BB962C8B-B14F-4D97-AF65-F5344CB8AC3E}">
        <p14:creationId xmlns:p14="http://schemas.microsoft.com/office/powerpoint/2010/main" val="3252571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D07092-5ED4-4299-A67E-5C8FE9A15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D080B75-E20F-6108-0285-BF8EEF0E1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B76F49-6EDA-DFCE-6946-9181D555D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144FA54-7166-CA75-74F5-8DE125DC6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29B6AA5-854D-B380-A6B9-2992DB14A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D37913-B87C-7766-51B7-5372AC904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CFD766D-1350-14DF-46F3-A3FC5B1FB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FDAD071-4671-DB0C-9248-610035E76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F896EF-4A4C-DCCE-6374-C54C38C56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Next Steps </a:t>
            </a:r>
            <a:r>
              <a:rPr lang="en-US" sz="36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(Cont’d)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D6AE11-5964-AE64-4908-3017BA1C97E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9444" y="1594125"/>
            <a:ext cx="9723184" cy="4195481"/>
          </a:xfr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Recommendations for BOCS Consideration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lvl="2">
              <a:buClr>
                <a:schemeClr val="tx1"/>
              </a:buClr>
              <a:defRPr/>
            </a:pPr>
            <a:r>
              <a:rPr lang="en-US" sz="2000" b="1" dirty="0"/>
              <a:t>Develop policies to mitigate impacts of data centers on CM goals</a:t>
            </a:r>
          </a:p>
          <a:p>
            <a:pPr lvl="3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1800" b="1" dirty="0"/>
              <a:t>Eliminate DCOZOD</a:t>
            </a:r>
          </a:p>
          <a:p>
            <a:pPr lvl="3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1800" b="1" dirty="0"/>
              <a:t>Narrow targeted industry list to only include data centers that make clean energy and energy efficiency commitments</a:t>
            </a:r>
          </a:p>
          <a:p>
            <a:pPr lvl="3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1800" b="1" dirty="0"/>
              <a:t>Develop policy around balancing energy and water use</a:t>
            </a:r>
          </a:p>
          <a:p>
            <a:pPr lvl="3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1800" b="1" dirty="0"/>
              <a:t>Develop policy around requiring water and energy use public reporting </a:t>
            </a:r>
          </a:p>
          <a:p>
            <a:pPr lvl="3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1800" b="1" dirty="0"/>
              <a:t>Develop policy around reduction of water and energy use in existing and planned facilities </a:t>
            </a:r>
          </a:p>
        </p:txBody>
      </p:sp>
    </p:spTree>
    <p:extLst>
      <p:ext uri="{BB962C8B-B14F-4D97-AF65-F5344CB8AC3E}">
        <p14:creationId xmlns:p14="http://schemas.microsoft.com/office/powerpoint/2010/main" val="777512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E615B7-3AD4-F48A-8787-E6C84F182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927AB5D-1A2A-447A-ACDF-51C2536F7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D7B523-D518-9B7F-FE6F-388BABD33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060FBE39-4943-38D3-4DBD-E90D84D4E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E541060-BA42-EFAC-5C23-7437C09BF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C9424A3-0B43-5A72-DD34-4246B288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031C609-40B1-938E-1258-50CF6D1C8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61EA815-E657-73E2-19DA-8E13F75C5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40ACC8-E820-7860-89CE-AE1749E52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Next Steps </a:t>
            </a:r>
            <a:r>
              <a:rPr lang="en-US" sz="36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(Cont’d)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C16C55-33A7-FEB6-931D-1CC46B6C439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9444" y="1594125"/>
            <a:ext cx="9723184" cy="4195481"/>
          </a:xfr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Recommendations for BOCS Consideration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Incorporate tracking tools as performance measures for achieving TOD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US" sz="2000" b="1" dirty="0">
                <a:latin typeface="Century Gothic" panose="020B0502020202020204"/>
              </a:rPr>
              <a:t>Focus the majority of new residential and mixed-use development in areas near high-capacity transit using planning tools such as comprehensive plan density ranges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Evaluate staffing and resource needs tied to implementation outcomes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Focus on cost-effective, high-impact actions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03670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5F61A-C4E7-4FE5-9EB0-14357B65C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Objectives &amp; Outline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168265-8393-4B66-8752-5FA7B8B76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930" y="1592494"/>
            <a:ext cx="6188189" cy="401103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buClr>
                <a:schemeClr val="tx1"/>
              </a:buClr>
            </a:pPr>
            <a:r>
              <a:rPr lang="en-US" sz="2400" b="1" dirty="0"/>
              <a:t>Briefing Objectives: 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Summarize Sustainability Commission advisory activities in 2025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Highlight CESMP-related progress and emerging risks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Identify challenges and priority issues for Board consideration in 2026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</a:pPr>
            <a:r>
              <a:rPr lang="en-US" sz="2400" b="1" dirty="0"/>
              <a:t>Outline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dirty="0"/>
              <a:t>Background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dirty="0"/>
              <a:t>Key accomplishments in 2025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dirty="0"/>
              <a:t>Challenges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dirty="0"/>
              <a:t>Next Steps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686050-AF4A-BEB4-DA47-8A4A239BA73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fld id="{86CB4B4D-7CA3-9044-876B-883B54F8677D}" type="slidenum">
              <a:rPr lang="en-US" sz="2800" b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2800" b="0">
              <a:solidFill>
                <a:srgbClr val="FFFFFF"/>
              </a:solidFill>
            </a:endParaRPr>
          </a:p>
        </p:txBody>
      </p:sp>
      <p:pic>
        <p:nvPicPr>
          <p:cNvPr id="30" name="Picture 29" descr="Magnifying glass showing decling performance">
            <a:extLst>
              <a:ext uri="{FF2B5EF4-FFF2-40B4-BE49-F238E27FC236}">
                <a16:creationId xmlns:a16="http://schemas.microsoft.com/office/drawing/2014/main" id="{AB82FAF0-53F7-97AF-4399-C5FF46919D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64" r="41127" b="-2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771934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9A6CA9-8762-A161-B34A-BEA44C2F2C37}"/>
              </a:ext>
            </a:extLst>
          </p:cNvPr>
          <p:cNvSpPr txBox="1"/>
          <p:nvPr/>
        </p:nvSpPr>
        <p:spPr>
          <a:xfrm>
            <a:off x="5590495" y="466642"/>
            <a:ext cx="6261917" cy="33088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7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pic>
        <p:nvPicPr>
          <p:cNvPr id="6" name="Picture 5" descr="Question marks in a line and one question mark is lit">
            <a:extLst>
              <a:ext uri="{FF2B5EF4-FFF2-40B4-BE49-F238E27FC236}">
                <a16:creationId xmlns:a16="http://schemas.microsoft.com/office/drawing/2014/main" id="{86536538-7DFE-DE8E-129C-A7F6E3AF2C4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987" r="49902" b="-1"/>
          <a:stretch/>
        </p:blipFill>
        <p:spPr>
          <a:xfrm>
            <a:off x="-1" y="10"/>
            <a:ext cx="4634681" cy="685799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22BB54-4FCE-D2BF-FB02-38510DF69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2381" y="6355080"/>
            <a:ext cx="3927360" cy="304801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1100" b="0" i="0" kern="1200">
              <a:solidFill>
                <a:schemeClr val="tx1">
                  <a:tint val="75000"/>
                  <a:alpha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836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5F61A-C4E7-4FE5-9EB0-14357B65C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339187"/>
            <a:ext cx="9404723" cy="1400530"/>
          </a:xfrm>
        </p:spPr>
        <p:txBody>
          <a:bodyPr>
            <a:normAutofit/>
          </a:bodyPr>
          <a:lstStyle/>
          <a:p>
            <a:r>
              <a:rPr lang="en-US" sz="4000" b="1" dirty="0"/>
              <a:t>Background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168265-8393-4B66-8752-5FA7B8B76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207008"/>
            <a:ext cx="7415784" cy="5527970"/>
          </a:xfrm>
        </p:spPr>
        <p:txBody>
          <a:bodyPr>
            <a:normAutofit fontScale="92500"/>
          </a:bodyPr>
          <a:lstStyle/>
          <a:p>
            <a:pPr marL="342900" marR="0" lvl="0" indent="-342900">
              <a:lnSpc>
                <a:spcPct val="107000"/>
              </a:lnSpc>
              <a:buClr>
                <a:schemeClr val="tx1"/>
              </a:buClr>
              <a:buFont typeface="Symbol" panose="05050102010706020507" pitchFamily="18" charset="2"/>
              <a:buChar char=""/>
            </a:pP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Nov 2020: BOCS adopted five climate, energy, and sustainability goals</a:t>
            </a:r>
          </a:p>
          <a:p>
            <a:pPr marL="800100" marR="0" lvl="1">
              <a:lnSpc>
                <a:spcPct val="107000"/>
              </a:lnSpc>
              <a:buClr>
                <a:schemeClr val="tx1"/>
              </a:buClr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MWCOG regional Climate Mitigation (CM) Goal of 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50% greenhouse gas (GHG) emission reductions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below 2005 levels 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by 2030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</a:p>
          <a:p>
            <a:pPr marL="800100" marR="0" lvl="1">
              <a:lnSpc>
                <a:spcPct val="107000"/>
              </a:lnSpc>
              <a:buClr>
                <a:schemeClr val="tx1"/>
              </a:buClr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MWCOG regional Climate Resilience (CR) Goal of becoming a 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Climate Ready Region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making significant progress to be a Climate Resilient Region 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by 2030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800100" marR="0" lvl="1">
              <a:lnSpc>
                <a:spcPct val="107000"/>
              </a:lnSpc>
              <a:buClr>
                <a:schemeClr val="tx1"/>
              </a:buClr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county-specific goal for 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Prince William County Government operations to achieve 100% renewable electricity by 2030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</a:p>
          <a:p>
            <a:pPr marL="800100" marR="0" lvl="1">
              <a:lnSpc>
                <a:spcPct val="107000"/>
              </a:lnSpc>
              <a:buClr>
                <a:schemeClr val="tx1"/>
              </a:buClr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county-specific goal of 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100% of Prince William County’s electricity to be from renewable sources by 2035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and</a:t>
            </a:r>
          </a:p>
          <a:p>
            <a:pPr marL="800100" marR="0" lvl="1">
              <a:lnSpc>
                <a:spcPct val="107000"/>
              </a:lnSpc>
              <a:buClr>
                <a:schemeClr val="tx1"/>
              </a:buClr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county-specific goal for 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Prince William County Government operations to be 100% carbon neutral by 2050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686050-AF4A-BEB4-DA47-8A4A239BA73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DB66A9-C94D-352F-5765-8D0283EE3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7577" y="1262402"/>
            <a:ext cx="3458109" cy="448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0743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1AE8F-8A6B-B739-ED4F-8152DD7CF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EB34C-9FF5-64E5-D62B-9B54793EA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339187"/>
            <a:ext cx="9404723" cy="1400530"/>
          </a:xfrm>
        </p:spPr>
        <p:txBody>
          <a:bodyPr>
            <a:normAutofit/>
          </a:bodyPr>
          <a:lstStyle/>
          <a:p>
            <a:r>
              <a:rPr lang="en-US" sz="4000" b="1" dirty="0"/>
              <a:t>Background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F41737-C59E-D34A-C51A-19B218EDD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207008"/>
            <a:ext cx="7281462" cy="552797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buClr>
                <a:schemeClr val="tx1"/>
              </a:buClr>
              <a:buFont typeface="Symbol" panose="05050102010706020507" pitchFamily="18" charset="2"/>
              <a:buChar char=""/>
            </a:pPr>
            <a:r>
              <a:rPr lang="en-US" sz="24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Dec 2021: BOCS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Authorized development of 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Community Energy &amp; Sustainability Master Plan (CESMP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to provide a roadmap for accomplishing these goals, and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"/>
            </a:pPr>
            <a:r>
              <a:rPr lang="en-US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reated the 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Sustainability Commission (SC) 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guide the county on developing CESMP policies and programs. </a:t>
            </a:r>
          </a:p>
          <a:p>
            <a:pPr>
              <a:lnSpc>
                <a:spcPct val="107000"/>
              </a:lnSpc>
              <a:buClr>
                <a:schemeClr val="tx1"/>
              </a:buClr>
              <a:buFont typeface="Symbol" panose="05050102010706020507" pitchFamily="18" charset="2"/>
              <a:buChar char=""/>
            </a:pPr>
            <a:r>
              <a:rPr lang="en-US" sz="24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May 2022: SC has initial meeting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E5C02E-0F22-EF07-F60E-0E74F50ADDC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0636F7-0CF1-5580-D384-8F9936AE9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8397" y="1207008"/>
            <a:ext cx="3564874" cy="461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0085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1C41A-1D32-4873-A27A-5675FCCC0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A1B01-B6F4-704E-87C5-F795D9A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339187"/>
            <a:ext cx="9404723" cy="1400530"/>
          </a:xfrm>
        </p:spPr>
        <p:txBody>
          <a:bodyPr>
            <a:normAutofit/>
          </a:bodyPr>
          <a:lstStyle/>
          <a:p>
            <a:r>
              <a:rPr lang="en-US" sz="4000" b="1" dirty="0"/>
              <a:t>Background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9C166-37D0-1AB2-56F5-64DF8E9CC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6660" y="1207008"/>
            <a:ext cx="5791588" cy="5527970"/>
          </a:xfrm>
        </p:spPr>
        <p:txBody>
          <a:bodyPr>
            <a:normAutofit fontScale="92500"/>
          </a:bodyPr>
          <a:lstStyle/>
          <a:p>
            <a:pPr lvl="0">
              <a:lnSpc>
                <a:spcPct val="107000"/>
              </a:lnSpc>
              <a:buClr>
                <a:schemeClr val="tx1"/>
              </a:buClr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CESMP was developed through extensive consultation and coordination across PWC agencies and with considerable public input and support</a:t>
            </a:r>
          </a:p>
          <a:p>
            <a:pPr lvl="0">
              <a:lnSpc>
                <a:spcPct val="107000"/>
              </a:lnSpc>
              <a:buClr>
                <a:schemeClr val="tx1"/>
              </a:buClr>
              <a:buFont typeface="Symbol" panose="05050102010706020507" pitchFamily="18" charset="2"/>
              <a:buChar char=""/>
            </a:pPr>
            <a:r>
              <a:rPr lang="en-US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Core recommendations include 25 high priority actions and 3  foundational program-wide sustainability initiatives:</a:t>
            </a:r>
          </a:p>
          <a:p>
            <a:pPr lvl="1">
              <a:lnSpc>
                <a:spcPct val="107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1600" b="1" dirty="0"/>
              <a:t>Implementation of an “Adaptive Management” approach </a:t>
            </a:r>
            <a:r>
              <a:rPr lang="en-US" sz="1600" dirty="0"/>
              <a:t>that improves our ability to make decisions in the face of uncertainty and complexity </a:t>
            </a:r>
          </a:p>
          <a:p>
            <a:pPr lvl="1">
              <a:lnSpc>
                <a:spcPct val="107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1600" b="1" dirty="0"/>
              <a:t>Assessments of climate mitigation and resiliency impacts </a:t>
            </a:r>
            <a:r>
              <a:rPr lang="en-US" sz="1600" dirty="0"/>
              <a:t>performed by the County to provide data on a project’s impact on GHG emissions, renewable and fossil energy mix, and climate resiliency metrics </a:t>
            </a:r>
          </a:p>
          <a:p>
            <a:pPr lvl="1">
              <a:lnSpc>
                <a:spcPct val="107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1600" b="1" dirty="0"/>
              <a:t>Institutional capacity-building </a:t>
            </a:r>
            <a:r>
              <a:rPr lang="en-US" sz="1600" dirty="0"/>
              <a:t>to support sustainability, including staffing capacity to pursue federal grants and for communication and outreach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Clr>
                <a:schemeClr val="tx1"/>
              </a:buClr>
              <a:buFont typeface="Symbol" panose="05050102010706020507" pitchFamily="18" charset="2"/>
              <a:buChar char=""/>
            </a:pPr>
            <a:r>
              <a:rPr lang="en-US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Nov 2023: BOCS approves and adopts CESMP</a:t>
            </a:r>
            <a:endParaRPr lang="en-US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A50C11-8C37-43D7-A439-B649DA286B1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5DD4C7-3960-EB18-9ED2-E7C781F47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699" y="827433"/>
            <a:ext cx="5530443" cy="553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6194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DF84B-DB04-2571-82C2-54E1EA978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5348B-14B5-9E01-4865-D5CDB2777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339187"/>
            <a:ext cx="9404723" cy="1400530"/>
          </a:xfrm>
        </p:spPr>
        <p:txBody>
          <a:bodyPr>
            <a:normAutofit/>
          </a:bodyPr>
          <a:lstStyle/>
          <a:p>
            <a:r>
              <a:rPr lang="en-US" sz="4000" b="1" dirty="0"/>
              <a:t>Background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DBC9E-D61D-0814-FDFA-09D8AE1C3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6660" y="1207008"/>
            <a:ext cx="5865405" cy="5527970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buClr>
                <a:schemeClr val="tx1"/>
              </a:buClr>
              <a:buFont typeface="Symbol" panose="05050102010706020507" pitchFamily="18" charset="2"/>
              <a:buChar char=""/>
            </a:pP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Since approval of CESMP,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mandated by the BOCS, SC submitted </a:t>
            </a:r>
          </a:p>
          <a:p>
            <a:pPr lvl="1">
              <a:lnSpc>
                <a:spcPct val="107000"/>
              </a:lnSpc>
              <a:buClr>
                <a:schemeClr val="tx1"/>
              </a:buClr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 annual report </a:t>
            </a:r>
            <a:r>
              <a:rPr lang="en-US" u="sng" kern="1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Sustainability Commission Prog </a:t>
            </a:r>
            <a:r>
              <a:rPr lang="en-US" u="sng" kern="100" dirty="0" err="1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Rpt</a:t>
            </a:r>
            <a:r>
              <a:rPr lang="en-US" u="sng" kern="1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to BOCS -Final.pdf</a:t>
            </a:r>
            <a:r>
              <a:rPr lang="en-US" kern="1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January 2024.</a:t>
            </a:r>
          </a:p>
          <a:p>
            <a:pPr lvl="1">
              <a:lnSpc>
                <a:spcPct val="107000"/>
              </a:lnSpc>
              <a:buClr>
                <a:schemeClr val="tx1"/>
              </a:buClr>
              <a:buFont typeface="Symbol" panose="05050102010706020507" pitchFamily="18" charset="2"/>
              <a:buChar char=""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progress briefing for Supervisors in January 2025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buClr>
                <a:schemeClr val="tx1"/>
              </a:buClr>
              <a:buFont typeface="Symbol" panose="05050102010706020507" pitchFamily="18" charset="2"/>
              <a:buChar char=""/>
            </a:pPr>
            <a:r>
              <a:rPr lang="en-US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This briefing provides an update on activities from Jan 2025 - Dec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93F86F-9E38-EDED-E0D4-A304EC32932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6897E7-87D2-0292-28E1-AA04F30EC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516" y="1739717"/>
            <a:ext cx="5560034" cy="26702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730709-299C-B2B9-4601-8F7E057A99BC}"/>
              </a:ext>
            </a:extLst>
          </p:cNvPr>
          <p:cNvSpPr txBox="1"/>
          <p:nvPr/>
        </p:nvSpPr>
        <p:spPr>
          <a:xfrm>
            <a:off x="7155712" y="4646428"/>
            <a:ext cx="426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Updated Carbon Emission Forecast from Jan 2025 Progress Briefing</a:t>
            </a:r>
          </a:p>
        </p:txBody>
      </p:sp>
    </p:spTree>
    <p:extLst>
      <p:ext uri="{BB962C8B-B14F-4D97-AF65-F5344CB8AC3E}">
        <p14:creationId xmlns:p14="http://schemas.microsoft.com/office/powerpoint/2010/main" val="132583793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8B414-F741-6EA2-2C1D-002955DA1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Key Accomplishments in 2025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DDFB9-8B82-925D-198C-0EA1165101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7DC6C-42D3-5096-D4D4-46ADE43E0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251" y="1853248"/>
            <a:ext cx="10231326" cy="4195481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dirty="0"/>
              <a:t>In 2025, the SC transitioned from foundational planning to rigorous policy analysis and implementation oversight. This year was defined by a critical realization: </a:t>
            </a:r>
            <a:br>
              <a:rPr lang="en-US" dirty="0"/>
            </a:br>
            <a:r>
              <a:rPr lang="en-US" b="1" i="1" dirty="0"/>
              <a:t>While PWC has established a sound plan (the CESMP), the rapid pace of commercial/industrial (particularly data center) and residential growth requires immediate and aggressive policy intervention to keep our 2030 climate targets within reach</a:t>
            </a:r>
            <a:r>
              <a:rPr lang="en-US" dirty="0"/>
              <a:t>.</a:t>
            </a:r>
            <a:br>
              <a:rPr lang="en-US" dirty="0"/>
            </a:br>
            <a:r>
              <a:rPr lang="en-US" b="1" i="1" dirty="0"/>
              <a:t>In fact, carbon emissions growth from data centers in PWC (and Loudoun) will probably prevent the entire MWCOG region from meeting its carbon emission goals.</a:t>
            </a:r>
          </a:p>
          <a:p>
            <a:pPr>
              <a:buClr>
                <a:schemeClr val="tx1"/>
              </a:buClr>
            </a:pPr>
            <a:r>
              <a:rPr lang="en-US" dirty="0"/>
              <a:t>The SC gathered info and facilitated coordination on the most important issues facing PWC (slides 8-10 on briefings and coordination).</a:t>
            </a:r>
          </a:p>
          <a:p>
            <a:pPr>
              <a:buClr>
                <a:schemeClr val="tx1"/>
              </a:buClr>
            </a:pPr>
            <a:r>
              <a:rPr lang="en-US" dirty="0"/>
              <a:t>Based on our research and insights, the SC provided recommendations to the BOCS on policy and resource management (slides 11-13 on resolutions)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C166CC-89CF-60A2-2C5C-7FFAE0B5BA4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5487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C8B10-7505-FAC8-338F-34769290F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A0EAE-63BF-28B4-2180-242BDB88B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Key Accomplishments in 2025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43A0B-B693-E1D8-CAEB-E6C102A3D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Selected Briefings and Coordination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BEC5F1-ADEC-208B-33DA-078B48CEB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966" y="1688829"/>
            <a:ext cx="10985500" cy="455203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Aft>
                <a:spcPts val="400"/>
              </a:spcAft>
              <a:buClr>
                <a:schemeClr val="tx1"/>
              </a:buClr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Strategic Plan Initiatives &amp; Budget Updates: </a:t>
            </a:r>
            <a:r>
              <a:rPr lang="en-US" sz="2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Updates on the integration of sustainability into the County Strategic Plan and the status of FY27 budget requests for new mobility and communications managers.</a:t>
            </a:r>
            <a:endParaRPr lang="en-US" sz="2800" dirty="0">
              <a:latin typeface="Aptos" panose="020B0004020202020204" pitchFamily="34" charset="0"/>
            </a:endParaRPr>
          </a:p>
          <a:p>
            <a:pPr marR="0" lvl="1">
              <a:lnSpc>
                <a:spcPct val="120000"/>
              </a:lnSpc>
              <a:spcAft>
                <a:spcPts val="400"/>
              </a:spcAft>
              <a:buClr>
                <a:schemeClr val="tx1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9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Organization: </a:t>
            </a:r>
            <a:r>
              <a:rPr lang="en-US" sz="29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PWC Office of Sustainability (Giulia Manno, Director)</a:t>
            </a:r>
          </a:p>
          <a:p>
            <a:pPr>
              <a:lnSpc>
                <a:spcPct val="120000"/>
              </a:lnSpc>
              <a:spcAft>
                <a:spcPts val="400"/>
              </a:spcAft>
              <a:buClr>
                <a:schemeClr val="tx1"/>
              </a:buClr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Prince William Water’s Resilience Plan – water/electricity tradeoffs: </a:t>
            </a:r>
            <a:r>
              <a:rPr lang="en-US" sz="2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Follow up on the inverse relationship between water use and electricity use in data center cooling systems</a:t>
            </a:r>
            <a:r>
              <a:rPr lang="en-US" sz="2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20000"/>
              </a:lnSpc>
              <a:spcAft>
                <a:spcPts val="400"/>
              </a:spcAft>
              <a:buClr>
                <a:schemeClr val="tx1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Organization:</a:t>
            </a:r>
            <a:r>
              <a:rPr lang="en-US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Prince William Water (Dan Pannell, COO and Sustainability Commissioner)</a:t>
            </a:r>
          </a:p>
          <a:p>
            <a:pPr>
              <a:lnSpc>
                <a:spcPct val="120000"/>
              </a:lnSpc>
              <a:spcAft>
                <a:spcPts val="400"/>
              </a:spcAft>
              <a:buClr>
                <a:schemeClr val="tx1"/>
              </a:buClr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9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On-Road Transportation GHG Reduction Strategies: </a:t>
            </a:r>
            <a:r>
              <a:rPr lang="en-US" sz="29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Implementation considerations for reducing carbon emissions, focusing on the 7 transportation actions in the CESMP</a:t>
            </a:r>
          </a:p>
          <a:p>
            <a:pPr lvl="1">
              <a:lnSpc>
                <a:spcPct val="120000"/>
              </a:lnSpc>
              <a:spcAft>
                <a:spcPts val="400"/>
              </a:spcAft>
              <a:buClr>
                <a:schemeClr val="tx1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9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Organization: </a:t>
            </a:r>
            <a:r>
              <a:rPr lang="en-US" sz="29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ICF International (Michael Grant, VP of Transportation)</a:t>
            </a:r>
          </a:p>
          <a:p>
            <a:pPr lvl="0">
              <a:lnSpc>
                <a:spcPct val="120000"/>
              </a:lnSpc>
              <a:spcAft>
                <a:spcPts val="400"/>
              </a:spcAft>
              <a:buClr>
                <a:schemeClr val="tx1"/>
              </a:buClr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Data Center Dynamic Virginia 2025 Conference Debrief: </a:t>
            </a:r>
            <a:r>
              <a:rPr lang="en-US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summary of regional trends, power demand forecasts, and emerging state policies discussed at the statewide data center summit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Aft>
                <a:spcPts val="400"/>
              </a:spcAft>
              <a:buClr>
                <a:schemeClr val="tx1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9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Organization: </a:t>
            </a:r>
            <a:r>
              <a:rPr lang="en-US" sz="29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PWC Office of Sustainability (Yi Sun, Sustainability Performance Manager)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7E294-044E-4284-1383-E3630E9CC5E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11780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4650D-2B17-04D2-36F6-03B1E2B10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4C64A-83A4-709B-95C3-6D3DF1E4C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Key Accomplishments in 2025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91706-684D-593F-C353-98E3613835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Selected Briefings and Coordination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D27EB-E83F-E24F-9C99-20495D593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966" y="1688829"/>
            <a:ext cx="10985500" cy="4552034"/>
          </a:xfrm>
        </p:spPr>
        <p:txBody>
          <a:bodyPr>
            <a:normAutofit fontScale="62500" lnSpcReduction="20000"/>
          </a:bodyPr>
          <a:lstStyle/>
          <a:p>
            <a:pPr lvl="0">
              <a:lnSpc>
                <a:spcPct val="120000"/>
              </a:lnSpc>
              <a:spcAft>
                <a:spcPts val="400"/>
              </a:spcAft>
              <a:buClr>
                <a:schemeClr val="tx1"/>
              </a:buClr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Transit-Oriented Development (TOD) Mapping: </a:t>
            </a:r>
            <a:r>
              <a:rPr lang="en-US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demonstration of Montgomery County’s map tool for tracking TOD progress and a review of how Prince William can apply similar data visualization to local land-use projects</a:t>
            </a:r>
          </a:p>
          <a:p>
            <a:pPr lvl="1">
              <a:lnSpc>
                <a:spcPct val="120000"/>
              </a:lnSpc>
              <a:spcAft>
                <a:spcPts val="400"/>
              </a:spcAft>
              <a:buClr>
                <a:schemeClr val="tx1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9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Organization: </a:t>
            </a:r>
            <a:r>
              <a:rPr lang="en-US" sz="29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SC (Martin Jeter, President of MIDCO and Chair of SC)</a:t>
            </a:r>
          </a:p>
          <a:p>
            <a:pPr lvl="0">
              <a:lnSpc>
                <a:spcPct val="120000"/>
              </a:lnSpc>
              <a:spcAft>
                <a:spcPts val="400"/>
              </a:spcAft>
              <a:buClr>
                <a:schemeClr val="tx1"/>
              </a:buClr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Build-Out Analysis Dashboard: </a:t>
            </a:r>
            <a:r>
              <a:rPr lang="en-US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update on the development of a tool to provide an accurate picture of approved vs. planned commercial and residential development in relation to county climate goals</a:t>
            </a:r>
          </a:p>
          <a:p>
            <a:pPr lvl="1">
              <a:lnSpc>
                <a:spcPct val="120000"/>
              </a:lnSpc>
              <a:spcAft>
                <a:spcPts val="400"/>
              </a:spcAft>
              <a:buClr>
                <a:schemeClr val="tx1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9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Organization: </a:t>
            </a:r>
            <a:r>
              <a:rPr lang="en-US" sz="29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PWC Planning Office (Tony Alston and David McGettigan)</a:t>
            </a:r>
          </a:p>
          <a:p>
            <a:pPr lvl="0">
              <a:lnSpc>
                <a:spcPct val="120000"/>
              </a:lnSpc>
              <a:spcAft>
                <a:spcPts val="400"/>
              </a:spcAft>
              <a:buClr>
                <a:schemeClr val="tx1"/>
              </a:buClr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Transit Oriented Development:</a:t>
            </a:r>
            <a:r>
              <a:rPr lang="en-US" sz="2800" dirty="0"/>
              <a:t> </a:t>
            </a:r>
            <a:r>
              <a:rPr lang="en-US" sz="2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Case Study – Potomac Shores</a:t>
            </a:r>
          </a:p>
          <a:p>
            <a:pPr lvl="1">
              <a:lnSpc>
                <a:spcPct val="120000"/>
              </a:lnSpc>
              <a:spcAft>
                <a:spcPts val="400"/>
              </a:spcAft>
              <a:buClr>
                <a:schemeClr val="tx1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9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Organization: </a:t>
            </a:r>
            <a:r>
              <a:rPr lang="en-US" sz="29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Virginia Railway Express (Christine Hoeffner, VRE Director of Planning and Environmental Policy, and Sustainability Commissioner)</a:t>
            </a:r>
          </a:p>
          <a:p>
            <a:pPr lvl="0">
              <a:lnSpc>
                <a:spcPct val="120000"/>
              </a:lnSpc>
              <a:spcAft>
                <a:spcPts val="400"/>
              </a:spcAft>
              <a:buClr>
                <a:schemeClr val="tx1"/>
              </a:buClr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Transit Oriented Development:</a:t>
            </a:r>
            <a:r>
              <a:rPr lang="en-US" sz="2800" dirty="0"/>
              <a:t> </a:t>
            </a:r>
            <a:r>
              <a:rPr lang="en-US" sz="2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Case Study – Mayfield Crossing</a:t>
            </a:r>
          </a:p>
          <a:p>
            <a:pPr lvl="1">
              <a:lnSpc>
                <a:spcPct val="120000"/>
              </a:lnSpc>
              <a:spcAft>
                <a:spcPts val="400"/>
              </a:spcAft>
              <a:buClr>
                <a:schemeClr val="tx1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9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Organization: </a:t>
            </a:r>
            <a:r>
              <a:rPr lang="en-US" sz="29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SC (Martin Jeter, President of MIDCO and Chair of SC)</a:t>
            </a:r>
          </a:p>
          <a:p>
            <a:pPr marL="438150" indent="-285750">
              <a:lnSpc>
                <a:spcPct val="120000"/>
              </a:lnSpc>
              <a:spcAft>
                <a:spcPts val="4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F02EF6-7E85-E81E-2A12-86CDD8BCFB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388900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15577</TotalTime>
  <Words>2085</Words>
  <Application>Microsoft Office PowerPoint</Application>
  <PresentationFormat>Widescreen</PresentationFormat>
  <Paragraphs>153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Aptos</vt:lpstr>
      <vt:lpstr>Arial</vt:lpstr>
      <vt:lpstr>Calibri</vt:lpstr>
      <vt:lpstr>Century Gothic</vt:lpstr>
      <vt:lpstr>Courier New</vt:lpstr>
      <vt:lpstr>Symbol</vt:lpstr>
      <vt:lpstr>Wingdings</vt:lpstr>
      <vt:lpstr>Wingdings 3</vt:lpstr>
      <vt:lpstr>Ion</vt:lpstr>
      <vt:lpstr>Prince William County Sustainability Commission  Annual Report for 2025 to the Board of County Supervisors  Summary of Advisory Activities, CESMP Progress, and Key Issues</vt:lpstr>
      <vt:lpstr>Objectives &amp; Outline</vt:lpstr>
      <vt:lpstr>Background</vt:lpstr>
      <vt:lpstr>Background</vt:lpstr>
      <vt:lpstr>Background</vt:lpstr>
      <vt:lpstr>Background</vt:lpstr>
      <vt:lpstr>Key Accomplishments in 2025</vt:lpstr>
      <vt:lpstr>Key Accomplishments in 2025</vt:lpstr>
      <vt:lpstr>Key Accomplishments in 2025</vt:lpstr>
      <vt:lpstr>Key Accomplishments in 2025</vt:lpstr>
      <vt:lpstr>Key Accomplishments in 2025</vt:lpstr>
      <vt:lpstr>Key Accomplishments in 2025</vt:lpstr>
      <vt:lpstr>Key Accomplishments in 2025</vt:lpstr>
      <vt:lpstr>Challenges</vt:lpstr>
      <vt:lpstr>Challenges (con’t)</vt:lpstr>
      <vt:lpstr>Challenges (Cont’d)</vt:lpstr>
      <vt:lpstr>Next Steps</vt:lpstr>
      <vt:lpstr>Next Steps (Cont’d)</vt:lpstr>
      <vt:lpstr>Next Steps (Cont’d)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PWC Climate Mitigation Strategy:  CCL-PWC Recommendations to Prince William Board of County Supervisors</dc:title>
  <dc:creator>Randy Freed</dc:creator>
  <cp:lastModifiedBy>sanmar02@aol.com</cp:lastModifiedBy>
  <cp:revision>60</cp:revision>
  <cp:lastPrinted>2026-01-14T15:23:13Z</cp:lastPrinted>
  <dcterms:created xsi:type="dcterms:W3CDTF">2021-01-19T21:20:31Z</dcterms:created>
  <dcterms:modified xsi:type="dcterms:W3CDTF">2026-01-15T20:35:18Z</dcterms:modified>
</cp:coreProperties>
</file>