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 id="2147483692" r:id="rId2"/>
    <p:sldMasterId id="2147483698" r:id="rId3"/>
  </p:sldMasterIdLst>
  <p:notesMasterIdLst>
    <p:notesMasterId r:id="rId51"/>
  </p:notesMasterIdLst>
  <p:sldIdLst>
    <p:sldId id="410" r:id="rId4"/>
    <p:sldId id="1469" r:id="rId5"/>
    <p:sldId id="1470" r:id="rId6"/>
    <p:sldId id="1471" r:id="rId7"/>
    <p:sldId id="1472" r:id="rId8"/>
    <p:sldId id="1480" r:id="rId9"/>
    <p:sldId id="1481" r:id="rId10"/>
    <p:sldId id="1492" r:id="rId11"/>
    <p:sldId id="1494" r:id="rId12"/>
    <p:sldId id="1496" r:id="rId13"/>
    <p:sldId id="1493" r:id="rId14"/>
    <p:sldId id="1495" r:id="rId15"/>
    <p:sldId id="264" r:id="rId16"/>
    <p:sldId id="1468" r:id="rId17"/>
    <p:sldId id="266" r:id="rId18"/>
    <p:sldId id="1467" r:id="rId19"/>
    <p:sldId id="1474" r:id="rId20"/>
    <p:sldId id="1475" r:id="rId21"/>
    <p:sldId id="1476" r:id="rId22"/>
    <p:sldId id="1477" r:id="rId23"/>
    <p:sldId id="1478" r:id="rId24"/>
    <p:sldId id="1479" r:id="rId25"/>
    <p:sldId id="1482" r:id="rId26"/>
    <p:sldId id="1484" r:id="rId27"/>
    <p:sldId id="1485" r:id="rId28"/>
    <p:sldId id="1486" r:id="rId29"/>
    <p:sldId id="1487" r:id="rId30"/>
    <p:sldId id="1488" r:id="rId31"/>
    <p:sldId id="1489" r:id="rId32"/>
    <p:sldId id="1490" r:id="rId33"/>
    <p:sldId id="1491" r:id="rId34"/>
    <p:sldId id="1497" r:id="rId35"/>
    <p:sldId id="1510" r:id="rId36"/>
    <p:sldId id="1500" r:id="rId37"/>
    <p:sldId id="1498" r:id="rId38"/>
    <p:sldId id="1499" r:id="rId39"/>
    <p:sldId id="1504" r:id="rId40"/>
    <p:sldId id="1503" r:id="rId41"/>
    <p:sldId id="1502" r:id="rId42"/>
    <p:sldId id="1505" r:id="rId43"/>
    <p:sldId id="1506" r:id="rId44"/>
    <p:sldId id="1507" r:id="rId45"/>
    <p:sldId id="1508" r:id="rId46"/>
    <p:sldId id="1509" r:id="rId47"/>
    <p:sldId id="1454" r:id="rId48"/>
    <p:sldId id="600" r:id="rId49"/>
    <p:sldId id="274" r:id="rId50"/>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7DA33F"/>
    <a:srgbClr val="000000"/>
    <a:srgbClr val="5F6C6D"/>
    <a:srgbClr val="454C51"/>
    <a:srgbClr val="2E5D7A"/>
    <a:srgbClr val="B4C511"/>
    <a:srgbClr val="F28F0C"/>
    <a:srgbClr val="EAC15C"/>
    <a:srgbClr val="DAC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2026" autoAdjust="0"/>
  </p:normalViewPr>
  <p:slideViewPr>
    <p:cSldViewPr snapToGrid="0" snapToObjects="1">
      <p:cViewPr varScale="1">
        <p:scale>
          <a:sx n="102" d="100"/>
          <a:sy n="102" d="100"/>
        </p:scale>
        <p:origin x="166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2299" cy="348711"/>
          </a:xfrm>
          <a:prstGeom prst="rect">
            <a:avLst/>
          </a:prstGeom>
        </p:spPr>
        <p:txBody>
          <a:bodyPr vert="horz" lIns="92488" tIns="46243" rIns="92488" bIns="46243" rtlCol="0"/>
          <a:lstStyle>
            <a:lvl1pPr algn="l">
              <a:defRPr sz="1200"/>
            </a:lvl1pPr>
          </a:lstStyle>
          <a:p>
            <a:endParaRPr lang="en-US" dirty="0"/>
          </a:p>
        </p:txBody>
      </p:sp>
      <p:sp>
        <p:nvSpPr>
          <p:cNvPr id="3" name="Date Placeholder 2"/>
          <p:cNvSpPr>
            <a:spLocks noGrp="1"/>
          </p:cNvSpPr>
          <p:nvPr>
            <p:ph type="dt" idx="1"/>
          </p:nvPr>
        </p:nvSpPr>
        <p:spPr>
          <a:xfrm>
            <a:off x="5231641" y="0"/>
            <a:ext cx="4002299" cy="348711"/>
          </a:xfrm>
          <a:prstGeom prst="rect">
            <a:avLst/>
          </a:prstGeom>
        </p:spPr>
        <p:txBody>
          <a:bodyPr vert="horz" lIns="92488" tIns="46243" rIns="92488" bIns="46243" rtlCol="0"/>
          <a:lstStyle>
            <a:lvl1pPr algn="r">
              <a:defRPr sz="1200"/>
            </a:lvl1pPr>
          </a:lstStyle>
          <a:p>
            <a:fld id="{062CC005-F796-4F1A-8883-FCA87529FBEF}" type="datetimeFigureOut">
              <a:rPr lang="en-US" smtClean="0"/>
              <a:t>3/11/2026</a:t>
            </a:fld>
            <a:endParaRPr lang="en-US" dirty="0"/>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88" tIns="46243" rIns="92488" bIns="46243" rtlCol="0" anchor="ctr"/>
          <a:lstStyle/>
          <a:p>
            <a:endParaRPr lang="en-US" dirty="0"/>
          </a:p>
        </p:txBody>
      </p:sp>
      <p:sp>
        <p:nvSpPr>
          <p:cNvPr id="5" name="Notes Placeholder 4"/>
          <p:cNvSpPr>
            <a:spLocks noGrp="1"/>
          </p:cNvSpPr>
          <p:nvPr>
            <p:ph type="body" sz="quarter" idx="3"/>
          </p:nvPr>
        </p:nvSpPr>
        <p:spPr>
          <a:xfrm>
            <a:off x="923608" y="3344725"/>
            <a:ext cx="7388860" cy="2736592"/>
          </a:xfrm>
          <a:prstGeom prst="rect">
            <a:avLst/>
          </a:prstGeom>
        </p:spPr>
        <p:txBody>
          <a:bodyPr vert="horz" lIns="92488" tIns="46243" rIns="92488"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01367"/>
            <a:ext cx="4002299" cy="348710"/>
          </a:xfrm>
          <a:prstGeom prst="rect">
            <a:avLst/>
          </a:prstGeom>
        </p:spPr>
        <p:txBody>
          <a:bodyPr vert="horz" lIns="92488" tIns="46243" rIns="92488"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1" y="6601367"/>
            <a:ext cx="4002299" cy="348710"/>
          </a:xfrm>
          <a:prstGeom prst="rect">
            <a:avLst/>
          </a:prstGeom>
        </p:spPr>
        <p:txBody>
          <a:bodyPr vert="horz" lIns="92488" tIns="46243" rIns="92488" bIns="46243" rtlCol="0" anchor="b"/>
          <a:lstStyle>
            <a:lvl1pPr algn="r">
              <a:defRPr sz="1200"/>
            </a:lvl1pPr>
          </a:lstStyle>
          <a:p>
            <a:fld id="{F66263C6-818D-4717-9F0C-E8D1F472800F}" type="slidenum">
              <a:rPr lang="en-US" smtClean="0"/>
              <a:t>‹#›</a:t>
            </a:fld>
            <a:endParaRPr lang="en-US" dirty="0"/>
          </a:p>
        </p:txBody>
      </p:sp>
    </p:spTree>
    <p:extLst>
      <p:ext uri="{BB962C8B-B14F-4D97-AF65-F5344CB8AC3E}">
        <p14:creationId xmlns:p14="http://schemas.microsoft.com/office/powerpoint/2010/main" val="186093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Joannie will introduce and make opening remarks.  Then Ivette and staff will present.  </a:t>
            </a:r>
          </a:p>
        </p:txBody>
      </p:sp>
      <p:sp>
        <p:nvSpPr>
          <p:cNvPr id="4" name="Slide Number Placeholder 3"/>
          <p:cNvSpPr>
            <a:spLocks noGrp="1"/>
          </p:cNvSpPr>
          <p:nvPr>
            <p:ph type="sldNum" sz="quarter" idx="5"/>
          </p:nvPr>
        </p:nvSpPr>
        <p:spPr/>
        <p:txBody>
          <a:bodyPr/>
          <a:lstStyle/>
          <a:p>
            <a:fld id="{F66263C6-818D-4717-9F0C-E8D1F472800F}" type="slidenum">
              <a:rPr lang="en-US" smtClean="0"/>
              <a:t>1</a:t>
            </a:fld>
            <a:endParaRPr lang="en-US" dirty="0"/>
          </a:p>
        </p:txBody>
      </p:sp>
    </p:spTree>
    <p:extLst>
      <p:ext uri="{BB962C8B-B14F-4D97-AF65-F5344CB8AC3E}">
        <p14:creationId xmlns:p14="http://schemas.microsoft.com/office/powerpoint/2010/main" val="161593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10</a:t>
            </a:fld>
            <a:endParaRPr lang="en-US" dirty="0"/>
          </a:p>
        </p:txBody>
      </p:sp>
    </p:spTree>
    <p:extLst>
      <p:ext uri="{BB962C8B-B14F-4D97-AF65-F5344CB8AC3E}">
        <p14:creationId xmlns:p14="http://schemas.microsoft.com/office/powerpoint/2010/main" val="137839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11</a:t>
            </a:fld>
            <a:endParaRPr lang="en-US" dirty="0"/>
          </a:p>
        </p:txBody>
      </p:sp>
    </p:spTree>
    <p:extLst>
      <p:ext uri="{BB962C8B-B14F-4D97-AF65-F5344CB8AC3E}">
        <p14:creationId xmlns:p14="http://schemas.microsoft.com/office/powerpoint/2010/main" val="24647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12</a:t>
            </a:fld>
            <a:endParaRPr lang="en-US" dirty="0"/>
          </a:p>
        </p:txBody>
      </p:sp>
    </p:spTree>
    <p:extLst>
      <p:ext uri="{BB962C8B-B14F-4D97-AF65-F5344CB8AC3E}">
        <p14:creationId xmlns:p14="http://schemas.microsoft.com/office/powerpoint/2010/main" val="375175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785"/>
              </a:spcAft>
            </a:pPr>
            <a:endParaRPr lang="en-US" sz="1100" dirty="0">
              <a:latin typeface="Times New Roman" panose="02020603050405020304" pitchFamily="18" charset="0"/>
              <a:ea typeface="Open Sans" panose="020B0606030504020204" pitchFamily="34" charset="0"/>
              <a:cs typeface="Times New Roman" panose="02020603050405020304" pitchFamily="18" charset="0"/>
            </a:endParaRPr>
          </a:p>
          <a:p>
            <a:pPr marL="168278" indent="-168278">
              <a:lnSpc>
                <a:spcPct val="115000"/>
              </a:lnSpc>
              <a:spcAft>
                <a:spcPts val="785"/>
              </a:spcAft>
              <a:buFont typeface="Arial" panose="020B0604020202020204" pitchFamily="34" charset="0"/>
              <a:buChar char="•"/>
            </a:pPr>
            <a:r>
              <a:rPr lang="en-US" sz="1100" dirty="0">
                <a:latin typeface="Times New Roman" panose="02020603050405020304" pitchFamily="18" charset="0"/>
                <a:ea typeface="Open Sans" panose="020B0606030504020204" pitchFamily="34" charset="0"/>
                <a:cs typeface="Times New Roman" panose="02020603050405020304" pitchFamily="18" charset="0"/>
              </a:rPr>
              <a:t>There will be an Annual Competitive Application Process through Notice of Funding Availability (NOFA)</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168278" indent="-168278">
              <a:buFont typeface="Arial" panose="020B0604020202020204" pitchFamily="34" charset="0"/>
              <a:buChar char="•"/>
            </a:pPr>
            <a:r>
              <a:rPr lang="en-US" sz="1100" dirty="0">
                <a:latin typeface="Times New Roman" panose="02020603050405020304" pitchFamily="18" charset="0"/>
                <a:ea typeface="Times New Roman" panose="02020603050405020304" pitchFamily="18" charset="0"/>
              </a:rPr>
              <a:t>  The Office of Housing &amp; Community Development (OHCD) Affordable Dwelling Unit Division staff will first review all applications to ensure they are complete and meet the initial eligibility requirements of the program.</a:t>
            </a:r>
          </a:p>
          <a:p>
            <a:pPr marL="168278" indent="-168278">
              <a:buFont typeface="Arial" panose="020B0604020202020204" pitchFamily="34" charset="0"/>
              <a:buChar char="•"/>
            </a:pPr>
            <a:r>
              <a:rPr lang="en-US" sz="1100" dirty="0">
                <a:latin typeface="Times New Roman" panose="02020603050405020304" pitchFamily="18" charset="0"/>
                <a:ea typeface="Times New Roman" panose="02020603050405020304" pitchFamily="18" charset="0"/>
              </a:rPr>
              <a:t>  An Application review team lead by the Office of Housing and Community Development comprised of staff from different Prince William Departments will assess, discuss and score the applications, based upon the Board approved criteria. </a:t>
            </a:r>
          </a:p>
          <a:p>
            <a:r>
              <a:rPr lang="en-US" sz="1100" dirty="0">
                <a:latin typeface="Times New Roman" panose="02020603050405020304" pitchFamily="18" charset="0"/>
                <a:ea typeface="Times New Roman" panose="02020603050405020304" pitchFamily="18" charset="0"/>
              </a:rPr>
              <a:t>	This team will include representatives from the Office of Housing, the Planning Office, the Office of Management and Budget, the Department of Finance, and the Department of Development Services. Additionally, the County Attorney’s Office will 	be consulted as needed.</a:t>
            </a:r>
          </a:p>
          <a:p>
            <a:pPr marL="168278" indent="-168278">
              <a:buFont typeface="Arial" panose="020B0604020202020204" pitchFamily="34" charset="0"/>
              <a:buChar char="•"/>
            </a:pPr>
            <a:r>
              <a:rPr lang="en-US" sz="1100" dirty="0">
                <a:latin typeface="Times New Roman" panose="02020603050405020304" pitchFamily="18" charset="0"/>
                <a:ea typeface="Times New Roman" panose="02020603050405020304" pitchFamily="18" charset="0"/>
              </a:rPr>
              <a:t> Funding decisions will be based on the merits of each loan application. Applications will be scored according to the </a:t>
            </a:r>
          </a:p>
          <a:p>
            <a:pPr marL="228600" indent="-228600">
              <a:buFont typeface="+mj-lt"/>
              <a:buAutoNum type="arabicPeriod"/>
            </a:pPr>
            <a:r>
              <a:rPr lang="en-US" sz="1100" dirty="0">
                <a:latin typeface="Times New Roman" panose="02020603050405020304" pitchFamily="18" charset="0"/>
                <a:ea typeface="Times New Roman" panose="02020603050405020304" pitchFamily="18" charset="0"/>
              </a:rPr>
              <a:t>AHF Guidelines criteria, </a:t>
            </a:r>
          </a:p>
          <a:p>
            <a:pPr marL="228600" indent="-228600">
              <a:buFont typeface="+mj-lt"/>
              <a:buAutoNum type="arabicPeriod"/>
            </a:pPr>
            <a:r>
              <a:rPr lang="en-US" sz="1100" dirty="0">
                <a:latin typeface="Times New Roman" panose="02020603050405020304" pitchFamily="18" charset="0"/>
                <a:ea typeface="Times New Roman" panose="02020603050405020304" pitchFamily="18" charset="0"/>
              </a:rPr>
              <a:t>the terms outlined in the NOFA, a</a:t>
            </a:r>
          </a:p>
          <a:p>
            <a:pPr marL="228600" indent="-228600">
              <a:buFont typeface="+mj-lt"/>
              <a:buAutoNum type="arabicPeriod"/>
            </a:pPr>
            <a:r>
              <a:rPr lang="en-US" sz="1100" dirty="0">
                <a:latin typeface="Times New Roman" panose="02020603050405020304" pitchFamily="18" charset="0"/>
                <a:ea typeface="Times New Roman" panose="02020603050405020304" pitchFamily="18" charset="0"/>
              </a:rPr>
              <a:t>and the availability of funding resources in the Affordable Housing Fund (AHF).</a:t>
            </a:r>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13</a:t>
            </a:fld>
            <a:endParaRPr lang="en-US" dirty="0"/>
          </a:p>
        </p:txBody>
      </p:sp>
    </p:spTree>
    <p:extLst>
      <p:ext uri="{BB962C8B-B14F-4D97-AF65-F5344CB8AC3E}">
        <p14:creationId xmlns:p14="http://schemas.microsoft.com/office/powerpoint/2010/main" val="407468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Eligible Uses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Affordable Housing Fund dollars </a:t>
            </a: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must support activities directly related to creating or preserving affordable housing</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 in the County. Allowable uses include: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1. Construction, Rehabilitation &amp; Preservation</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New construction of affordable rental or owner-occupied units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Rehabilitation of existing housing to maintain affordability</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Preservation activities that protect long-term affordability</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2. Related Housing Costs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Costs that directly support the development or rehabilitation of affordable units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Expenses necessary to ensure the housing is safe, functional, and compliant with code requirements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Projects directly tied to producing or maintaining income-restricted units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endParaRPr lang="en-US" sz="11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Non-Eligible Uses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Affordable Housing Fund dollars </a:t>
            </a: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cannot</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 be used for items that do not directly support the physical production or preservation of affordable housing. Prohibited uses include: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1. Operating or Business Costs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Routine, day-to-day operating expenses of an organization</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Staff salaries unrelated to a specific construction/rehab activity</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2. Social Services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Any services provided to residents or communities (e.g., counseling, education, case management)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3. Project Reserves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General project reserves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i="1" kern="0" dirty="0">
                <a:latin typeface="Times New Roman" panose="02020603050405020304" pitchFamily="18" charset="0"/>
                <a:ea typeface="Times New Roman" panose="02020603050405020304" pitchFamily="18" charset="0"/>
                <a:cs typeface="Times New Roman" panose="02020603050405020304" pitchFamily="18" charset="0"/>
              </a:rPr>
              <a:t>WITH THE Exception:</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 Reserves specifically required by Virginia Housing or HUD</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4. Contingencies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Hard cost contingencies (5%-10% budget reserves set aside to cover unforeseen expenses related to physical, on-site construction…materials price surges, unsuitable site conditions)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Soft cost contingencies (budget reserves 10-20%, set aside to cover non-physical expenses such as permit price hikes, extended loan interest due to delays, increased design fees, </a:t>
            </a:r>
            <a:r>
              <a:rPr lang="en-US" sz="1100" kern="0" dirty="0" err="1">
                <a:latin typeface="Times New Roman" panose="02020603050405020304" pitchFamily="18" charset="0"/>
                <a:ea typeface="Times New Roman" panose="02020603050405020304" pitchFamily="18" charset="0"/>
                <a:cs typeface="Times New Roman" panose="02020603050405020304" pitchFamily="18" charset="0"/>
              </a:rPr>
              <a:t>etc</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t>
            </a:r>
            <a:br>
              <a:rPr lang="en-US" sz="11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1100" i="1" kern="0" dirty="0">
                <a:latin typeface="Times New Roman" panose="02020603050405020304" pitchFamily="18" charset="0"/>
                <a:ea typeface="Times New Roman" panose="02020603050405020304" pitchFamily="18" charset="0"/>
                <a:cs typeface="Times New Roman" panose="02020603050405020304" pitchFamily="18" charset="0"/>
              </a:rPr>
              <a:t>Expectation: developers must provide accurate, fully formed budgets</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5. Developer Financial Benefits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Developer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Builder’s profit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6. Syndication-Related Costs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Brokerage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Legal or accounting fees tied to syndication activities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7. Construction Management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Which are typically, 3–15% of project costs—</a:t>
            </a: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not allowable</a:t>
            </a: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 from the Fund’s resources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8. Consultant or Financing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Development or financing consultant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Fees for services not directly related to the project development</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Funding guarantee or reserve account fees required by lenders/investors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9. Market-Rate Units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Costs for units that will be rented or sold at market rate</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r>
              <a:rPr lang="en-US" sz="1100" b="1" kern="0" dirty="0">
                <a:latin typeface="Times New Roman" panose="02020603050405020304" pitchFamily="18" charset="0"/>
                <a:ea typeface="Times New Roman" panose="02020603050405020304" pitchFamily="18" charset="0"/>
                <a:cs typeface="Times New Roman" panose="02020603050405020304" pitchFamily="18" charset="0"/>
              </a:rPr>
              <a:t>10. Financing Fees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336556" indent="-336556">
              <a:lnSpc>
                <a:spcPct val="115000"/>
              </a:lnSpc>
              <a:spcAft>
                <a:spcPts val="785"/>
              </a:spcAft>
              <a:buSzPts val="1000"/>
              <a:buFont typeface="Symbol" panose="05050102010706020507" pitchFamily="18" charset="2"/>
              <a:buChar char=""/>
              <a:tabLst>
                <a:tab pos="448742"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Lending fees such as: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marL="729205" lvl="1" indent="-280464">
              <a:lnSpc>
                <a:spcPct val="115000"/>
              </a:lnSpc>
              <a:spcAft>
                <a:spcPts val="785"/>
              </a:spcAft>
              <a:buSzPts val="1000"/>
              <a:buFont typeface="Courier New" panose="02070309020205020404" pitchFamily="49" charset="0"/>
              <a:buChar char="o"/>
              <a:tabLst>
                <a:tab pos="897484" algn="l"/>
              </a:tabLst>
            </a:pPr>
            <a:r>
              <a:rPr lang="en-US" sz="1100" kern="0" dirty="0">
                <a:latin typeface="Times New Roman" panose="02020603050405020304" pitchFamily="18" charset="0"/>
                <a:ea typeface="Times New Roman" panose="02020603050405020304" pitchFamily="18" charset="0"/>
                <a:cs typeface="Times New Roman" panose="02020603050405020304" pitchFamily="18" charset="0"/>
              </a:rPr>
              <a:t>Loan origination, Construction loan interest due; and Bridge loan expenses</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785"/>
              </a:spcAft>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14</a:t>
            </a:fld>
            <a:endParaRPr lang="en-US" dirty="0"/>
          </a:p>
        </p:txBody>
      </p:sp>
    </p:spTree>
    <p:extLst>
      <p:ext uri="{BB962C8B-B14F-4D97-AF65-F5344CB8AC3E}">
        <p14:creationId xmlns:p14="http://schemas.microsoft.com/office/powerpoint/2010/main" val="264786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785"/>
              </a:spcAft>
            </a:pPr>
            <a:r>
              <a:rPr lang="en-US" kern="100" dirty="0">
                <a:latin typeface="Times New Roman" panose="02020603050405020304" pitchFamily="18" charset="0"/>
                <a:ea typeface="Aptos" panose="020B0004020202020204" pitchFamily="34" charset="0"/>
                <a:cs typeface="Times New Roman" panose="02020603050405020304" pitchFamily="18" charset="0"/>
              </a:rPr>
              <a:t>Each application will be evaluated on how well the proposed project meets the goals of the program (for example: creating or preserving affordable housing, serving a target population, financial feasibility, readiness, etc.). The “merits” include qualitative and quantitative strengths of the application.</a:t>
            </a: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785"/>
              </a:spcAft>
            </a:pPr>
            <a:r>
              <a:rPr lang="en-US"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785"/>
              </a:spcAft>
            </a:pPr>
            <a:r>
              <a:rPr lang="en-US" kern="100" dirty="0">
                <a:latin typeface="Times New Roman" panose="02020603050405020304" pitchFamily="18" charset="0"/>
                <a:ea typeface="Aptos" panose="020B0004020202020204" pitchFamily="34" charset="0"/>
                <a:cs typeface="Times New Roman" panose="02020603050405020304" pitchFamily="18" charset="0"/>
              </a:rPr>
              <a:t>Applications may be approved for loans for less than the amount requested, and when there may be several projects that apply, scores can be used to compare them. </a:t>
            </a: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785"/>
              </a:spcAft>
            </a:pPr>
            <a:r>
              <a:rPr lang="en-US" kern="100" dirty="0">
                <a:latin typeface="Times New Roman" panose="02020603050405020304" pitchFamily="18" charset="0"/>
                <a:ea typeface="Aptos" panose="020B0004020202020204" pitchFamily="34" charset="0"/>
                <a:cs typeface="Times New Roman" panose="02020603050405020304" pitchFamily="18" charset="0"/>
              </a:rPr>
              <a:t>Applications receive the highest consideration when they show that the project will produce, preserve, or improve the largest number of high-quality affordable housing units, especially for households with the greatest need. Projects are also ideal when they do this in a financially sustainable way and meet applicable AfDU Ordinance requirements.</a:t>
            </a: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15</a:t>
            </a:fld>
            <a:endParaRPr lang="en-US" dirty="0"/>
          </a:p>
        </p:txBody>
      </p:sp>
    </p:spTree>
    <p:extLst>
      <p:ext uri="{BB962C8B-B14F-4D97-AF65-F5344CB8AC3E}">
        <p14:creationId xmlns:p14="http://schemas.microsoft.com/office/powerpoint/2010/main" val="301165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Aptos" panose="020B0004020202020204" pitchFamily="34" charset="0"/>
              </a:rPr>
              <a:t>The scoring criteria was designed to ensure that the AHF funding is being allocated effectively based on both local needs, and Affordable Dwelling Unit and Affordable Housing Fund Program priorities.  </a:t>
            </a:r>
          </a:p>
          <a:p>
            <a:endParaRPr lang="en-US" b="1"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 </a:t>
            </a:r>
            <a:r>
              <a:rPr lang="en-US" b="1" dirty="0">
                <a:latin typeface="Times New Roman" panose="02020603050405020304" pitchFamily="18" charset="0"/>
              </a:rPr>
              <a:t>Affordability Proposal consists of a maximum of 35 points, the highest points category.  This reflects a funding priority given to th</a:t>
            </a:r>
            <a:r>
              <a:rPr lang="en-US" dirty="0">
                <a:latin typeface="Times New Roman" panose="02020603050405020304" pitchFamily="18" charset="0"/>
              </a:rPr>
              <a:t>e project affordability period, the AMI served, and whether the project will have units with accessibility features, and/or senior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rPr>
              <a:t>A second priority is given to the project’s Financial Proposal.  The following factors will be considered in this category: </a:t>
            </a:r>
            <a:r>
              <a:rPr lang="en-US" dirty="0">
                <a:latin typeface="Times New Roman" panose="02020603050405020304" pitchFamily="18" charset="0"/>
              </a:rPr>
              <a:t>firm financial commitments from the other sources of funding, the project’s budget, the income projections and operating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rPr>
              <a:t>Project Readiness category will be assessed </a:t>
            </a:r>
            <a:r>
              <a:rPr lang="en-US" dirty="0">
                <a:latin typeface="Times New Roman" panose="02020603050405020304" pitchFamily="18" charset="0"/>
              </a:rPr>
              <a:t>based on the applicant’s ability to start the project.  We will look at the status of the construction plans permits, the milestone schedule, any relocation plans, if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 </a:t>
            </a:r>
            <a:r>
              <a:rPr lang="en-US" b="1" dirty="0">
                <a:latin typeface="Times New Roman" panose="02020603050405020304" pitchFamily="18" charset="0"/>
              </a:rPr>
              <a:t>Experience category</a:t>
            </a:r>
            <a:r>
              <a:rPr lang="en-US" dirty="0">
                <a:latin typeface="Times New Roman" panose="02020603050405020304" pitchFamily="18" charset="0"/>
              </a:rPr>
              <a:t> review will include assessing years of experience in construction and development of affordable housing.  Experience in developments of equivalent size, type and 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The </a:t>
            </a:r>
            <a:r>
              <a:rPr lang="en-US" b="1" dirty="0">
                <a:latin typeface="Times New Roman" panose="02020603050405020304" pitchFamily="18" charset="0"/>
              </a:rPr>
              <a:t>Development Concept </a:t>
            </a:r>
            <a:r>
              <a:rPr lang="en-US" dirty="0">
                <a:latin typeface="Times New Roman" panose="02020603050405020304" pitchFamily="18" charset="0"/>
              </a:rPr>
              <a:t>category will assess the type of projects, is it mixed-use, mixed income, what amenities are being offered, is the project close to activity centers and transportation, jobs, bike trails, libraries, etc.  Is there consideration for green building standards.  </a:t>
            </a:r>
          </a:p>
          <a:p>
            <a:endParaRPr lang="en-US" dirty="0"/>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16</a:t>
            </a:fld>
            <a:endParaRPr lang="en-US" dirty="0"/>
          </a:p>
        </p:txBody>
      </p:sp>
    </p:spTree>
    <p:extLst>
      <p:ext uri="{BB962C8B-B14F-4D97-AF65-F5344CB8AC3E}">
        <p14:creationId xmlns:p14="http://schemas.microsoft.com/office/powerpoint/2010/main" val="89570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17</a:t>
            </a:fld>
            <a:endParaRPr lang="en-US" dirty="0"/>
          </a:p>
        </p:txBody>
      </p:sp>
    </p:spTree>
    <p:extLst>
      <p:ext uri="{BB962C8B-B14F-4D97-AF65-F5344CB8AC3E}">
        <p14:creationId xmlns:p14="http://schemas.microsoft.com/office/powerpoint/2010/main" val="90523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18</a:t>
            </a:fld>
            <a:endParaRPr lang="en-US" dirty="0"/>
          </a:p>
        </p:txBody>
      </p:sp>
    </p:spTree>
    <p:extLst>
      <p:ext uri="{BB962C8B-B14F-4D97-AF65-F5344CB8AC3E}">
        <p14:creationId xmlns:p14="http://schemas.microsoft.com/office/powerpoint/2010/main" val="101386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19</a:t>
            </a:fld>
            <a:endParaRPr lang="en-US" dirty="0"/>
          </a:p>
        </p:txBody>
      </p:sp>
    </p:spTree>
    <p:extLst>
      <p:ext uri="{BB962C8B-B14F-4D97-AF65-F5344CB8AC3E}">
        <p14:creationId xmlns:p14="http://schemas.microsoft.com/office/powerpoint/2010/main" val="147921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back</a:t>
            </a:r>
          </a:p>
          <a:p>
            <a:r>
              <a:rPr lang="en-US" b="1" dirty="0"/>
              <a:t>Icebreaker</a:t>
            </a:r>
          </a:p>
          <a:p>
            <a:r>
              <a:rPr lang="en-US" b="1" dirty="0"/>
              <a:t>Agenda</a:t>
            </a:r>
          </a:p>
          <a:p>
            <a:r>
              <a:rPr lang="en-US" b="1" dirty="0"/>
              <a:t>Housekeeping items</a:t>
            </a:r>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2</a:t>
            </a:fld>
            <a:endParaRPr lang="en-US" dirty="0"/>
          </a:p>
        </p:txBody>
      </p:sp>
    </p:spTree>
    <p:extLst>
      <p:ext uri="{BB962C8B-B14F-4D97-AF65-F5344CB8AC3E}">
        <p14:creationId xmlns:p14="http://schemas.microsoft.com/office/powerpoint/2010/main" val="1865687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20</a:t>
            </a:fld>
            <a:endParaRPr lang="en-US" dirty="0"/>
          </a:p>
        </p:txBody>
      </p:sp>
    </p:spTree>
    <p:extLst>
      <p:ext uri="{BB962C8B-B14F-4D97-AF65-F5344CB8AC3E}">
        <p14:creationId xmlns:p14="http://schemas.microsoft.com/office/powerpoint/2010/main" val="93386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21</a:t>
            </a:fld>
            <a:endParaRPr lang="en-US" dirty="0"/>
          </a:p>
        </p:txBody>
      </p:sp>
    </p:spTree>
    <p:extLst>
      <p:ext uri="{BB962C8B-B14F-4D97-AF65-F5344CB8AC3E}">
        <p14:creationId xmlns:p14="http://schemas.microsoft.com/office/powerpoint/2010/main" val="3213654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22</a:t>
            </a:fld>
            <a:endParaRPr lang="en-US" dirty="0"/>
          </a:p>
        </p:txBody>
      </p:sp>
    </p:spTree>
    <p:extLst>
      <p:ext uri="{BB962C8B-B14F-4D97-AF65-F5344CB8AC3E}">
        <p14:creationId xmlns:p14="http://schemas.microsoft.com/office/powerpoint/2010/main" val="270926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58BF-6E84-A81F-2E3C-45C85205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83C4E-0215-498E-C959-38D82400E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7C0A3-D330-0669-5E8E-CA4265D1562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C2A2C80-FBCD-3802-81DC-90B1C7C76FD5}"/>
              </a:ext>
            </a:extLst>
          </p:cNvPr>
          <p:cNvSpPr>
            <a:spLocks noGrp="1"/>
          </p:cNvSpPr>
          <p:nvPr>
            <p:ph type="sldNum" sz="quarter" idx="5"/>
          </p:nvPr>
        </p:nvSpPr>
        <p:spPr/>
        <p:txBody>
          <a:bodyPr/>
          <a:lstStyle/>
          <a:p>
            <a:fld id="{F66263C6-818D-4717-9F0C-E8D1F472800F}" type="slidenum">
              <a:rPr lang="en-US" smtClean="0"/>
              <a:t>23</a:t>
            </a:fld>
            <a:endParaRPr lang="en-US" dirty="0"/>
          </a:p>
        </p:txBody>
      </p:sp>
    </p:spTree>
    <p:extLst>
      <p:ext uri="{BB962C8B-B14F-4D97-AF65-F5344CB8AC3E}">
        <p14:creationId xmlns:p14="http://schemas.microsoft.com/office/powerpoint/2010/main" val="163683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76A1B-4DF3-7A9C-A576-E3A6B1A45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41B5E-EDD3-1091-BE78-C8393F1C6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C6FB4-94C0-DCE3-524C-53C23D3AE1C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DCB784E-5FA9-3EE2-9A7D-B26876B5DE01}"/>
              </a:ext>
            </a:extLst>
          </p:cNvPr>
          <p:cNvSpPr>
            <a:spLocks noGrp="1"/>
          </p:cNvSpPr>
          <p:nvPr>
            <p:ph type="sldNum" sz="quarter" idx="5"/>
          </p:nvPr>
        </p:nvSpPr>
        <p:spPr/>
        <p:txBody>
          <a:bodyPr/>
          <a:lstStyle/>
          <a:p>
            <a:fld id="{F66263C6-818D-4717-9F0C-E8D1F472800F}" type="slidenum">
              <a:rPr lang="en-US" smtClean="0"/>
              <a:t>24</a:t>
            </a:fld>
            <a:endParaRPr lang="en-US" dirty="0"/>
          </a:p>
        </p:txBody>
      </p:sp>
    </p:spTree>
    <p:extLst>
      <p:ext uri="{BB962C8B-B14F-4D97-AF65-F5344CB8AC3E}">
        <p14:creationId xmlns:p14="http://schemas.microsoft.com/office/powerpoint/2010/main" val="398518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E06BC-9F77-9AC4-BCE5-8DB338DCF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5C43A-39B8-C069-96E8-68E7C36B7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C1499-84C3-ADA6-C77E-4ECE188B5F4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B534A56-57A2-FC48-2277-FCDA0B32AC71}"/>
              </a:ext>
            </a:extLst>
          </p:cNvPr>
          <p:cNvSpPr>
            <a:spLocks noGrp="1"/>
          </p:cNvSpPr>
          <p:nvPr>
            <p:ph type="sldNum" sz="quarter" idx="5"/>
          </p:nvPr>
        </p:nvSpPr>
        <p:spPr/>
        <p:txBody>
          <a:bodyPr/>
          <a:lstStyle/>
          <a:p>
            <a:fld id="{F66263C6-818D-4717-9F0C-E8D1F472800F}" type="slidenum">
              <a:rPr lang="en-US" smtClean="0"/>
              <a:t>25</a:t>
            </a:fld>
            <a:endParaRPr lang="en-US" dirty="0"/>
          </a:p>
        </p:txBody>
      </p:sp>
    </p:spTree>
    <p:extLst>
      <p:ext uri="{BB962C8B-B14F-4D97-AF65-F5344CB8AC3E}">
        <p14:creationId xmlns:p14="http://schemas.microsoft.com/office/powerpoint/2010/main" val="2287716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A79C5-70F9-D635-D885-82DB5AAAC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A6738-1FFB-E8C8-08B2-621086B10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8FFF8-0616-D099-45AA-A684430A11A7}"/>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8B43232-89D8-EC68-1039-444137E6765A}"/>
              </a:ext>
            </a:extLst>
          </p:cNvPr>
          <p:cNvSpPr>
            <a:spLocks noGrp="1"/>
          </p:cNvSpPr>
          <p:nvPr>
            <p:ph type="sldNum" sz="quarter" idx="5"/>
          </p:nvPr>
        </p:nvSpPr>
        <p:spPr/>
        <p:txBody>
          <a:bodyPr/>
          <a:lstStyle/>
          <a:p>
            <a:fld id="{F66263C6-818D-4717-9F0C-E8D1F472800F}" type="slidenum">
              <a:rPr lang="en-US" smtClean="0"/>
              <a:t>26</a:t>
            </a:fld>
            <a:endParaRPr lang="en-US" dirty="0"/>
          </a:p>
        </p:txBody>
      </p:sp>
    </p:spTree>
    <p:extLst>
      <p:ext uri="{BB962C8B-B14F-4D97-AF65-F5344CB8AC3E}">
        <p14:creationId xmlns:p14="http://schemas.microsoft.com/office/powerpoint/2010/main" val="126273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D48D-7A28-0569-7081-7AEECF6D3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1085-8759-38CD-1EF5-F857E598A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EBDFD-0857-6B59-7E3B-E449FE782B1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9F8B21D-A99E-EEBB-E39E-1B8468F81D3B}"/>
              </a:ext>
            </a:extLst>
          </p:cNvPr>
          <p:cNvSpPr>
            <a:spLocks noGrp="1"/>
          </p:cNvSpPr>
          <p:nvPr>
            <p:ph type="sldNum" sz="quarter" idx="5"/>
          </p:nvPr>
        </p:nvSpPr>
        <p:spPr/>
        <p:txBody>
          <a:bodyPr/>
          <a:lstStyle/>
          <a:p>
            <a:fld id="{F66263C6-818D-4717-9F0C-E8D1F472800F}" type="slidenum">
              <a:rPr lang="en-US" smtClean="0"/>
              <a:t>27</a:t>
            </a:fld>
            <a:endParaRPr lang="en-US" dirty="0"/>
          </a:p>
        </p:txBody>
      </p:sp>
    </p:spTree>
    <p:extLst>
      <p:ext uri="{BB962C8B-B14F-4D97-AF65-F5344CB8AC3E}">
        <p14:creationId xmlns:p14="http://schemas.microsoft.com/office/powerpoint/2010/main" val="233919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6F55-B79A-50A0-3C37-308496E21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2BF52-A7AB-37D0-67E1-2C4875FD3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7A2B8-037E-D295-F0E8-A53CF776AD16}"/>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541BF94-22F4-FDC8-2252-7C4E28DE6CC9}"/>
              </a:ext>
            </a:extLst>
          </p:cNvPr>
          <p:cNvSpPr>
            <a:spLocks noGrp="1"/>
          </p:cNvSpPr>
          <p:nvPr>
            <p:ph type="sldNum" sz="quarter" idx="5"/>
          </p:nvPr>
        </p:nvSpPr>
        <p:spPr/>
        <p:txBody>
          <a:bodyPr/>
          <a:lstStyle/>
          <a:p>
            <a:fld id="{F66263C6-818D-4717-9F0C-E8D1F472800F}" type="slidenum">
              <a:rPr lang="en-US" smtClean="0"/>
              <a:t>28</a:t>
            </a:fld>
            <a:endParaRPr lang="en-US" dirty="0"/>
          </a:p>
        </p:txBody>
      </p:sp>
    </p:spTree>
    <p:extLst>
      <p:ext uri="{BB962C8B-B14F-4D97-AF65-F5344CB8AC3E}">
        <p14:creationId xmlns:p14="http://schemas.microsoft.com/office/powerpoint/2010/main" val="265505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4CBC-967C-3790-5522-3D25E71E4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E26C1-CFD1-9379-BE7F-648A7099F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ED6D3-A4B8-5E9E-70CE-4E9C064451BE}"/>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AD54D0D-27E8-C3F0-6011-1A4EA51B3892}"/>
              </a:ext>
            </a:extLst>
          </p:cNvPr>
          <p:cNvSpPr>
            <a:spLocks noGrp="1"/>
          </p:cNvSpPr>
          <p:nvPr>
            <p:ph type="sldNum" sz="quarter" idx="5"/>
          </p:nvPr>
        </p:nvSpPr>
        <p:spPr/>
        <p:txBody>
          <a:bodyPr/>
          <a:lstStyle/>
          <a:p>
            <a:fld id="{F66263C6-818D-4717-9F0C-E8D1F472800F}" type="slidenum">
              <a:rPr lang="en-US" smtClean="0"/>
              <a:t>29</a:t>
            </a:fld>
            <a:endParaRPr lang="en-US" dirty="0"/>
          </a:p>
        </p:txBody>
      </p:sp>
    </p:spTree>
    <p:extLst>
      <p:ext uri="{BB962C8B-B14F-4D97-AF65-F5344CB8AC3E}">
        <p14:creationId xmlns:p14="http://schemas.microsoft.com/office/powerpoint/2010/main" val="19507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a:t>
            </a:fld>
            <a:endParaRPr lang="en-US" dirty="0"/>
          </a:p>
        </p:txBody>
      </p:sp>
    </p:spTree>
    <p:extLst>
      <p:ext uri="{BB962C8B-B14F-4D97-AF65-F5344CB8AC3E}">
        <p14:creationId xmlns:p14="http://schemas.microsoft.com/office/powerpoint/2010/main" val="4085854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0F13-7C42-DEA1-D78F-B94D4A6D7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2318A-DD2B-C1C1-17C3-DCBAF07A8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9AF3E-2A2F-B98D-8506-F5266E0BB660}"/>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C0C960F-3AA2-FFAD-A702-8B4792CE1C98}"/>
              </a:ext>
            </a:extLst>
          </p:cNvPr>
          <p:cNvSpPr>
            <a:spLocks noGrp="1"/>
          </p:cNvSpPr>
          <p:nvPr>
            <p:ph type="sldNum" sz="quarter" idx="5"/>
          </p:nvPr>
        </p:nvSpPr>
        <p:spPr/>
        <p:txBody>
          <a:bodyPr/>
          <a:lstStyle/>
          <a:p>
            <a:fld id="{F66263C6-818D-4717-9F0C-E8D1F472800F}" type="slidenum">
              <a:rPr lang="en-US" smtClean="0"/>
              <a:t>30</a:t>
            </a:fld>
            <a:endParaRPr lang="en-US" dirty="0"/>
          </a:p>
        </p:txBody>
      </p:sp>
    </p:spTree>
    <p:extLst>
      <p:ext uri="{BB962C8B-B14F-4D97-AF65-F5344CB8AC3E}">
        <p14:creationId xmlns:p14="http://schemas.microsoft.com/office/powerpoint/2010/main" val="1456101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1644-FD4D-D0BE-A228-0D7024600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7FF30-A5B4-3233-DAEF-4485193B3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FC78C-A0BD-34A0-B69B-F873277B627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50F8143-2535-4ED9-110B-A45DB82BD2BE}"/>
              </a:ext>
            </a:extLst>
          </p:cNvPr>
          <p:cNvSpPr>
            <a:spLocks noGrp="1"/>
          </p:cNvSpPr>
          <p:nvPr>
            <p:ph type="sldNum" sz="quarter" idx="5"/>
          </p:nvPr>
        </p:nvSpPr>
        <p:spPr/>
        <p:txBody>
          <a:bodyPr/>
          <a:lstStyle/>
          <a:p>
            <a:fld id="{F66263C6-818D-4717-9F0C-E8D1F472800F}" type="slidenum">
              <a:rPr lang="en-US" smtClean="0"/>
              <a:t>31</a:t>
            </a:fld>
            <a:endParaRPr lang="en-US" dirty="0"/>
          </a:p>
        </p:txBody>
      </p:sp>
    </p:spTree>
    <p:extLst>
      <p:ext uri="{BB962C8B-B14F-4D97-AF65-F5344CB8AC3E}">
        <p14:creationId xmlns:p14="http://schemas.microsoft.com/office/powerpoint/2010/main" val="101715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32</a:t>
            </a:fld>
            <a:endParaRPr lang="en-US" dirty="0"/>
          </a:p>
        </p:txBody>
      </p:sp>
    </p:spTree>
    <p:extLst>
      <p:ext uri="{BB962C8B-B14F-4D97-AF65-F5344CB8AC3E}">
        <p14:creationId xmlns:p14="http://schemas.microsoft.com/office/powerpoint/2010/main" val="2115942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68438-C9FA-5BB0-19E4-EF223A4C6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FFB4E-D58E-4007-DD00-9D6FE05CD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78826-E1B5-A82E-7BB7-E59F6F7A5C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48E9CB-0196-5AB8-C598-B8E7E8946AAA}"/>
              </a:ext>
            </a:extLst>
          </p:cNvPr>
          <p:cNvSpPr>
            <a:spLocks noGrp="1"/>
          </p:cNvSpPr>
          <p:nvPr>
            <p:ph type="sldNum" sz="quarter" idx="5"/>
          </p:nvPr>
        </p:nvSpPr>
        <p:spPr/>
        <p:txBody>
          <a:bodyPr/>
          <a:lstStyle/>
          <a:p>
            <a:fld id="{F66263C6-818D-4717-9F0C-E8D1F472800F}" type="slidenum">
              <a:rPr lang="en-US" smtClean="0"/>
              <a:t>33</a:t>
            </a:fld>
            <a:endParaRPr lang="en-US" dirty="0"/>
          </a:p>
        </p:txBody>
      </p:sp>
    </p:spTree>
    <p:extLst>
      <p:ext uri="{BB962C8B-B14F-4D97-AF65-F5344CB8AC3E}">
        <p14:creationId xmlns:p14="http://schemas.microsoft.com/office/powerpoint/2010/main" val="195420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34</a:t>
            </a:fld>
            <a:endParaRPr lang="en-US" dirty="0"/>
          </a:p>
        </p:txBody>
      </p:sp>
    </p:spTree>
    <p:extLst>
      <p:ext uri="{BB962C8B-B14F-4D97-AF65-F5344CB8AC3E}">
        <p14:creationId xmlns:p14="http://schemas.microsoft.com/office/powerpoint/2010/main" val="754188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35</a:t>
            </a:fld>
            <a:endParaRPr lang="en-US" dirty="0"/>
          </a:p>
        </p:txBody>
      </p:sp>
    </p:spTree>
    <p:extLst>
      <p:ext uri="{BB962C8B-B14F-4D97-AF65-F5344CB8AC3E}">
        <p14:creationId xmlns:p14="http://schemas.microsoft.com/office/powerpoint/2010/main" val="4083555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36</a:t>
            </a:fld>
            <a:endParaRPr lang="en-US" dirty="0"/>
          </a:p>
        </p:txBody>
      </p:sp>
    </p:spTree>
    <p:extLst>
      <p:ext uri="{BB962C8B-B14F-4D97-AF65-F5344CB8AC3E}">
        <p14:creationId xmlns:p14="http://schemas.microsoft.com/office/powerpoint/2010/main" val="2325796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37</a:t>
            </a:fld>
            <a:endParaRPr lang="en-US" dirty="0"/>
          </a:p>
        </p:txBody>
      </p:sp>
    </p:spTree>
    <p:extLst>
      <p:ext uri="{BB962C8B-B14F-4D97-AF65-F5344CB8AC3E}">
        <p14:creationId xmlns:p14="http://schemas.microsoft.com/office/powerpoint/2010/main" val="308987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38</a:t>
            </a:fld>
            <a:endParaRPr lang="en-US" dirty="0"/>
          </a:p>
        </p:txBody>
      </p:sp>
    </p:spTree>
    <p:extLst>
      <p:ext uri="{BB962C8B-B14F-4D97-AF65-F5344CB8AC3E}">
        <p14:creationId xmlns:p14="http://schemas.microsoft.com/office/powerpoint/2010/main" val="3756102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39</a:t>
            </a:fld>
            <a:endParaRPr lang="en-US" dirty="0"/>
          </a:p>
        </p:txBody>
      </p:sp>
    </p:spTree>
    <p:extLst>
      <p:ext uri="{BB962C8B-B14F-4D97-AF65-F5344CB8AC3E}">
        <p14:creationId xmlns:p14="http://schemas.microsoft.com/office/powerpoint/2010/main" val="29691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4</a:t>
            </a:fld>
            <a:endParaRPr lang="en-US" dirty="0"/>
          </a:p>
        </p:txBody>
      </p:sp>
    </p:spTree>
    <p:extLst>
      <p:ext uri="{BB962C8B-B14F-4D97-AF65-F5344CB8AC3E}">
        <p14:creationId xmlns:p14="http://schemas.microsoft.com/office/powerpoint/2010/main" val="3343940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02570-A653-EFD8-14FA-A41E3773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E4B2B-08A1-086F-EE94-39A4C75C4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B9895-5BCE-D08B-12BB-4AAA4A9F9013}"/>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EB35341-6AEC-4F2D-18C1-7F89FB133FD3}"/>
              </a:ext>
            </a:extLst>
          </p:cNvPr>
          <p:cNvSpPr>
            <a:spLocks noGrp="1"/>
          </p:cNvSpPr>
          <p:nvPr>
            <p:ph type="sldNum" sz="quarter" idx="5"/>
          </p:nvPr>
        </p:nvSpPr>
        <p:spPr/>
        <p:txBody>
          <a:bodyPr/>
          <a:lstStyle/>
          <a:p>
            <a:fld id="{F66263C6-818D-4717-9F0C-E8D1F472800F}" type="slidenum">
              <a:rPr lang="en-US" smtClean="0"/>
              <a:t>40</a:t>
            </a:fld>
            <a:endParaRPr lang="en-US" dirty="0"/>
          </a:p>
        </p:txBody>
      </p:sp>
    </p:spTree>
    <p:extLst>
      <p:ext uri="{BB962C8B-B14F-4D97-AF65-F5344CB8AC3E}">
        <p14:creationId xmlns:p14="http://schemas.microsoft.com/office/powerpoint/2010/main" val="3514441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E660-B745-7140-47FD-3942569D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ABDDF-4D03-17B6-0447-4FE61BEF6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30D97-AB4D-E36B-E11E-57209D2463F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B27720E-586D-400D-4187-8BF0732AC980}"/>
              </a:ext>
            </a:extLst>
          </p:cNvPr>
          <p:cNvSpPr>
            <a:spLocks noGrp="1"/>
          </p:cNvSpPr>
          <p:nvPr>
            <p:ph type="sldNum" sz="quarter" idx="5"/>
          </p:nvPr>
        </p:nvSpPr>
        <p:spPr/>
        <p:txBody>
          <a:bodyPr/>
          <a:lstStyle/>
          <a:p>
            <a:fld id="{F66263C6-818D-4717-9F0C-E8D1F472800F}" type="slidenum">
              <a:rPr lang="en-US" smtClean="0"/>
              <a:t>41</a:t>
            </a:fld>
            <a:endParaRPr lang="en-US" dirty="0"/>
          </a:p>
        </p:txBody>
      </p:sp>
    </p:spTree>
    <p:extLst>
      <p:ext uri="{BB962C8B-B14F-4D97-AF65-F5344CB8AC3E}">
        <p14:creationId xmlns:p14="http://schemas.microsoft.com/office/powerpoint/2010/main" val="502717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D933-5EE2-D222-FB42-B950D8D28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A9731-3A4C-36A0-216D-5A4C9EB7E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15E1A-13F2-65E9-3165-D64E9B05ACA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13F7441-262F-E006-B958-F4C43489B322}"/>
              </a:ext>
            </a:extLst>
          </p:cNvPr>
          <p:cNvSpPr>
            <a:spLocks noGrp="1"/>
          </p:cNvSpPr>
          <p:nvPr>
            <p:ph type="sldNum" sz="quarter" idx="5"/>
          </p:nvPr>
        </p:nvSpPr>
        <p:spPr/>
        <p:txBody>
          <a:bodyPr/>
          <a:lstStyle/>
          <a:p>
            <a:fld id="{F66263C6-818D-4717-9F0C-E8D1F472800F}" type="slidenum">
              <a:rPr lang="en-US" smtClean="0"/>
              <a:t>42</a:t>
            </a:fld>
            <a:endParaRPr lang="en-US" dirty="0"/>
          </a:p>
        </p:txBody>
      </p:sp>
    </p:spTree>
    <p:extLst>
      <p:ext uri="{BB962C8B-B14F-4D97-AF65-F5344CB8AC3E}">
        <p14:creationId xmlns:p14="http://schemas.microsoft.com/office/powerpoint/2010/main" val="2356938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4EDB5-B213-2487-C878-82EF07F71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4F2D2-7646-84B0-F2D8-FBECB2359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42AD1-D5D3-8B70-5FE2-B84D22D6B367}"/>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021346C-E9DE-C64B-3A0B-3F01DE11591C}"/>
              </a:ext>
            </a:extLst>
          </p:cNvPr>
          <p:cNvSpPr>
            <a:spLocks noGrp="1"/>
          </p:cNvSpPr>
          <p:nvPr>
            <p:ph type="sldNum" sz="quarter" idx="5"/>
          </p:nvPr>
        </p:nvSpPr>
        <p:spPr/>
        <p:txBody>
          <a:bodyPr/>
          <a:lstStyle/>
          <a:p>
            <a:fld id="{F66263C6-818D-4717-9F0C-E8D1F472800F}" type="slidenum">
              <a:rPr lang="en-US" smtClean="0"/>
              <a:t>43</a:t>
            </a:fld>
            <a:endParaRPr lang="en-US" dirty="0"/>
          </a:p>
        </p:txBody>
      </p:sp>
    </p:spTree>
    <p:extLst>
      <p:ext uri="{BB962C8B-B14F-4D97-AF65-F5344CB8AC3E}">
        <p14:creationId xmlns:p14="http://schemas.microsoft.com/office/powerpoint/2010/main" val="3826302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96E2-BCB8-2EF0-5F45-123B839F6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32ECF-29F4-3653-37B4-3A64967AF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BCBA4-98B2-0E43-D970-56937CCF6D6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3F672A2-4205-EF2D-F9A5-D2AE6EE28002}"/>
              </a:ext>
            </a:extLst>
          </p:cNvPr>
          <p:cNvSpPr>
            <a:spLocks noGrp="1"/>
          </p:cNvSpPr>
          <p:nvPr>
            <p:ph type="sldNum" sz="quarter" idx="5"/>
          </p:nvPr>
        </p:nvSpPr>
        <p:spPr/>
        <p:txBody>
          <a:bodyPr/>
          <a:lstStyle/>
          <a:p>
            <a:fld id="{F66263C6-818D-4717-9F0C-E8D1F472800F}" type="slidenum">
              <a:rPr lang="en-US" smtClean="0"/>
              <a:t>44</a:t>
            </a:fld>
            <a:endParaRPr lang="en-US" dirty="0"/>
          </a:p>
        </p:txBody>
      </p:sp>
    </p:spTree>
    <p:extLst>
      <p:ext uri="{BB962C8B-B14F-4D97-AF65-F5344CB8AC3E}">
        <p14:creationId xmlns:p14="http://schemas.microsoft.com/office/powerpoint/2010/main" val="2488259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7">
              <a:defRPr/>
            </a:pPr>
            <a:r>
              <a:rPr lang="en-US" b="1"/>
              <a:t>Time Allotted: </a:t>
            </a:r>
            <a:r>
              <a:rPr lang="en-US" b="0"/>
              <a:t>.5 minutes </a:t>
            </a:r>
            <a:endParaRPr lang="en-US" b="1"/>
          </a:p>
          <a:p>
            <a:pPr defTabSz="914357">
              <a:defRPr/>
            </a:pPr>
            <a:endParaRPr lang="en-US"/>
          </a:p>
          <a:p>
            <a:r>
              <a:rPr lang="en-US" b="1"/>
              <a:t>Objective(s): </a:t>
            </a:r>
            <a:endParaRPr lang="en-US" b="0"/>
          </a:p>
          <a:p>
            <a:pPr marL="228589" indent="-228589">
              <a:buAutoNum type="arabicPeriod"/>
            </a:pPr>
            <a:r>
              <a:rPr lang="en-US" b="0"/>
              <a:t>Share background and intent for FAQ sheet </a:t>
            </a:r>
          </a:p>
          <a:p>
            <a:pPr marL="228589" indent="-228589">
              <a:buAutoNum type="arabicPeriod"/>
            </a:pPr>
            <a:r>
              <a:rPr lang="en-US" b="0"/>
              <a:t>Share where/how this resource is available </a:t>
            </a:r>
            <a:endParaRPr lang="en-US" b="1"/>
          </a:p>
          <a:p>
            <a:endParaRPr lang="en-US"/>
          </a:p>
        </p:txBody>
      </p:sp>
      <p:sp>
        <p:nvSpPr>
          <p:cNvPr id="4" name="Slide Number Placeholder 3"/>
          <p:cNvSpPr>
            <a:spLocks noGrp="1"/>
          </p:cNvSpPr>
          <p:nvPr>
            <p:ph type="sldNum" sz="quarter" idx="5"/>
          </p:nvPr>
        </p:nvSpPr>
        <p:spPr/>
        <p:txBody>
          <a:bodyPr/>
          <a:lstStyle/>
          <a:p>
            <a:pPr defTabSz="914357">
              <a:defRPr/>
            </a:pPr>
            <a:fld id="{6AC65583-55D3-4C26-B69D-330AE74121C9}" type="slidenum">
              <a:rPr lang="en-US">
                <a:solidFill>
                  <a:prstClr val="black"/>
                </a:solidFill>
                <a:latin typeface="Aptos" panose="02110004020202020204"/>
              </a:rPr>
              <a:pPr defTabSz="914357">
                <a:defRPr/>
              </a:pPr>
              <a:t>45</a:t>
            </a:fld>
            <a:endParaRPr lang="en-US">
              <a:solidFill>
                <a:prstClr val="black"/>
              </a:solidFill>
              <a:latin typeface="Aptos" panose="02110004020202020204"/>
            </a:endParaRPr>
          </a:p>
        </p:txBody>
      </p:sp>
    </p:spTree>
    <p:extLst>
      <p:ext uri="{BB962C8B-B14F-4D97-AF65-F5344CB8AC3E}">
        <p14:creationId xmlns:p14="http://schemas.microsoft.com/office/powerpoint/2010/main" val="3620658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1">
              <a:defRPr/>
            </a:pPr>
            <a:endParaRPr lang="en-US" b="1" dirty="0"/>
          </a:p>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46</a:t>
            </a:fld>
            <a:endParaRPr lang="en-US" dirty="0"/>
          </a:p>
        </p:txBody>
      </p:sp>
    </p:spTree>
    <p:extLst>
      <p:ext uri="{BB962C8B-B14F-4D97-AF65-F5344CB8AC3E}">
        <p14:creationId xmlns:p14="http://schemas.microsoft.com/office/powerpoint/2010/main" val="2772274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7">
              <a:defRPr/>
            </a:pPr>
            <a:r>
              <a:rPr lang="en-US" b="1" dirty="0"/>
              <a:t>Time Allotted: </a:t>
            </a:r>
            <a:r>
              <a:rPr lang="en-US" b="0" dirty="0"/>
              <a:t>25 minutes </a:t>
            </a:r>
            <a:endParaRPr lang="en-US" b="1" dirty="0"/>
          </a:p>
          <a:p>
            <a:pPr defTabSz="914357">
              <a:defRPr/>
            </a:pPr>
            <a:endParaRPr lang="en-US" dirty="0"/>
          </a:p>
          <a:p>
            <a:r>
              <a:rPr lang="en-US" b="1" dirty="0"/>
              <a:t>Objective(s): </a:t>
            </a:r>
          </a:p>
          <a:p>
            <a:pPr marL="228589" indent="-228589">
              <a:buAutoNum type="arabicPeriod"/>
            </a:pPr>
            <a:r>
              <a:rPr lang="en-US" b="0" dirty="0"/>
              <a:t>Record questions asked/answered </a:t>
            </a:r>
          </a:p>
          <a:p>
            <a:pPr marL="228589" indent="-228589">
              <a:buAutoNum type="arabicPeriod"/>
            </a:pPr>
            <a:r>
              <a:rPr lang="en-US" b="0" dirty="0"/>
              <a:t>Notate actions for follow-up </a:t>
            </a:r>
            <a:endParaRPr lang="en-US" dirty="0"/>
          </a:p>
        </p:txBody>
      </p:sp>
      <p:sp>
        <p:nvSpPr>
          <p:cNvPr id="4" name="Slide Number Placeholder 3"/>
          <p:cNvSpPr>
            <a:spLocks noGrp="1"/>
          </p:cNvSpPr>
          <p:nvPr>
            <p:ph type="sldNum" sz="quarter" idx="5"/>
          </p:nvPr>
        </p:nvSpPr>
        <p:spPr/>
        <p:txBody>
          <a:bodyPr/>
          <a:lstStyle/>
          <a:p>
            <a:pPr defTabSz="914357">
              <a:defRPr/>
            </a:pPr>
            <a:fld id="{6AC65583-55D3-4C26-B69D-330AE74121C9}" type="slidenum">
              <a:rPr lang="en-US">
                <a:solidFill>
                  <a:prstClr val="black"/>
                </a:solidFill>
                <a:latin typeface="Aptos" panose="02110004020202020204"/>
              </a:rPr>
              <a:pPr defTabSz="914357">
                <a:defRPr/>
              </a:pPr>
              <a:t>47</a:t>
            </a:fld>
            <a:endParaRPr lang="en-US">
              <a:solidFill>
                <a:prstClr val="black"/>
              </a:solidFill>
              <a:latin typeface="Aptos" panose="02110004020202020204"/>
            </a:endParaRPr>
          </a:p>
        </p:txBody>
      </p:sp>
    </p:spTree>
    <p:extLst>
      <p:ext uri="{BB962C8B-B14F-4D97-AF65-F5344CB8AC3E}">
        <p14:creationId xmlns:p14="http://schemas.microsoft.com/office/powerpoint/2010/main" val="243262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5</a:t>
            </a:fld>
            <a:endParaRPr lang="en-US" dirty="0"/>
          </a:p>
        </p:txBody>
      </p:sp>
    </p:spTree>
    <p:extLst>
      <p:ext uri="{BB962C8B-B14F-4D97-AF65-F5344CB8AC3E}">
        <p14:creationId xmlns:p14="http://schemas.microsoft.com/office/powerpoint/2010/main" val="245100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6</a:t>
            </a:fld>
            <a:endParaRPr lang="en-US" dirty="0"/>
          </a:p>
        </p:txBody>
      </p:sp>
    </p:spTree>
    <p:extLst>
      <p:ext uri="{BB962C8B-B14F-4D97-AF65-F5344CB8AC3E}">
        <p14:creationId xmlns:p14="http://schemas.microsoft.com/office/powerpoint/2010/main" val="270148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7</a:t>
            </a:fld>
            <a:endParaRPr lang="en-US" dirty="0"/>
          </a:p>
        </p:txBody>
      </p:sp>
    </p:spTree>
    <p:extLst>
      <p:ext uri="{BB962C8B-B14F-4D97-AF65-F5344CB8AC3E}">
        <p14:creationId xmlns:p14="http://schemas.microsoft.com/office/powerpoint/2010/main" val="338088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6263C6-818D-4717-9F0C-E8D1F472800F}" type="slidenum">
              <a:rPr lang="en-US" smtClean="0"/>
              <a:t>8</a:t>
            </a:fld>
            <a:endParaRPr lang="en-US" dirty="0"/>
          </a:p>
        </p:txBody>
      </p:sp>
    </p:spTree>
    <p:extLst>
      <p:ext uri="{BB962C8B-B14F-4D97-AF65-F5344CB8AC3E}">
        <p14:creationId xmlns:p14="http://schemas.microsoft.com/office/powerpoint/2010/main" val="28537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263C6-818D-4717-9F0C-E8D1F472800F}" type="slidenum">
              <a:rPr lang="en-US" smtClean="0"/>
              <a:t>9</a:t>
            </a:fld>
            <a:endParaRPr lang="en-US" dirty="0"/>
          </a:p>
        </p:txBody>
      </p:sp>
    </p:spTree>
    <p:extLst>
      <p:ext uri="{BB962C8B-B14F-4D97-AF65-F5344CB8AC3E}">
        <p14:creationId xmlns:p14="http://schemas.microsoft.com/office/powerpoint/2010/main" val="321033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2700" b="1" cap="none">
                <a:effectLst/>
                <a:latin typeface="Open Sans" charset="0"/>
                <a:ea typeface="Open Sans" charset="0"/>
                <a:cs typeface="Open Sans" charset="0"/>
              </a:defRPr>
            </a:lvl1pPr>
          </a:lstStyle>
          <a:p>
            <a:r>
              <a:rPr lang="en-US"/>
              <a:t>Click to Edit Master Title style</a:t>
            </a:r>
          </a:p>
        </p:txBody>
      </p:sp>
      <p:sp>
        <p:nvSpPr>
          <p:cNvPr id="3" name="Subtitle 2"/>
          <p:cNvSpPr>
            <a:spLocks noGrp="1"/>
          </p:cNvSpPr>
          <p:nvPr>
            <p:ph type="subTitle" idx="1" hasCustomPrompt="1"/>
          </p:nvPr>
        </p:nvSpPr>
        <p:spPr>
          <a:xfrm>
            <a:off x="1852927" y="3635458"/>
            <a:ext cx="5714228" cy="391421"/>
          </a:xfrm>
        </p:spPr>
        <p:txBody>
          <a:bodyPr anchor="t">
            <a:normAutofit/>
          </a:bodyPr>
          <a:lstStyle>
            <a:lvl1pPr marL="0" indent="0" algn="ctr">
              <a:buNone/>
              <a:defRPr sz="1350" cap="none">
                <a:solidFill>
                  <a:schemeClr val="tx1"/>
                </a:solidFill>
                <a:latin typeface="Open Sans" charset="0"/>
                <a:ea typeface="Open Sans" charset="0"/>
                <a:cs typeface="Open Sans"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2" y="5870578"/>
            <a:ext cx="1212173" cy="377825"/>
          </a:xfrm>
        </p:spPr>
        <p:txBody>
          <a:bodyPr/>
          <a:lstStyle/>
          <a:p>
            <a:fld id="{6C8861D2-91B8-49DB-99B5-68AB7B236A42}" type="datetime1">
              <a:rPr lang="en-US" smtClean="0"/>
              <a:t>3/11/2026</a:t>
            </a:fld>
            <a:endParaRPr lang="en-US"/>
          </a:p>
        </p:txBody>
      </p:sp>
      <p:sp>
        <p:nvSpPr>
          <p:cNvPr id="5" name="Footer Placeholder 4"/>
          <p:cNvSpPr>
            <a:spLocks noGrp="1"/>
          </p:cNvSpPr>
          <p:nvPr>
            <p:ph type="ftr" sz="quarter" idx="11"/>
          </p:nvPr>
        </p:nvSpPr>
        <p:spPr>
          <a:xfrm>
            <a:off x="2743974" y="5870578"/>
            <a:ext cx="3932137" cy="377825"/>
          </a:xfrm>
        </p:spPr>
        <p:txBody>
          <a:bodyPr/>
          <a:lstStyle/>
          <a:p>
            <a:endParaRPr lang="en-US"/>
          </a:p>
        </p:txBody>
      </p:sp>
      <p:sp>
        <p:nvSpPr>
          <p:cNvPr id="6" name="Slide Number Placeholder 5"/>
          <p:cNvSpPr>
            <a:spLocks noGrp="1"/>
          </p:cNvSpPr>
          <p:nvPr>
            <p:ph type="sldNum" sz="quarter" idx="12"/>
          </p:nvPr>
        </p:nvSpPr>
        <p:spPr>
          <a:xfrm>
            <a:off x="8040685" y="5870578"/>
            <a:ext cx="417516" cy="377825"/>
          </a:xfrm>
        </p:spPr>
        <p:txBody>
          <a:bodyPr/>
          <a:lstStyle/>
          <a:p>
            <a:fld id="{17DD336F-4D98-054F-B475-E0C8EAAB90EF}" type="slidenum">
              <a:rPr lang="en-US" smtClean="0"/>
              <a:t>‹#›</a:t>
            </a:fld>
            <a:endParaRPr lang="en-US"/>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2"/>
          <a:srcRect/>
          <a:stretch/>
        </p:blipFill>
        <p:spPr>
          <a:xfrm>
            <a:off x="548640" y="548640"/>
            <a:ext cx="2895600" cy="843280"/>
          </a:xfrm>
          <a:prstGeom prst="rect">
            <a:avLst/>
          </a:prstGeom>
        </p:spPr>
      </p:pic>
    </p:spTree>
    <p:extLst>
      <p:ext uri="{BB962C8B-B14F-4D97-AF65-F5344CB8AC3E}">
        <p14:creationId xmlns:p14="http://schemas.microsoft.com/office/powerpoint/2010/main" val="358636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600" b="1" i="0">
                <a:solidFill>
                  <a:schemeClr val="bg1"/>
                </a:solidFill>
                <a:latin typeface="Open Sans"/>
                <a:cs typeface="Open Sans"/>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E04FD2-1B94-4DF0-AA4A-0D91288F1FF2}" type="datetime1">
              <a:rPr lang="en-US" smtClean="0"/>
              <a:t>3/11/2026</a:t>
            </a:fld>
            <a:endParaRPr lang="en-US"/>
          </a:p>
        </p:txBody>
      </p:sp>
      <p:sp>
        <p:nvSpPr>
          <p:cNvPr id="6" name="Holder 6"/>
          <p:cNvSpPr>
            <a:spLocks noGrp="1"/>
          </p:cNvSpPr>
          <p:nvPr>
            <p:ph type="sldNum" sz="quarter" idx="7"/>
          </p:nvPr>
        </p:nvSpPr>
        <p:spPr/>
        <p:txBody>
          <a:bodyPr lIns="0" tIns="0" rIns="0" bIns="0"/>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300061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89695E-A0E0-4382-BAA4-8E28AE7FE02C}" type="datetime1">
              <a:rPr lang="en-US" smtClean="0"/>
              <a:t>3/11/2026</a:t>
            </a:fld>
            <a:endParaRPr lang="en-US"/>
          </a:p>
        </p:txBody>
      </p:sp>
      <p:sp>
        <p:nvSpPr>
          <p:cNvPr id="6" name="Holder 6"/>
          <p:cNvSpPr>
            <a:spLocks noGrp="1"/>
          </p:cNvSpPr>
          <p:nvPr>
            <p:ph type="sldNum" sz="quarter" idx="7"/>
          </p:nvPr>
        </p:nvSpPr>
        <p:spPr/>
        <p:txBody>
          <a:bodyPr lIns="0" tIns="0" rIns="0" bIns="0"/>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257310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Open Sans"/>
                <a:cs typeface="Open San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E185C3A-2090-4494-B1D5-E68B8CF11322}" type="datetime1">
              <a:rPr lang="en-US" smtClean="0"/>
              <a:t>3/11/2026</a:t>
            </a:fld>
            <a:endParaRPr lang="en-US"/>
          </a:p>
        </p:txBody>
      </p:sp>
      <p:sp>
        <p:nvSpPr>
          <p:cNvPr id="7" name="Holder 7"/>
          <p:cNvSpPr>
            <a:spLocks noGrp="1"/>
          </p:cNvSpPr>
          <p:nvPr>
            <p:ph type="sldNum" sz="quarter" idx="7"/>
          </p:nvPr>
        </p:nvSpPr>
        <p:spPr/>
        <p:txBody>
          <a:bodyPr lIns="0" tIns="0" rIns="0" bIns="0"/>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312949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63C48E6-37FE-41F2-BDFF-F54E235C432C}" type="datetime1">
              <a:rPr lang="en-US" smtClean="0"/>
              <a:t>3/11/2026</a:t>
            </a:fld>
            <a:endParaRPr lang="en-US"/>
          </a:p>
        </p:txBody>
      </p:sp>
      <p:sp>
        <p:nvSpPr>
          <p:cNvPr id="5" name="Holder 5"/>
          <p:cNvSpPr>
            <a:spLocks noGrp="1"/>
          </p:cNvSpPr>
          <p:nvPr>
            <p:ph type="sldNum" sz="quarter" idx="7"/>
          </p:nvPr>
        </p:nvSpPr>
        <p:spPr/>
        <p:txBody>
          <a:bodyPr lIns="0" tIns="0" rIns="0" bIns="0"/>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283160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3E96CB8-E4E0-4E82-AFB9-1E9BBADD32EB}" type="datetime1">
              <a:rPr lang="en-US" smtClean="0"/>
              <a:t>3/11/2026</a:t>
            </a:fld>
            <a:endParaRPr lang="en-US"/>
          </a:p>
        </p:txBody>
      </p:sp>
      <p:sp>
        <p:nvSpPr>
          <p:cNvPr id="4" name="Holder 4"/>
          <p:cNvSpPr>
            <a:spLocks noGrp="1"/>
          </p:cNvSpPr>
          <p:nvPr>
            <p:ph type="sldNum" sz="quarter" idx="7"/>
          </p:nvPr>
        </p:nvSpPr>
        <p:spPr/>
        <p:txBody>
          <a:bodyPr lIns="0" tIns="0" rIns="0" bIns="0"/>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357911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lvl1pPr>
              <a:defRPr>
                <a:solidFill>
                  <a:schemeClr val="accent6">
                    <a:lumMod val="75000"/>
                  </a:schemeClr>
                </a:solidFill>
              </a:defRPr>
            </a:lvl1pPr>
          </a:lstStyle>
          <a:p>
            <a:fld id="{4D40DBF2-DE6F-472C-A36C-2A0AF2FE84EC}" type="datetime1">
              <a:rPr lang="en-US" smtClean="0"/>
              <a:t>3/11/2026</a:t>
            </a:fld>
            <a:endParaRPr lang="en-US" dirty="0"/>
          </a:p>
        </p:txBody>
      </p:sp>
      <p:sp>
        <p:nvSpPr>
          <p:cNvPr id="5" name="Footer Placeholder 4"/>
          <p:cNvSpPr>
            <a:spLocks noGrp="1"/>
          </p:cNvSpPr>
          <p:nvPr>
            <p:ph type="ftr" sz="quarter" idx="11"/>
          </p:nvPr>
        </p:nvSpPr>
        <p:spPr>
          <a:xfrm>
            <a:off x="2743973" y="5870576"/>
            <a:ext cx="3932137" cy="377825"/>
          </a:xfrm>
        </p:spPr>
        <p:txBody>
          <a:bodyPr/>
          <a:lstStyle>
            <a:lvl1pPr>
              <a:defRPr>
                <a:solidFill>
                  <a:schemeClr val="accent6">
                    <a:lumMod val="50000"/>
                  </a:schemeClr>
                </a:solidFill>
              </a:defRPr>
            </a:lvl1p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lvl1pPr>
              <a:defRPr>
                <a:solidFill>
                  <a:schemeClr val="accent6">
                    <a:lumMod val="75000"/>
                  </a:schemeClr>
                </a:solidFill>
              </a:defRPr>
            </a:lvl1pPr>
          </a:lstStyle>
          <a:p>
            <a:fld id="{17DD336F-4D98-054F-B475-E0C8EAAB90EF}" type="slidenum">
              <a:rPr lang="en-US" smtClean="0"/>
              <a:pPr/>
              <a:t>‹#›</a:t>
            </a:fld>
            <a:endParaRPr lang="en-US" dirty="0"/>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stretch>
            <a:fillRect/>
          </a:stretch>
        </p:blipFill>
        <p:spPr>
          <a:xfrm>
            <a:off x="566055" y="612034"/>
            <a:ext cx="3065417" cy="622549"/>
          </a:xfrm>
          <a:prstGeom prst="rect">
            <a:avLst/>
          </a:prstGeom>
        </p:spPr>
      </p:pic>
    </p:spTree>
    <p:extLst>
      <p:ext uri="{BB962C8B-B14F-4D97-AF65-F5344CB8AC3E}">
        <p14:creationId xmlns:p14="http://schemas.microsoft.com/office/powerpoint/2010/main" val="3701264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5112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lvl1pPr>
              <a:defRPr>
                <a:solidFill>
                  <a:srgbClr val="005EB8"/>
                </a:solidFill>
              </a:defRPr>
            </a:lvl1pPr>
          </a:lstStyle>
          <a:p>
            <a:fld id="{786A84EF-48B9-446A-A6EE-6E15C533C37A}" type="datetime1">
              <a:rPr lang="en-US" smtClean="0"/>
              <a:t>3/11/2026</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tretch>
            <a:fillRect/>
          </a:stretch>
        </p:blipFill>
        <p:spPr>
          <a:xfrm>
            <a:off x="7077779" y="438414"/>
            <a:ext cx="1685221" cy="342248"/>
          </a:xfrm>
          <a:prstGeom prst="rect">
            <a:avLst/>
          </a:prstGeom>
        </p:spPr>
      </p:pic>
    </p:spTree>
    <p:extLst>
      <p:ext uri="{BB962C8B-B14F-4D97-AF65-F5344CB8AC3E}">
        <p14:creationId xmlns:p14="http://schemas.microsoft.com/office/powerpoint/2010/main" val="28936339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chemeClr val="accent6">
                    <a:lumMod val="75000"/>
                  </a:schemeClr>
                </a:solidFill>
              </a:defRPr>
            </a:lvl1pPr>
          </a:lstStyle>
          <a:p>
            <a:fld id="{785A56B6-5129-4F02-BF80-08A3D2AB15F6}" type="datetime1">
              <a:rPr lang="en-US" smtClean="0"/>
              <a:t>3/11/2026</a:t>
            </a:fld>
            <a:endParaRPr lang="en-US" dirty="0"/>
          </a:p>
        </p:txBody>
      </p:sp>
      <p:sp>
        <p:nvSpPr>
          <p:cNvPr id="5" name="Slide Number Placeholder 4"/>
          <p:cNvSpPr>
            <a:spLocks noGrp="1"/>
          </p:cNvSpPr>
          <p:nvPr>
            <p:ph type="sldNum" sz="quarter" idx="12"/>
          </p:nvPr>
        </p:nvSpPr>
        <p:spPr/>
        <p:txBody>
          <a:bodyPr/>
          <a:lstStyle>
            <a:lvl1pPr>
              <a:defRPr>
                <a:solidFill>
                  <a:schemeClr val="accent6">
                    <a:lumMod val="75000"/>
                  </a:schemeClr>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accent6">
                    <a:lumMod val="75000"/>
                  </a:schemeClr>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1710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na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A765862A-E00B-4215-AF18-D92F34900126}" type="datetime1">
              <a:rPr lang="en-US" smtClean="0"/>
              <a:t>3/11/2026</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333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6" y="1511112"/>
            <a:ext cx="6236677" cy="771957"/>
          </a:xfrm>
        </p:spPr>
        <p:txBody>
          <a:bodyPr/>
          <a:lstStyle>
            <a:lvl1pPr algn="ctr">
              <a:defRPr>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1711630" y="4719191"/>
            <a:ext cx="5714228" cy="391421"/>
          </a:xfrm>
        </p:spPr>
        <p:txBody>
          <a:bodyPr anchor="t">
            <a:normAutofit/>
          </a:bodyPr>
          <a:lstStyle>
            <a:lvl1pPr marL="0" indent="0" algn="ctr">
              <a:buNone/>
              <a:defRPr sz="1350" cap="none">
                <a:solidFill>
                  <a:schemeClr val="bg1"/>
                </a:solidFill>
                <a:latin typeface="Open Sans" charset="0"/>
                <a:ea typeface="Open Sans" charset="0"/>
                <a:cs typeface="Open Sans"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2"/>
          <a:srcRect/>
          <a:stretch/>
        </p:blipFill>
        <p:spPr>
          <a:xfrm>
            <a:off x="2938698" y="3005701"/>
            <a:ext cx="3402330" cy="990854"/>
          </a:xfrm>
          <a:prstGeom prst="rect">
            <a:avLst/>
          </a:prstGeom>
        </p:spPr>
      </p:pic>
    </p:spTree>
    <p:extLst>
      <p:ext uri="{BB962C8B-B14F-4D97-AF65-F5344CB8AC3E}">
        <p14:creationId xmlns:p14="http://schemas.microsoft.com/office/powerpoint/2010/main" val="7642867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34CAA0C3-3B0C-4417-8235-C5317EF8E528}" type="datetime1">
              <a:rPr lang="en-US" smtClean="0"/>
              <a:t>3/11/2026</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00082"/>
          </a:xfrm>
          <a:prstGeom prst="rect">
            <a:avLst/>
          </a:prstGeom>
        </p:spPr>
        <p:txBody>
          <a:bodyPr wrap="square" lIns="0" tIns="0" rIns="0" bIns="0">
            <a:spAutoFit/>
          </a:bodyPr>
          <a:lstStyle>
            <a:lvl1pPr>
              <a:defRPr sz="1950" b="1" i="0">
                <a:solidFill>
                  <a:schemeClr val="bg1"/>
                </a:solidFill>
                <a:latin typeface="Open Sans"/>
                <a:cs typeface="Open Sans"/>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BE6EF34-1DEA-4BC3-8E50-03BF0C66111F}" type="datetime1">
              <a:rPr lang="en-US" smtClean="0"/>
              <a:t>3/11/2026</a:t>
            </a:fld>
            <a:endParaRPr lang="en-US"/>
          </a:p>
        </p:txBody>
      </p:sp>
      <p:sp>
        <p:nvSpPr>
          <p:cNvPr id="6" name="Holder 6"/>
          <p:cNvSpPr>
            <a:spLocks noGrp="1"/>
          </p:cNvSpPr>
          <p:nvPr>
            <p:ph type="sldNum" sz="quarter" idx="7"/>
          </p:nvPr>
        </p:nvSpPr>
        <p:spPr/>
        <p:txBody>
          <a:bodyPr lIns="0" tIns="0" rIns="0" bIns="0"/>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271988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6844" y="180848"/>
            <a:ext cx="5369560" cy="300082"/>
          </a:xfrm>
        </p:spPr>
        <p:txBody>
          <a:bodyPr lIns="0" tIns="0" rIns="0" bIns="0"/>
          <a:lstStyle>
            <a:lvl1pPr>
              <a:defRPr sz="1950" b="1" i="0">
                <a:solidFill>
                  <a:schemeClr val="bg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297B352-A11E-43D7-B39D-D3686329CF2A}" type="datetime1">
              <a:rPr lang="en-US" smtClean="0"/>
              <a:t>3/11/2026</a:t>
            </a:fld>
            <a:endParaRPr lang="en-US"/>
          </a:p>
        </p:txBody>
      </p:sp>
      <p:sp>
        <p:nvSpPr>
          <p:cNvPr id="6" name="Holder 6"/>
          <p:cNvSpPr>
            <a:spLocks noGrp="1"/>
          </p:cNvSpPr>
          <p:nvPr>
            <p:ph type="sldNum" sz="quarter" idx="7"/>
          </p:nvPr>
        </p:nvSpPr>
        <p:spPr/>
        <p:txBody>
          <a:bodyPr lIns="0" tIns="0" rIns="0" bIns="0"/>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299725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6844" y="180848"/>
            <a:ext cx="5369560" cy="300082"/>
          </a:xfrm>
        </p:spPr>
        <p:txBody>
          <a:bodyPr lIns="0" tIns="0" rIns="0" bIns="0"/>
          <a:lstStyle>
            <a:lvl1pPr>
              <a:defRPr sz="1950" b="1" i="0">
                <a:solidFill>
                  <a:schemeClr val="bg1"/>
                </a:solidFill>
                <a:latin typeface="Open Sans"/>
                <a:cs typeface="Open Sans"/>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20F5758-8E85-4CD4-A71D-48A2C67A835B}" type="datetime1">
              <a:rPr lang="en-US" smtClean="0"/>
              <a:t>3/11/2026</a:t>
            </a:fld>
            <a:endParaRPr lang="en-US"/>
          </a:p>
        </p:txBody>
      </p:sp>
      <p:sp>
        <p:nvSpPr>
          <p:cNvPr id="7" name="Holder 7"/>
          <p:cNvSpPr>
            <a:spLocks noGrp="1"/>
          </p:cNvSpPr>
          <p:nvPr>
            <p:ph type="sldNum" sz="quarter" idx="7"/>
          </p:nvPr>
        </p:nvSpPr>
        <p:spPr/>
        <p:txBody>
          <a:bodyPr lIns="0" tIns="0" rIns="0" bIns="0"/>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2386934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6844" y="180848"/>
            <a:ext cx="5369560" cy="300082"/>
          </a:xfrm>
        </p:spPr>
        <p:txBody>
          <a:bodyPr lIns="0" tIns="0" rIns="0" bIns="0"/>
          <a:lstStyle>
            <a:lvl1pPr>
              <a:defRPr sz="1950" b="1"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27E2375-4249-4350-AFF3-FD386BB45197}" type="datetime1">
              <a:rPr lang="en-US" smtClean="0"/>
              <a:t>3/11/2026</a:t>
            </a:fld>
            <a:endParaRPr lang="en-US"/>
          </a:p>
        </p:txBody>
      </p:sp>
      <p:sp>
        <p:nvSpPr>
          <p:cNvPr id="5" name="Holder 5"/>
          <p:cNvSpPr>
            <a:spLocks noGrp="1"/>
          </p:cNvSpPr>
          <p:nvPr>
            <p:ph type="sldNum" sz="quarter" idx="7"/>
          </p:nvPr>
        </p:nvSpPr>
        <p:spPr/>
        <p:txBody>
          <a:bodyPr lIns="0" tIns="0" rIns="0" bIns="0"/>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1001610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F480115-19D8-4205-BB56-1E42C5B3EF46}" type="datetime1">
              <a:rPr lang="en-US" smtClean="0"/>
              <a:t>3/11/2026</a:t>
            </a:fld>
            <a:endParaRPr lang="en-US"/>
          </a:p>
        </p:txBody>
      </p:sp>
      <p:sp>
        <p:nvSpPr>
          <p:cNvPr id="4" name="Holder 4"/>
          <p:cNvSpPr>
            <a:spLocks noGrp="1"/>
          </p:cNvSpPr>
          <p:nvPr>
            <p:ph type="sldNum" sz="quarter" idx="7"/>
          </p:nvPr>
        </p:nvSpPr>
        <p:spPr/>
        <p:txBody>
          <a:bodyPr lIns="0" tIns="0" rIns="0" bIns="0"/>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76885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8D8AC-5D2C-4075-9FE6-0359114B7F20}"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extLst>
      <p:ext uri="{BB962C8B-B14F-4D97-AF65-F5344CB8AC3E}">
        <p14:creationId xmlns:p14="http://schemas.microsoft.com/office/powerpoint/2010/main" val="265897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2400" b="1" cap="none"/>
            </a:lvl1pPr>
          </a:lstStyle>
          <a:p>
            <a:r>
              <a:rPr lang="en-US"/>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35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7DF092-57E2-4A71-BFFF-A0129E04B0E2}" type="datetime1">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extLst>
      <p:ext uri="{BB962C8B-B14F-4D97-AF65-F5344CB8AC3E}">
        <p14:creationId xmlns:p14="http://schemas.microsoft.com/office/powerpoint/2010/main" val="127859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CC7FB184-CDFD-4C45-9090-DB9D5071F866}" type="datetime1">
              <a:rPr lang="en-US" smtClean="0"/>
              <a:t>3/11/2026</a:t>
            </a:fld>
            <a:endParaRPr lang="en-US"/>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a:p>
        </p:txBody>
      </p:sp>
      <p:sp>
        <p:nvSpPr>
          <p:cNvPr id="7" name="Rectangle 6"/>
          <p:cNvSpPr/>
          <p:nvPr userDrawn="1"/>
        </p:nvSpPr>
        <p:spPr>
          <a:xfrm>
            <a:off x="0" y="0"/>
            <a:ext cx="406790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2" name="Title 1"/>
          <p:cNvSpPr>
            <a:spLocks noGrp="1"/>
          </p:cNvSpPr>
          <p:nvPr>
            <p:ph type="title"/>
          </p:nvPr>
        </p:nvSpPr>
        <p:spPr>
          <a:xfrm>
            <a:off x="275493" y="375751"/>
            <a:ext cx="3516922" cy="1456267"/>
          </a:xfrm>
        </p:spPr>
        <p:txBody>
          <a:bodyPr/>
          <a:lstStyle>
            <a:lvl1pPr>
              <a:defRPr>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4" y="2026731"/>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2711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2"/>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lvl1pPr>
              <a:defRPr>
                <a:solidFill>
                  <a:srgbClr val="005EB8"/>
                </a:solidFill>
              </a:defRPr>
            </a:lvl1pPr>
          </a:lstStyle>
          <a:p>
            <a:fld id="{0B4CCCA8-A86A-4816-87F8-4972F53245AB}" type="datetime1">
              <a:rPr lang="en-US" smtClean="0"/>
              <a:t>3/11/2026</a:t>
            </a:fld>
            <a:endParaRPr lang="en-US"/>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a:p>
        </p:txBody>
      </p:sp>
      <p:sp>
        <p:nvSpPr>
          <p:cNvPr id="2" name="Title 1"/>
          <p:cNvSpPr>
            <a:spLocks noGrp="1"/>
          </p:cNvSpPr>
          <p:nvPr>
            <p:ph type="title"/>
          </p:nvPr>
        </p:nvSpPr>
        <p:spPr>
          <a:xfrm>
            <a:off x="275493" y="286052"/>
            <a:ext cx="8212016" cy="771957"/>
          </a:xfrm>
        </p:spPr>
        <p:txBody>
          <a:bodyPr/>
          <a:lstStyle>
            <a:lvl1pPr>
              <a:defRPr>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4" y="2026731"/>
            <a:ext cx="3489158" cy="3649133"/>
          </a:xfrm>
          <a:prstGeom prst="rect">
            <a:avLst/>
          </a:prstGeom>
        </p:spPr>
        <p:txBody>
          <a:bodyPr vert="horz" lIns="91440" tIns="45720" rIns="91440" bIns="45720" rtlCol="0" anchor="ctr">
            <a:normAutofit/>
          </a:bodyPr>
          <a:lstStyle>
            <a:lvl1pPr marL="214313" indent="-214313">
              <a:buClr>
                <a:srgbClr val="005EB8"/>
              </a:buClr>
              <a:buFont typeface="Arial" panose="020B0604020202020204" pitchFamily="34" charset="0"/>
              <a:buChar char="•"/>
              <a:defRPr>
                <a:solidFill>
                  <a:srgbClr val="005EB8"/>
                </a:solidFill>
              </a:defRPr>
            </a:lvl1pPr>
            <a:lvl2pPr marL="557213" indent="-214313">
              <a:buClr>
                <a:srgbClr val="005EB8"/>
              </a:buClr>
              <a:buFont typeface="Arial" panose="020B0604020202020204" pitchFamily="34" charset="0"/>
              <a:buChar char="•"/>
              <a:defRPr>
                <a:solidFill>
                  <a:srgbClr val="005EB8"/>
                </a:solidFill>
              </a:defRPr>
            </a:lvl2pPr>
            <a:lvl3pPr marL="900113" indent="-214313">
              <a:buClr>
                <a:srgbClr val="005EB8"/>
              </a:buClr>
              <a:buFont typeface="Arial" panose="020B0604020202020204" pitchFamily="34" charset="0"/>
              <a:buChar char="•"/>
              <a:defRPr>
                <a:solidFill>
                  <a:srgbClr val="005EB8"/>
                </a:solidFill>
              </a:defRPr>
            </a:lvl3pPr>
            <a:lvl4pPr marL="1243013" indent="-214313">
              <a:buClr>
                <a:srgbClr val="005EB8"/>
              </a:buClr>
              <a:buFont typeface="Arial" panose="020B0604020202020204" pitchFamily="34" charset="0"/>
              <a:buChar char="•"/>
              <a:defRPr>
                <a:solidFill>
                  <a:srgbClr val="005EB8"/>
                </a:solidFill>
              </a:defRPr>
            </a:lvl4pPr>
            <a:lvl5pPr marL="1585913" indent="-214313">
              <a:buClr>
                <a:srgbClr val="005EB8"/>
              </a:buClr>
              <a:buFont typeface="Arial" panose="020B0604020202020204" pitchFamily="34" charset="0"/>
              <a:buChar char="•"/>
              <a:defRPr>
                <a:solidFill>
                  <a:srgbClr val="005EB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rcRect/>
          <a:stretch/>
        </p:blipFill>
        <p:spPr>
          <a:xfrm>
            <a:off x="7231195" y="438414"/>
            <a:ext cx="1592580" cy="463804"/>
          </a:xfrm>
          <a:prstGeom prst="rect">
            <a:avLst/>
          </a:prstGeom>
        </p:spPr>
      </p:pic>
    </p:spTree>
    <p:extLst>
      <p:ext uri="{BB962C8B-B14F-4D97-AF65-F5344CB8AC3E}">
        <p14:creationId xmlns:p14="http://schemas.microsoft.com/office/powerpoint/2010/main" val="33054448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3" y="5870578"/>
            <a:ext cx="1212173" cy="377825"/>
          </a:xfrm>
        </p:spPr>
        <p:txBody>
          <a:bodyPr/>
          <a:lstStyle>
            <a:lvl1pPr>
              <a:defRPr>
                <a:solidFill>
                  <a:srgbClr val="005EB8"/>
                </a:solidFill>
              </a:defRPr>
            </a:lvl1pPr>
          </a:lstStyle>
          <a:p>
            <a:fld id="{DBBE6B00-93A5-49D0-AE4E-B1CA0C9F3AC1}" type="datetime1">
              <a:rPr lang="en-US" smtClean="0"/>
              <a:t>3/11/2026</a:t>
            </a:fld>
            <a:endParaRPr lang="en-US"/>
          </a:p>
        </p:txBody>
      </p:sp>
      <p:sp>
        <p:nvSpPr>
          <p:cNvPr id="11" name="Slide Number Placeholder 4"/>
          <p:cNvSpPr>
            <a:spLocks noGrp="1"/>
          </p:cNvSpPr>
          <p:nvPr>
            <p:ph type="sldNum" sz="quarter" idx="12"/>
          </p:nvPr>
        </p:nvSpPr>
        <p:spPr>
          <a:xfrm>
            <a:off x="7812085" y="5870578"/>
            <a:ext cx="417516" cy="377825"/>
          </a:xfrm>
        </p:spPr>
        <p:txBody>
          <a:bodyPr/>
          <a:lstStyle>
            <a:lvl1pPr>
              <a:defRPr>
                <a:solidFill>
                  <a:srgbClr val="005EB8"/>
                </a:solidFill>
              </a:defRPr>
            </a:lvl1pPr>
          </a:lstStyle>
          <a:p>
            <a:fld id="{17DD336F-4D98-054F-B475-E0C8EAAB90EF}" type="slidenum">
              <a:rPr lang="en-US" smtClean="0"/>
              <a:pPr/>
              <a:t>‹#›</a:t>
            </a:fld>
            <a:endParaRPr lang="en-US"/>
          </a:p>
        </p:txBody>
      </p:sp>
      <p:sp>
        <p:nvSpPr>
          <p:cNvPr id="12" name="Footer Placeholder 3"/>
          <p:cNvSpPr>
            <a:spLocks noGrp="1"/>
          </p:cNvSpPr>
          <p:nvPr>
            <p:ph type="ftr" sz="quarter" idx="11"/>
          </p:nvPr>
        </p:nvSpPr>
        <p:spPr>
          <a:xfrm>
            <a:off x="457201" y="5870578"/>
            <a:ext cx="5990311" cy="377825"/>
          </a:xfrm>
        </p:spPr>
        <p:txBody>
          <a:bodyPr/>
          <a:lstStyle>
            <a:lvl1pPr>
              <a:defRPr>
                <a:solidFill>
                  <a:srgbClr val="005EB8"/>
                </a:solidFill>
              </a:defRPr>
            </a:lvl1pPr>
          </a:lstStyle>
          <a:p>
            <a:endParaRPr lang="en-US"/>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1" y="2143657"/>
            <a:ext cx="3489158" cy="3649133"/>
          </a:xfrm>
          <a:prstGeom prst="rect">
            <a:avLst/>
          </a:prstGeom>
        </p:spPr>
        <p:txBody>
          <a:bodyPr vert="horz" lIns="91440" tIns="45720" rIns="91440" bIns="45720" rtlCol="0" anchor="ctr">
            <a:normAutofit/>
          </a:bodyPr>
          <a:lstStyle>
            <a:lvl1pPr marL="214313" indent="-214313">
              <a:buClr>
                <a:srgbClr val="005EB8"/>
              </a:buClr>
              <a:buFont typeface="Arial" panose="020B0604020202020204" pitchFamily="34" charset="0"/>
              <a:buChar char="•"/>
              <a:defRPr>
                <a:solidFill>
                  <a:srgbClr val="005EB8"/>
                </a:solidFill>
              </a:defRPr>
            </a:lvl1pPr>
            <a:lvl2pPr marL="557213" indent="-214313">
              <a:buClr>
                <a:srgbClr val="005EB8"/>
              </a:buClr>
              <a:buFont typeface="Arial" panose="020B0604020202020204" pitchFamily="34" charset="0"/>
              <a:buChar char="•"/>
              <a:defRPr>
                <a:solidFill>
                  <a:srgbClr val="005EB8"/>
                </a:solidFill>
              </a:defRPr>
            </a:lvl2pPr>
            <a:lvl3pPr marL="900113" indent="-214313">
              <a:buClr>
                <a:srgbClr val="005EB8"/>
              </a:buClr>
              <a:buFont typeface="Arial" panose="020B0604020202020204" pitchFamily="34" charset="0"/>
              <a:buChar char="•"/>
              <a:defRPr>
                <a:solidFill>
                  <a:srgbClr val="005EB8"/>
                </a:solidFill>
              </a:defRPr>
            </a:lvl3pPr>
            <a:lvl4pPr marL="1243013" indent="-214313">
              <a:buClr>
                <a:srgbClr val="005EB8"/>
              </a:buClr>
              <a:buFont typeface="Arial" panose="020B0604020202020204" pitchFamily="34" charset="0"/>
              <a:buChar char="•"/>
              <a:defRPr>
                <a:solidFill>
                  <a:srgbClr val="005EB8"/>
                </a:solidFill>
              </a:defRPr>
            </a:lvl4pPr>
            <a:lvl5pPr marL="1585913" indent="-214313">
              <a:buClr>
                <a:srgbClr val="005EB8"/>
              </a:buClr>
              <a:buFont typeface="Arial" panose="020B0604020202020204" pitchFamily="34" charset="0"/>
              <a:buChar char="•"/>
              <a:defRPr>
                <a:solidFill>
                  <a:srgbClr val="005EB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3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2"/>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rcRect/>
          <a:stretch/>
        </p:blipFill>
        <p:spPr>
          <a:xfrm>
            <a:off x="7232904" y="438475"/>
            <a:ext cx="1592580" cy="463804"/>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E42BD85C-30BA-4CCF-A161-201D6FCA60F1}" type="datetime1">
              <a:rPr lang="en-US" smtClean="0"/>
              <a:t>3/11/2026</a:t>
            </a:fld>
            <a:endParaRPr lang="en-US"/>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a:p>
        </p:txBody>
      </p:sp>
      <p:sp>
        <p:nvSpPr>
          <p:cNvPr id="2" name="Title 1"/>
          <p:cNvSpPr>
            <a:spLocks noGrp="1"/>
          </p:cNvSpPr>
          <p:nvPr>
            <p:ph type="title"/>
          </p:nvPr>
        </p:nvSpPr>
        <p:spPr>
          <a:xfrm>
            <a:off x="275493" y="231816"/>
            <a:ext cx="8212016" cy="771957"/>
          </a:xfrm>
        </p:spPr>
        <p:txBody>
          <a:bodyPr/>
          <a:lstStyle>
            <a:lvl1pPr>
              <a:defRPr>
                <a:solidFill>
                  <a:schemeClr val="bg1"/>
                </a:solidFill>
              </a:defRPr>
            </a:lvl1pPr>
          </a:lstStyle>
          <a:p>
            <a:r>
              <a:rPr lang="en-US"/>
              <a:t>Click to edit Master title style</a:t>
            </a:r>
          </a:p>
        </p:txBody>
      </p:sp>
      <p:sp>
        <p:nvSpPr>
          <p:cNvPr id="15" name="Text Placeholder 2"/>
          <p:cNvSpPr>
            <a:spLocks noGrp="1"/>
          </p:cNvSpPr>
          <p:nvPr>
            <p:ph type="body" idx="1"/>
          </p:nvPr>
        </p:nvSpPr>
        <p:spPr>
          <a:xfrm>
            <a:off x="869919" y="2489200"/>
            <a:ext cx="3633502" cy="759290"/>
          </a:xfrm>
        </p:spPr>
        <p:txBody>
          <a:bodyPr anchor="b">
            <a:noAutofit/>
          </a:bodyPr>
          <a:lstStyle>
            <a:lvl1pPr marL="0" indent="0">
              <a:buNone/>
              <a:defRPr sz="1800" b="1">
                <a:solidFill>
                  <a:srgbClr val="005E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3"/>
          <p:cNvSpPr>
            <a:spLocks noGrp="1"/>
          </p:cNvSpPr>
          <p:nvPr>
            <p:ph sz="half" idx="2"/>
          </p:nvPr>
        </p:nvSpPr>
        <p:spPr>
          <a:xfrm>
            <a:off x="866440" y="3248492"/>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4640582" y="2489202"/>
            <a:ext cx="3636979" cy="756635"/>
          </a:xfrm>
        </p:spPr>
        <p:txBody>
          <a:bodyPr anchor="b">
            <a:noAutofit/>
          </a:bodyPr>
          <a:lstStyle>
            <a:lvl1pPr marL="0" indent="0">
              <a:buNone/>
              <a:defRPr sz="1800" b="1">
                <a:solidFill>
                  <a:srgbClr val="005EB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4"/>
          </p:nvPr>
        </p:nvSpPr>
        <p:spPr>
          <a:xfrm>
            <a:off x="4640581" y="3245837"/>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5742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63" b="1"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2E5EA10-A3AF-463C-A103-B19BEEF1B308}" type="datetime1">
              <a:rPr lang="en-US" smtClean="0"/>
              <a:t>3/11/2026</a:t>
            </a:fld>
            <a:endParaRPr lang="en-US"/>
          </a:p>
        </p:txBody>
      </p:sp>
      <p:sp>
        <p:nvSpPr>
          <p:cNvPr id="5" name="Holder 5"/>
          <p:cNvSpPr>
            <a:spLocks noGrp="1"/>
          </p:cNvSpPr>
          <p:nvPr>
            <p:ph type="sldNum" sz="quarter" idx="7"/>
          </p:nvPr>
        </p:nvSpPr>
        <p:spPr/>
        <p:txBody>
          <a:bodyPr lIns="0" tIns="0" rIns="0" bIns="0"/>
          <a:lstStyle>
            <a:lvl1pPr>
              <a:defRPr sz="563" b="0" i="0">
                <a:solidFill>
                  <a:srgbClr val="707375"/>
                </a:solidFill>
                <a:latin typeface="Open Sans"/>
                <a:cs typeface="Open Sans"/>
              </a:defRPr>
            </a:lvl1pPr>
          </a:lstStyle>
          <a:p>
            <a:pPr marL="61436">
              <a:spcBef>
                <a:spcPts val="93"/>
              </a:spcBef>
            </a:pPr>
            <a:fld id="{81D60167-4931-47E6-BA6A-407CBD079E47}" type="slidenum">
              <a:rPr lang="en-US" spc="-28" smtClean="0"/>
              <a:pPr marL="61436">
                <a:spcBef>
                  <a:spcPts val="93"/>
                </a:spcBef>
              </a:pPr>
              <a:t>‹#›</a:t>
            </a:fld>
            <a:endParaRPr lang="en-US" spc="-28"/>
          </a:p>
        </p:txBody>
      </p:sp>
    </p:spTree>
    <p:extLst>
      <p:ext uri="{BB962C8B-B14F-4D97-AF65-F5344CB8AC3E}">
        <p14:creationId xmlns:p14="http://schemas.microsoft.com/office/powerpoint/2010/main" val="56682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3"/>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70"/>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3" y="5870578"/>
            <a:ext cx="1212173" cy="377825"/>
          </a:xfrm>
          <a:prstGeom prst="rect">
            <a:avLst/>
          </a:prstGeom>
        </p:spPr>
        <p:txBody>
          <a:bodyPr vert="horz" lIns="91440" tIns="45720" rIns="91440" bIns="45720" rtlCol="0" anchor="ctr"/>
          <a:lstStyle>
            <a:lvl1pPr algn="r">
              <a:defRPr sz="750" b="0" i="0">
                <a:solidFill>
                  <a:schemeClr val="tx1"/>
                </a:solidFill>
                <a:effectLst/>
                <a:latin typeface="Open Sans" charset="0"/>
                <a:ea typeface="Open Sans" charset="0"/>
                <a:cs typeface="Open Sans" charset="0"/>
              </a:defRPr>
            </a:lvl1pPr>
          </a:lstStyle>
          <a:p>
            <a:fld id="{D29F88D1-65AA-4A6B-A1DA-A9C344733EA5}" type="datetime1">
              <a:rPr lang="en-US" smtClean="0"/>
              <a:t>3/11/2026</a:t>
            </a:fld>
            <a:endParaRPr lang="en-US"/>
          </a:p>
        </p:txBody>
      </p:sp>
      <p:sp>
        <p:nvSpPr>
          <p:cNvPr id="5" name="Footer Placeholder 4"/>
          <p:cNvSpPr>
            <a:spLocks noGrp="1"/>
          </p:cNvSpPr>
          <p:nvPr>
            <p:ph type="ftr" sz="quarter" idx="3"/>
          </p:nvPr>
        </p:nvSpPr>
        <p:spPr>
          <a:xfrm>
            <a:off x="457201" y="5870578"/>
            <a:ext cx="5990311" cy="377825"/>
          </a:xfrm>
          <a:prstGeom prst="rect">
            <a:avLst/>
          </a:prstGeom>
        </p:spPr>
        <p:txBody>
          <a:bodyPr vert="horz" lIns="91440" tIns="45720" rIns="91440" bIns="45720" rtlCol="0" anchor="ctr"/>
          <a:lstStyle>
            <a:lvl1pPr algn="l">
              <a:defRPr sz="750" b="0" i="0">
                <a:solidFill>
                  <a:schemeClr val="tx1"/>
                </a:solidFill>
                <a:effectLst/>
                <a:latin typeface="Open Sans" charset="0"/>
                <a:ea typeface="Open Sans" charset="0"/>
                <a:cs typeface="Open Sans" charset="0"/>
              </a:defRPr>
            </a:lvl1pPr>
          </a:lstStyle>
          <a:p>
            <a:endParaRPr lang="en-US"/>
          </a:p>
        </p:txBody>
      </p:sp>
      <p:sp>
        <p:nvSpPr>
          <p:cNvPr id="6" name="Slide Number Placeholder 5"/>
          <p:cNvSpPr>
            <a:spLocks noGrp="1"/>
          </p:cNvSpPr>
          <p:nvPr>
            <p:ph type="sldNum" sz="quarter" idx="4"/>
          </p:nvPr>
        </p:nvSpPr>
        <p:spPr>
          <a:xfrm>
            <a:off x="7812085" y="5870578"/>
            <a:ext cx="417516" cy="377825"/>
          </a:xfrm>
          <a:prstGeom prst="rect">
            <a:avLst/>
          </a:prstGeom>
        </p:spPr>
        <p:txBody>
          <a:bodyPr vert="horz" lIns="91440" tIns="45720" rIns="91440" bIns="45720" rtlCol="0" anchor="ctr"/>
          <a:lstStyle>
            <a:lvl1pPr algn="r">
              <a:defRPr sz="75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a:p>
        </p:txBody>
      </p:sp>
    </p:spTree>
    <p:extLst>
      <p:ext uri="{BB962C8B-B14F-4D97-AF65-F5344CB8AC3E}">
        <p14:creationId xmlns:p14="http://schemas.microsoft.com/office/powerpoint/2010/main" val="305493976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l" defTabSz="342900" rtl="0" eaLnBrk="1" latinLnBrk="0" hangingPunct="1">
        <a:spcBef>
          <a:spcPct val="0"/>
        </a:spcBef>
        <a:buNone/>
        <a:defRPr sz="24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Open Sans" charset="0"/>
          <a:ea typeface="Open Sans" charset="0"/>
          <a:cs typeface="Open Sans" charset="0"/>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Open Sans" charset="0"/>
          <a:ea typeface="Open Sans" charset="0"/>
          <a:cs typeface="Open Sans" charset="0"/>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Open Sans" charset="0"/>
          <a:ea typeface="Open Sans" charset="0"/>
          <a:cs typeface="Open Sans" charset="0"/>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Open Sans" charset="0"/>
          <a:ea typeface="Open Sans" charset="0"/>
          <a:cs typeface="Open Sans" charset="0"/>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116965"/>
          </a:xfrm>
          <a:custGeom>
            <a:avLst/>
            <a:gdLst/>
            <a:ahLst/>
            <a:cxnLst/>
            <a:rect l="l" t="t" r="r" b="b"/>
            <a:pathLst>
              <a:path w="9144000" h="1116965">
                <a:moveTo>
                  <a:pt x="9144000" y="0"/>
                </a:moveTo>
                <a:lnTo>
                  <a:pt x="0" y="0"/>
                </a:lnTo>
                <a:lnTo>
                  <a:pt x="0" y="1116964"/>
                </a:lnTo>
                <a:lnTo>
                  <a:pt x="9144000" y="1116964"/>
                </a:lnTo>
                <a:lnTo>
                  <a:pt x="9144000" y="0"/>
                </a:lnTo>
                <a:close/>
              </a:path>
            </a:pathLst>
          </a:custGeom>
          <a:solidFill>
            <a:srgbClr val="005EB8"/>
          </a:solidFill>
        </p:spPr>
        <p:txBody>
          <a:bodyPr wrap="square" lIns="0" tIns="0" rIns="0" bIns="0" rtlCol="0"/>
          <a:lstStyle/>
          <a:p>
            <a:endParaRPr/>
          </a:p>
        </p:txBody>
      </p:sp>
      <p:pic>
        <p:nvPicPr>
          <p:cNvPr id="17" name="bg object 17"/>
          <p:cNvPicPr/>
          <p:nvPr/>
        </p:nvPicPr>
        <p:blipFill>
          <a:blip r:embed="rId13" cstate="print"/>
          <a:stretch>
            <a:fillRect/>
          </a:stretch>
        </p:blipFill>
        <p:spPr>
          <a:xfrm>
            <a:off x="7077778" y="438416"/>
            <a:ext cx="1685208" cy="342239"/>
          </a:xfrm>
          <a:prstGeom prst="rect">
            <a:avLst/>
          </a:prstGeom>
        </p:spPr>
      </p:pic>
      <p:sp>
        <p:nvSpPr>
          <p:cNvPr id="2" name="Holder 2"/>
          <p:cNvSpPr>
            <a:spLocks noGrp="1"/>
          </p:cNvSpPr>
          <p:nvPr>
            <p:ph type="title"/>
          </p:nvPr>
        </p:nvSpPr>
        <p:spPr>
          <a:xfrm>
            <a:off x="356844" y="180847"/>
            <a:ext cx="5369560" cy="818515"/>
          </a:xfrm>
          <a:prstGeom prst="rect">
            <a:avLst/>
          </a:prstGeom>
        </p:spPr>
        <p:txBody>
          <a:bodyPr wrap="square" lIns="0" tIns="0" rIns="0" bIns="0">
            <a:spAutoFit/>
          </a:bodyPr>
          <a:lstStyle>
            <a:lvl1pPr>
              <a:defRPr sz="2600" b="1" i="0">
                <a:solidFill>
                  <a:schemeClr val="bg1"/>
                </a:solidFill>
                <a:latin typeface="Open Sans"/>
                <a:cs typeface="Open Sans"/>
              </a:defRPr>
            </a:lvl1pPr>
          </a:lstStyle>
          <a:p>
            <a:endParaRPr/>
          </a:p>
        </p:txBody>
      </p:sp>
      <p:sp>
        <p:nvSpPr>
          <p:cNvPr id="3" name="Holder 3"/>
          <p:cNvSpPr>
            <a:spLocks noGrp="1"/>
          </p:cNvSpPr>
          <p:nvPr>
            <p:ph type="body" idx="1"/>
          </p:nvPr>
        </p:nvSpPr>
        <p:spPr>
          <a:xfrm>
            <a:off x="1063679" y="1535730"/>
            <a:ext cx="6946900" cy="408050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24688B0-5B40-4DB4-8841-2DAEC05A8569}" type="datetime1">
              <a:rPr lang="en-US" smtClean="0"/>
              <a:t>3/11/2026</a:t>
            </a:fld>
            <a:endParaRPr lang="en-US"/>
          </a:p>
        </p:txBody>
      </p:sp>
      <p:sp>
        <p:nvSpPr>
          <p:cNvPr id="6" name="Holder 6"/>
          <p:cNvSpPr>
            <a:spLocks noGrp="1"/>
          </p:cNvSpPr>
          <p:nvPr>
            <p:ph type="sldNum" sz="quarter" idx="7"/>
          </p:nvPr>
        </p:nvSpPr>
        <p:spPr>
          <a:xfrm>
            <a:off x="7955340" y="5955784"/>
            <a:ext cx="233045" cy="198120"/>
          </a:xfrm>
          <a:prstGeom prst="rect">
            <a:avLst/>
          </a:prstGeom>
        </p:spPr>
        <p:txBody>
          <a:bodyPr wrap="square" lIns="0" tIns="0" rIns="0" bIns="0">
            <a:spAutoFit/>
          </a:bodyPr>
          <a:lstStyle>
            <a:lvl1pPr>
              <a:defRPr sz="1000" b="0" i="0">
                <a:solidFill>
                  <a:srgbClr val="707375"/>
                </a:solidFill>
                <a:latin typeface="Open Sans"/>
                <a:cs typeface="Open Sans"/>
              </a:defRPr>
            </a:lvl1pPr>
          </a:lstStyle>
          <a:p>
            <a:pPr marL="109220">
              <a:lnSpc>
                <a:spcPct val="100000"/>
              </a:lnSpc>
              <a:spcBef>
                <a:spcPts val="165"/>
              </a:spcBef>
            </a:pPr>
            <a:fld id="{81D60167-4931-47E6-BA6A-407CBD079E47}" type="slidenum">
              <a:rPr spc="-50" dirty="0"/>
              <a:t>‹#›</a:t>
            </a:fld>
            <a:endParaRPr spc="-50" dirty="0"/>
          </a:p>
        </p:txBody>
      </p:sp>
    </p:spTree>
    <p:extLst>
      <p:ext uri="{BB962C8B-B14F-4D97-AF65-F5344CB8AC3E}">
        <p14:creationId xmlns:p14="http://schemas.microsoft.com/office/powerpoint/2010/main" val="13996912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5" r:id="rId6"/>
    <p:sldLayoutId id="2147483706" r:id="rId7"/>
    <p:sldLayoutId id="2147483707" r:id="rId8"/>
    <p:sldLayoutId id="2147483708" r:id="rId9"/>
    <p:sldLayoutId id="2147483678" r:id="rId10"/>
    <p:sldLayoutId id="2147483676" r:id="rId1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9144000" cy="1116965"/>
          </a:xfrm>
          <a:custGeom>
            <a:avLst/>
            <a:gdLst/>
            <a:ahLst/>
            <a:cxnLst/>
            <a:rect l="l" t="t" r="r" b="b"/>
            <a:pathLst>
              <a:path w="9144000" h="1116965">
                <a:moveTo>
                  <a:pt x="9144000" y="0"/>
                </a:moveTo>
                <a:lnTo>
                  <a:pt x="0" y="0"/>
                </a:lnTo>
                <a:lnTo>
                  <a:pt x="0" y="1116964"/>
                </a:lnTo>
                <a:lnTo>
                  <a:pt x="9144000" y="1116964"/>
                </a:lnTo>
                <a:lnTo>
                  <a:pt x="9144000" y="0"/>
                </a:lnTo>
                <a:close/>
              </a:path>
            </a:pathLst>
          </a:custGeom>
          <a:solidFill>
            <a:srgbClr val="005EB8"/>
          </a:solidFill>
        </p:spPr>
        <p:txBody>
          <a:bodyPr wrap="square" lIns="0" tIns="0" rIns="0" bIns="0" rtlCol="0"/>
          <a:lstStyle/>
          <a:p>
            <a:endParaRPr sz="1350"/>
          </a:p>
        </p:txBody>
      </p:sp>
      <p:pic>
        <p:nvPicPr>
          <p:cNvPr id="17" name="bg object 17"/>
          <p:cNvPicPr/>
          <p:nvPr/>
        </p:nvPicPr>
        <p:blipFill>
          <a:blip r:embed="rId7" cstate="print"/>
          <a:stretch>
            <a:fillRect/>
          </a:stretch>
        </p:blipFill>
        <p:spPr>
          <a:xfrm>
            <a:off x="7077778" y="438418"/>
            <a:ext cx="1685208" cy="342239"/>
          </a:xfrm>
          <a:prstGeom prst="rect">
            <a:avLst/>
          </a:prstGeom>
        </p:spPr>
      </p:pic>
      <p:sp>
        <p:nvSpPr>
          <p:cNvPr id="2" name="Holder 2"/>
          <p:cNvSpPr>
            <a:spLocks noGrp="1"/>
          </p:cNvSpPr>
          <p:nvPr>
            <p:ph type="title"/>
          </p:nvPr>
        </p:nvSpPr>
        <p:spPr>
          <a:xfrm>
            <a:off x="356844" y="180848"/>
            <a:ext cx="5369560" cy="400110"/>
          </a:xfrm>
          <a:prstGeom prst="rect">
            <a:avLst/>
          </a:prstGeom>
        </p:spPr>
        <p:txBody>
          <a:bodyPr wrap="square" lIns="0" tIns="0" rIns="0" bIns="0">
            <a:spAutoFit/>
          </a:bodyPr>
          <a:lstStyle>
            <a:lvl1pPr>
              <a:defRPr sz="2600" b="1" i="0">
                <a:solidFill>
                  <a:schemeClr val="bg1"/>
                </a:solidFill>
                <a:latin typeface="Open Sans"/>
                <a:cs typeface="Open Sans"/>
              </a:defRPr>
            </a:lvl1pPr>
          </a:lstStyle>
          <a:p>
            <a:endParaRPr/>
          </a:p>
        </p:txBody>
      </p:sp>
      <p:sp>
        <p:nvSpPr>
          <p:cNvPr id="3" name="Holder 3"/>
          <p:cNvSpPr>
            <a:spLocks noGrp="1"/>
          </p:cNvSpPr>
          <p:nvPr>
            <p:ph type="body" idx="1"/>
          </p:nvPr>
        </p:nvSpPr>
        <p:spPr>
          <a:xfrm>
            <a:off x="1063680" y="1535731"/>
            <a:ext cx="69469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5E9DEABD-C193-46AD-B815-3A5E36CAF859}" type="datetime1">
              <a:rPr lang="en-US" smtClean="0"/>
              <a:t>3/11/2026</a:t>
            </a:fld>
            <a:endParaRPr lang="en-US"/>
          </a:p>
        </p:txBody>
      </p:sp>
      <p:sp>
        <p:nvSpPr>
          <p:cNvPr id="6" name="Holder 6"/>
          <p:cNvSpPr>
            <a:spLocks noGrp="1"/>
          </p:cNvSpPr>
          <p:nvPr>
            <p:ph type="sldNum" sz="quarter" idx="7"/>
          </p:nvPr>
        </p:nvSpPr>
        <p:spPr>
          <a:xfrm>
            <a:off x="7955341" y="5955785"/>
            <a:ext cx="233045" cy="115416"/>
          </a:xfrm>
          <a:prstGeom prst="rect">
            <a:avLst/>
          </a:prstGeom>
        </p:spPr>
        <p:txBody>
          <a:bodyPr wrap="square" lIns="0" tIns="0" rIns="0" bIns="0">
            <a:spAutoFit/>
          </a:bodyPr>
          <a:lstStyle>
            <a:lvl1pPr>
              <a:defRPr sz="750" b="0" i="0">
                <a:solidFill>
                  <a:srgbClr val="707375"/>
                </a:solidFill>
                <a:latin typeface="Open Sans"/>
                <a:cs typeface="Open Sans"/>
              </a:defRPr>
            </a:lvl1pPr>
          </a:lstStyle>
          <a:p>
            <a:pPr marL="81915">
              <a:spcBef>
                <a:spcPts val="124"/>
              </a:spcBef>
            </a:pPr>
            <a:fld id="{81D60167-4931-47E6-BA6A-407CBD079E47}" type="slidenum">
              <a:rPr lang="en-US" spc="-38" smtClean="0"/>
              <a:pPr marL="81915">
                <a:spcBef>
                  <a:spcPts val="124"/>
                </a:spcBef>
              </a:pPr>
              <a:t>‹#›</a:t>
            </a:fld>
            <a:endParaRPr lang="en-US" spc="-38"/>
          </a:p>
        </p:txBody>
      </p:sp>
    </p:spTree>
    <p:extLst>
      <p:ext uri="{BB962C8B-B14F-4D97-AF65-F5344CB8AC3E}">
        <p14:creationId xmlns:p14="http://schemas.microsoft.com/office/powerpoint/2010/main" val="16925243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mailto:IMonney@pwcgov.org" TargetMode="External"/><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7060" y="2581308"/>
            <a:ext cx="8071975" cy="1695384"/>
          </a:xfrm>
        </p:spPr>
        <p:txBody>
          <a:bodyPr>
            <a:normAutofit/>
          </a:bodyPr>
          <a:lstStyle/>
          <a:p>
            <a:endParaRPr lang="en-US" altLang="en-US" sz="1800" dirty="0"/>
          </a:p>
          <a:p>
            <a:r>
              <a:rPr lang="en-US" altLang="en-US" sz="2400" dirty="0">
                <a:solidFill>
                  <a:schemeClr val="bg1"/>
                </a:solidFill>
              </a:rPr>
              <a:t>Pre-Application Meeting</a:t>
            </a:r>
          </a:p>
          <a:p>
            <a:endParaRPr lang="en-US" altLang="en-US" sz="2100" dirty="0">
              <a:solidFill>
                <a:schemeClr val="bg1"/>
              </a:solidFill>
            </a:endParaRPr>
          </a:p>
          <a:p>
            <a:r>
              <a:rPr lang="en-US" altLang="en-US" sz="2100" dirty="0">
                <a:solidFill>
                  <a:schemeClr val="bg1"/>
                </a:solidFill>
              </a:rPr>
              <a:t>March 11, 2026</a:t>
            </a:r>
          </a:p>
          <a:p>
            <a:endParaRPr lang="en-US" dirty="0"/>
          </a:p>
        </p:txBody>
      </p:sp>
      <p:sp>
        <p:nvSpPr>
          <p:cNvPr id="4" name="Title 1">
            <a:extLst>
              <a:ext uri="{FF2B5EF4-FFF2-40B4-BE49-F238E27FC236}">
                <a16:creationId xmlns:a16="http://schemas.microsoft.com/office/drawing/2014/main" id="{E1975898-DB65-E621-5B20-25B7CB95F7A5}"/>
              </a:ext>
            </a:extLst>
          </p:cNvPr>
          <p:cNvSpPr txBox="1">
            <a:spLocks/>
          </p:cNvSpPr>
          <p:nvPr/>
        </p:nvSpPr>
        <p:spPr>
          <a:xfrm>
            <a:off x="1042552" y="1944800"/>
            <a:ext cx="7300993"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bg1"/>
                </a:solidFill>
              </a:rPr>
              <a:t>Affordable Housing Fund (AHF)</a:t>
            </a:r>
          </a:p>
        </p:txBody>
      </p:sp>
      <p:pic>
        <p:nvPicPr>
          <p:cNvPr id="10" name="Picture 9">
            <a:extLst>
              <a:ext uri="{FF2B5EF4-FFF2-40B4-BE49-F238E27FC236}">
                <a16:creationId xmlns:a16="http://schemas.microsoft.com/office/drawing/2014/main" id="{E45F974C-6BAB-DB1E-FDE3-7E7F66BD166F}"/>
              </a:ext>
            </a:extLst>
          </p:cNvPr>
          <p:cNvPicPr>
            <a:picLocks noChangeAspect="1"/>
          </p:cNvPicPr>
          <p:nvPr/>
        </p:nvPicPr>
        <p:blipFill>
          <a:blip r:embed="rId3"/>
          <a:stretch>
            <a:fillRect/>
          </a:stretch>
        </p:blipFill>
        <p:spPr>
          <a:xfrm>
            <a:off x="745987" y="4652200"/>
            <a:ext cx="7773074" cy="1695384"/>
          </a:xfrm>
          <a:prstGeom prst="rect">
            <a:avLst/>
          </a:prstGeom>
        </p:spPr>
      </p:pic>
      <p:sp>
        <p:nvSpPr>
          <p:cNvPr id="5" name="Slide Number Placeholder 4">
            <a:extLst>
              <a:ext uri="{FF2B5EF4-FFF2-40B4-BE49-F238E27FC236}">
                <a16:creationId xmlns:a16="http://schemas.microsoft.com/office/drawing/2014/main" id="{9BBE780C-702D-1233-AACE-F5F0B629CCB2}"/>
              </a:ext>
            </a:extLst>
          </p:cNvPr>
          <p:cNvSpPr>
            <a:spLocks noGrp="1"/>
          </p:cNvSpPr>
          <p:nvPr>
            <p:ph type="sldNum" sz="quarter" idx="12"/>
          </p:nvPr>
        </p:nvSpPr>
        <p:spPr/>
        <p:txBody>
          <a:bodyPr/>
          <a:lstStyle/>
          <a:p>
            <a:fld id="{17DD336F-4D98-054F-B475-E0C8EAAB90EF}" type="slidenum">
              <a:rPr lang="en-US" smtClean="0"/>
              <a:pPr/>
              <a:t>1</a:t>
            </a:fld>
            <a:endParaRPr lang="en-US" dirty="0"/>
          </a:p>
        </p:txBody>
      </p:sp>
    </p:spTree>
    <p:extLst>
      <p:ext uri="{BB962C8B-B14F-4D97-AF65-F5344CB8AC3E}">
        <p14:creationId xmlns:p14="http://schemas.microsoft.com/office/powerpoint/2010/main" val="41884405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ABFF40-BF86-355D-F1D7-C6368ACC560D}"/>
              </a:ext>
            </a:extLst>
          </p:cNvPr>
          <p:cNvSpPr>
            <a:spLocks noGrp="1"/>
          </p:cNvSpPr>
          <p:nvPr>
            <p:ph type="sldNum" sz="quarter" idx="12"/>
          </p:nvPr>
        </p:nvSpPr>
        <p:spPr/>
        <p:txBody>
          <a:bodyPr/>
          <a:lstStyle/>
          <a:p>
            <a:fld id="{17DD336F-4D98-054F-B475-E0C8EAAB90EF}" type="slidenum">
              <a:rPr lang="en-US" smtClean="0"/>
              <a:pPr/>
              <a:t>10</a:t>
            </a:fld>
            <a:endParaRPr lang="en-US" dirty="0"/>
          </a:p>
        </p:txBody>
      </p:sp>
      <p:sp>
        <p:nvSpPr>
          <p:cNvPr id="3" name="Title 2">
            <a:extLst>
              <a:ext uri="{FF2B5EF4-FFF2-40B4-BE49-F238E27FC236}">
                <a16:creationId xmlns:a16="http://schemas.microsoft.com/office/drawing/2014/main" id="{C59B930B-99EB-6A91-E662-665093749CBA}"/>
              </a:ext>
            </a:extLst>
          </p:cNvPr>
          <p:cNvSpPr>
            <a:spLocks noGrp="1"/>
          </p:cNvSpPr>
          <p:nvPr>
            <p:ph type="title"/>
          </p:nvPr>
        </p:nvSpPr>
        <p:spPr>
          <a:xfrm>
            <a:off x="275492" y="286050"/>
            <a:ext cx="8212016" cy="800219"/>
          </a:xfrm>
        </p:spPr>
        <p:txBody>
          <a:bodyPr/>
          <a:lstStyle/>
          <a:p>
            <a:r>
              <a:rPr kumimoji="0" lang="en-US" sz="2600" b="1" i="0" u="none" strike="noStrike" kern="0" cap="none" spc="0" normalizeH="0" baseline="0" noProof="0" dirty="0">
                <a:ln>
                  <a:noFill/>
                </a:ln>
                <a:solidFill>
                  <a:prstClr val="white"/>
                </a:solidFill>
                <a:effectLst/>
                <a:uLnTx/>
                <a:uFillTx/>
                <a:latin typeface="Open Sans"/>
                <a:ea typeface="+mj-ea"/>
                <a:cs typeface="Open Sans"/>
              </a:rPr>
              <a:t>Additional Questions/Recommendations – from 03-05-2026 email – Slide 3 of 5</a:t>
            </a:r>
            <a:endParaRPr lang="en-US" dirty="0"/>
          </a:p>
        </p:txBody>
      </p:sp>
      <p:sp>
        <p:nvSpPr>
          <p:cNvPr id="4" name="Content Placeholder 3">
            <a:extLst>
              <a:ext uri="{FF2B5EF4-FFF2-40B4-BE49-F238E27FC236}">
                <a16:creationId xmlns:a16="http://schemas.microsoft.com/office/drawing/2014/main" id="{1EFDCE2F-25E0-3C7B-FACB-87A46284DB32}"/>
              </a:ext>
            </a:extLst>
          </p:cNvPr>
          <p:cNvSpPr>
            <a:spLocks noGrp="1"/>
          </p:cNvSpPr>
          <p:nvPr>
            <p:ph idx="1"/>
          </p:nvPr>
        </p:nvSpPr>
        <p:spPr>
          <a:xfrm>
            <a:off x="465992" y="1474213"/>
            <a:ext cx="8212015" cy="4127175"/>
          </a:xfrm>
        </p:spPr>
        <p:txBody>
          <a:bodyPr>
            <a:normAutofit/>
          </a:bodyPr>
          <a:lstStyle/>
          <a:p>
            <a:pPr marL="342900" marR="0" lvl="0" indent="-342900" defTabSz="914400" eaLnBrk="1" fontAlgn="auto" latinLnBrk="0" hangingPunct="1">
              <a:lnSpc>
                <a:spcPct val="115000"/>
              </a:lnSpc>
              <a:spcBef>
                <a:spcPts val="0"/>
              </a:spcBef>
              <a:spcAft>
                <a:spcPts val="0"/>
              </a:spcAft>
              <a:buClr>
                <a:srgbClr val="005EB8"/>
              </a:buClr>
              <a:buSzPts val="1000"/>
              <a:buFont typeface="Symbol" panose="05050102010706020507" pitchFamily="18" charset="2"/>
              <a:buChar char=""/>
              <a:tabLst>
                <a:tab pos="457200" algn="l"/>
              </a:tabLst>
              <a:defRPr/>
            </a:pPr>
            <a:r>
              <a:rPr kumimoji="0" lang="en-US" b="1" i="0" u="none" strike="noStrike" kern="100" cap="none" spc="0" normalizeH="0" baseline="0" noProof="0" dirty="0">
                <a:ln>
                  <a:noFill/>
                </a:ln>
                <a:solidFill>
                  <a:srgbClr val="005EB8"/>
                </a:solidFill>
                <a:effectLst/>
                <a:uLnTx/>
                <a:uFillTx/>
                <a:latin typeface="Calibri"/>
                <a:ea typeface="Aptos" panose="020B0004020202020204" pitchFamily="34" charset="0"/>
                <a:cs typeface="Times New Roman" panose="02020603050405020304" pitchFamily="18" charset="0"/>
              </a:rPr>
              <a:t>Architectural concept plan:</a:t>
            </a:r>
          </a:p>
          <a:p>
            <a:pPr marL="742950" marR="0" lvl="1" indent="-285750" defTabSz="914400" eaLnBrk="1" fontAlgn="auto" latinLnBrk="0" hangingPunct="1">
              <a:lnSpc>
                <a:spcPct val="115000"/>
              </a:lnSpc>
              <a:spcBef>
                <a:spcPts val="0"/>
              </a:spcBef>
              <a:spcAft>
                <a:spcPts val="800"/>
              </a:spcAft>
              <a:buClr>
                <a:srgbClr val="005EB8"/>
              </a:buClr>
              <a:buSzPts val="1000"/>
              <a:buFont typeface="Courier New" panose="02070309020205020404" pitchFamily="49" charset="0"/>
              <a:buChar char="o"/>
              <a:tabLst>
                <a:tab pos="914400" algn="l"/>
              </a:tabLst>
              <a:defRPr/>
            </a:pPr>
            <a:r>
              <a:rPr kumimoji="0" lang="en-US" b="0" i="0" u="none" strike="noStrike" kern="100" cap="none" spc="0" normalizeH="0" baseline="0" noProof="0" dirty="0">
                <a:ln>
                  <a:noFill/>
                </a:ln>
                <a:effectLst/>
                <a:uLnTx/>
                <a:uFillTx/>
                <a:latin typeface="Calibri"/>
                <a:ea typeface="Aptos" panose="020B0004020202020204" pitchFamily="34" charset="0"/>
                <a:cs typeface="Times New Roman" panose="02020603050405020304" pitchFamily="18" charset="0"/>
              </a:rPr>
              <a:t>The scoring criteria reference a construction set, but that comes much later in the development process. At the application stage, a schematic design set is more appropriate. This basic design that shows the expected plan and explains what the applicant is trying to do, with details finalized later as the project progresses. </a:t>
            </a:r>
            <a:r>
              <a:rPr kumimoji="0" lang="en-US" b="1" i="0" u="none" strike="noStrike" kern="100" cap="none" spc="0" normalizeH="0" baseline="0" noProof="0" dirty="0">
                <a:ln>
                  <a:noFill/>
                </a:ln>
                <a:effectLst/>
                <a:uLnTx/>
                <a:uFillTx/>
                <a:latin typeface="Calibri"/>
                <a:ea typeface="Aptos" panose="020B0004020202020204" pitchFamily="34" charset="0"/>
                <a:cs typeface="Times New Roman" panose="02020603050405020304" pitchFamily="18" charset="0"/>
              </a:rPr>
              <a:t>Answer: In support of your application/project OHCD will accept and review all relevant documentation that is provided and supports your project. Please include all supporting documents relevant to your application/project at submission of your application.</a:t>
            </a:r>
          </a:p>
          <a:p>
            <a:endParaRPr lang="en-US" sz="2000" dirty="0"/>
          </a:p>
        </p:txBody>
      </p:sp>
    </p:spTree>
    <p:extLst>
      <p:ext uri="{BB962C8B-B14F-4D97-AF65-F5344CB8AC3E}">
        <p14:creationId xmlns:p14="http://schemas.microsoft.com/office/powerpoint/2010/main" val="405545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3C5A1-3A63-F1DF-AD11-264548FB1F34}"/>
              </a:ext>
            </a:extLst>
          </p:cNvPr>
          <p:cNvSpPr>
            <a:spLocks noGrp="1"/>
          </p:cNvSpPr>
          <p:nvPr>
            <p:ph type="sldNum" sz="quarter" idx="12"/>
          </p:nvPr>
        </p:nvSpPr>
        <p:spPr/>
        <p:txBody>
          <a:bodyPr/>
          <a:lstStyle/>
          <a:p>
            <a:fld id="{17DD336F-4D98-054F-B475-E0C8EAAB90EF}" type="slidenum">
              <a:rPr lang="en-US" smtClean="0"/>
              <a:pPr/>
              <a:t>11</a:t>
            </a:fld>
            <a:endParaRPr lang="en-US" dirty="0"/>
          </a:p>
        </p:txBody>
      </p:sp>
      <p:sp>
        <p:nvSpPr>
          <p:cNvPr id="3" name="Title 2">
            <a:extLst>
              <a:ext uri="{FF2B5EF4-FFF2-40B4-BE49-F238E27FC236}">
                <a16:creationId xmlns:a16="http://schemas.microsoft.com/office/drawing/2014/main" id="{610191DE-E837-15EC-BAAA-2B27D0264C29}"/>
              </a:ext>
            </a:extLst>
          </p:cNvPr>
          <p:cNvSpPr>
            <a:spLocks noGrp="1"/>
          </p:cNvSpPr>
          <p:nvPr>
            <p:ph type="title"/>
          </p:nvPr>
        </p:nvSpPr>
        <p:spPr>
          <a:xfrm>
            <a:off x="275492" y="286050"/>
            <a:ext cx="6704042" cy="800219"/>
          </a:xfrm>
        </p:spPr>
        <p:txBody>
          <a:bodyPr/>
          <a:lstStyle/>
          <a:p>
            <a:r>
              <a:rPr lang="en-US" dirty="0"/>
              <a:t>Additional Questions/Recommendations – from 03-05-2026 email – Slide 4 of 5</a:t>
            </a:r>
          </a:p>
        </p:txBody>
      </p:sp>
      <p:sp>
        <p:nvSpPr>
          <p:cNvPr id="4" name="Content Placeholder 3">
            <a:extLst>
              <a:ext uri="{FF2B5EF4-FFF2-40B4-BE49-F238E27FC236}">
                <a16:creationId xmlns:a16="http://schemas.microsoft.com/office/drawing/2014/main" id="{3C1D6DBD-2E86-07E7-180F-7F13175DECCB}"/>
              </a:ext>
            </a:extLst>
          </p:cNvPr>
          <p:cNvSpPr>
            <a:spLocks noGrp="1"/>
          </p:cNvSpPr>
          <p:nvPr>
            <p:ph idx="1"/>
          </p:nvPr>
        </p:nvSpPr>
        <p:spPr>
          <a:xfrm>
            <a:off x="275492" y="1332248"/>
            <a:ext cx="8463393" cy="3860854"/>
          </a:xfrm>
        </p:spPr>
        <p:txBody>
          <a:bodyPr>
            <a:normAutofit/>
          </a:bodyPr>
          <a:lstStyle/>
          <a:p>
            <a:pPr marL="457200" marR="0">
              <a:lnSpc>
                <a:spcPct val="115000"/>
              </a:lnSpc>
              <a:buNone/>
            </a:pPr>
            <a:r>
              <a:rPr lang="en-US" b="1" u="sng" kern="100" dirty="0">
                <a:effectLst/>
                <a:ea typeface="Aptos" panose="020B0004020202020204" pitchFamily="34" charset="0"/>
                <a:cs typeface="Times New Roman" panose="02020603050405020304" pitchFamily="18" charset="0"/>
              </a:rPr>
              <a:t>Scoring Criteria</a:t>
            </a:r>
            <a:endParaRPr lang="en-US" b="1" kern="100" dirty="0">
              <a:effectLst/>
              <a:ea typeface="Aptos" panose="020B0004020202020204" pitchFamily="34" charset="0"/>
              <a:cs typeface="Times New Roman" panose="02020603050405020304" pitchFamily="18" charset="0"/>
            </a:endParaRPr>
          </a:p>
          <a:p>
            <a:pPr marL="457200" marR="0">
              <a:lnSpc>
                <a:spcPct val="115000"/>
              </a:lnSpc>
              <a:buNone/>
            </a:pPr>
            <a:r>
              <a:rPr lang="en-US" kern="100" dirty="0">
                <a:effectLst/>
                <a:ea typeface="Aptos" panose="020B0004020202020204" pitchFamily="34" charset="0"/>
                <a:cs typeface="Times New Roman" panose="02020603050405020304" pitchFamily="18" charset="0"/>
              </a:rPr>
              <a:t> </a:t>
            </a:r>
          </a:p>
          <a:p>
            <a:pPr marL="342900" marR="0" lvl="0" indent="-342900">
              <a:lnSpc>
                <a:spcPct val="115000"/>
              </a:lnSpc>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Unit count and affordability:</a:t>
            </a:r>
          </a:p>
          <a:p>
            <a:pPr marL="742950" marR="0" lvl="1" indent="-285750">
              <a:lnSpc>
                <a:spcPct val="115000"/>
              </a:lnSpc>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If highest consideration is given to applications that provide the most units at the lowest AMI levels, then there should be a minimum scoring threshold for the entire application that incentivizes the kind of developments PWC hopes to see. Fairfax County has a minimum score of 42 out of 100 to be awarded funding.</a:t>
            </a:r>
          </a:p>
          <a:p>
            <a:pPr marL="742950" marR="0" lvl="1" indent="-285750">
              <a:lnSpc>
                <a:spcPct val="115000"/>
              </a:lnSpc>
              <a:buSzPts val="1000"/>
              <a:buFont typeface="Courier New" panose="02070309020205020404" pitchFamily="49" charset="0"/>
              <a:buChar char="o"/>
              <a:tabLst>
                <a:tab pos="914400" algn="l"/>
              </a:tabLst>
            </a:pPr>
            <a:r>
              <a:rPr lang="en-US" b="1" kern="100" dirty="0">
                <a:ea typeface="Aptos" panose="020B0004020202020204" pitchFamily="34" charset="0"/>
                <a:cs typeface="Times New Roman" panose="02020603050405020304" pitchFamily="18" charset="0"/>
              </a:rPr>
              <a:t>Answer: </a:t>
            </a:r>
            <a:r>
              <a:rPr lang="en-US" kern="100" dirty="0">
                <a:ea typeface="Aptos" panose="020B0004020202020204" pitchFamily="34" charset="0"/>
                <a:cs typeface="Times New Roman" panose="02020603050405020304" pitchFamily="18" charset="0"/>
              </a:rPr>
              <a:t>There can be no amendments to the Scoring Criteria, it was approved by the BOCS on 02-03-2026.</a:t>
            </a:r>
            <a:endParaRPr lang="en-US"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760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89BD3-6F60-B1D7-E1D4-16A9081E5E76}"/>
              </a:ext>
            </a:extLst>
          </p:cNvPr>
          <p:cNvSpPr>
            <a:spLocks noGrp="1"/>
          </p:cNvSpPr>
          <p:nvPr>
            <p:ph type="sldNum" sz="quarter" idx="12"/>
          </p:nvPr>
        </p:nvSpPr>
        <p:spPr>
          <a:xfrm>
            <a:off x="7955340" y="5955784"/>
            <a:ext cx="233045" cy="153888"/>
          </a:xfrm>
        </p:spPr>
        <p:txBody>
          <a:bodyPr/>
          <a:lstStyle/>
          <a:p>
            <a:fld id="{17DD336F-4D98-054F-B475-E0C8EAAB90EF}" type="slidenum">
              <a:rPr lang="en-US" smtClean="0"/>
              <a:pPr/>
              <a:t>12</a:t>
            </a:fld>
            <a:endParaRPr lang="en-US" dirty="0"/>
          </a:p>
        </p:txBody>
      </p:sp>
      <p:sp>
        <p:nvSpPr>
          <p:cNvPr id="3" name="Title 2">
            <a:extLst>
              <a:ext uri="{FF2B5EF4-FFF2-40B4-BE49-F238E27FC236}">
                <a16:creationId xmlns:a16="http://schemas.microsoft.com/office/drawing/2014/main" id="{FB619737-D383-3DEA-2838-122D79B4EB27}"/>
              </a:ext>
            </a:extLst>
          </p:cNvPr>
          <p:cNvSpPr>
            <a:spLocks noGrp="1"/>
          </p:cNvSpPr>
          <p:nvPr>
            <p:ph type="title"/>
          </p:nvPr>
        </p:nvSpPr>
        <p:spPr>
          <a:xfrm>
            <a:off x="275492" y="195986"/>
            <a:ext cx="6889237" cy="800219"/>
          </a:xfrm>
        </p:spPr>
        <p:txBody>
          <a:bodyPr/>
          <a:lstStyle/>
          <a:p>
            <a:r>
              <a:rPr lang="en-US" dirty="0"/>
              <a:t>Additional Questions/Recommendations – from 03-05-2026 email – Slide 5 of 5</a:t>
            </a:r>
          </a:p>
        </p:txBody>
      </p:sp>
      <p:sp>
        <p:nvSpPr>
          <p:cNvPr id="4" name="Content Placeholder 3">
            <a:extLst>
              <a:ext uri="{FF2B5EF4-FFF2-40B4-BE49-F238E27FC236}">
                <a16:creationId xmlns:a16="http://schemas.microsoft.com/office/drawing/2014/main" id="{7489C0D2-D4FC-EFDA-08DE-861EE38CB63A}"/>
              </a:ext>
            </a:extLst>
          </p:cNvPr>
          <p:cNvSpPr>
            <a:spLocks noGrp="1"/>
          </p:cNvSpPr>
          <p:nvPr>
            <p:ph idx="1"/>
          </p:nvPr>
        </p:nvSpPr>
        <p:spPr>
          <a:xfrm>
            <a:off x="275492" y="1527075"/>
            <a:ext cx="8555991" cy="4166359"/>
          </a:xfrm>
        </p:spPr>
        <p:txBody>
          <a:bodyPr>
            <a:normAutofit/>
          </a:bodyPr>
          <a:lstStyle/>
          <a:p>
            <a:pPr marL="342900" marR="0" lvl="0" indent="-342900" defTabSz="914400" eaLnBrk="1" fontAlgn="auto" latinLnBrk="0" hangingPunct="1">
              <a:lnSpc>
                <a:spcPct val="115000"/>
              </a:lnSpc>
              <a:spcBef>
                <a:spcPts val="0"/>
              </a:spcBef>
              <a:spcAft>
                <a:spcPts val="0"/>
              </a:spcAft>
              <a:buClr>
                <a:srgbClr val="005EB8"/>
              </a:buClr>
              <a:buSzPts val="1000"/>
              <a:buFont typeface="Symbol" panose="05050102010706020507" pitchFamily="18" charset="2"/>
              <a:buChar char=""/>
              <a:tabLst>
                <a:tab pos="457200" algn="l"/>
              </a:tabLst>
              <a:defRPr/>
            </a:pPr>
            <a:r>
              <a:rPr kumimoji="0" lang="en-US" b="1" i="0" u="none" strike="noStrike" kern="100" cap="none" spc="0" normalizeH="0" baseline="0" noProof="0" dirty="0">
                <a:ln>
                  <a:noFill/>
                </a:ln>
                <a:solidFill>
                  <a:srgbClr val="005EB8"/>
                </a:solidFill>
                <a:effectLst/>
                <a:uLnTx/>
                <a:uFillTx/>
                <a:ea typeface="Aptos" panose="020B0004020202020204" pitchFamily="34" charset="0"/>
                <a:cs typeface="Times New Roman" panose="02020603050405020304" pitchFamily="18" charset="0"/>
              </a:rPr>
              <a:t>Project Readiness:</a:t>
            </a:r>
          </a:p>
          <a:p>
            <a:pPr marL="742950" marR="0" lvl="1" indent="-285750" defTabSz="914400" eaLnBrk="1" fontAlgn="auto" latinLnBrk="0" hangingPunct="1">
              <a:lnSpc>
                <a:spcPct val="115000"/>
              </a:lnSpc>
              <a:spcBef>
                <a:spcPts val="0"/>
              </a:spcBef>
              <a:spcAft>
                <a:spcPts val="0"/>
              </a:spcAft>
              <a:buClr>
                <a:srgbClr val="005EB8"/>
              </a:buClr>
              <a:buSzPts val="1000"/>
              <a:buFont typeface="Courier New" panose="02070309020205020404" pitchFamily="49" charset="0"/>
              <a:buChar char="o"/>
              <a:tabLst>
                <a:tab pos="914400" algn="l"/>
              </a:tabLst>
              <a:defRPr/>
            </a:pPr>
            <a:r>
              <a:rPr kumimoji="0" lang="en-US" b="0" i="0" u="none" strike="noStrike" kern="100" cap="none" spc="0" normalizeH="0" baseline="0" noProof="0" dirty="0">
                <a:ln>
                  <a:noFill/>
                </a:ln>
                <a:solidFill>
                  <a:srgbClr val="005EB8"/>
                </a:solidFill>
                <a:effectLst/>
                <a:uLnTx/>
                <a:uFillTx/>
                <a:ea typeface="Aptos" panose="020B0004020202020204" pitchFamily="34" charset="0"/>
                <a:cs typeface="Times New Roman" panose="02020603050405020304" pitchFamily="18" charset="0"/>
              </a:rPr>
              <a:t>Same note as above regarding construction plans...that level of detail comes later. Other counties are comfortable with schematic design at the application stage.</a:t>
            </a:r>
          </a:p>
          <a:p>
            <a:pPr marL="742950" marR="0" lvl="1" indent="-285750" defTabSz="914400" eaLnBrk="1" fontAlgn="auto" latinLnBrk="0" hangingPunct="1">
              <a:lnSpc>
                <a:spcPct val="115000"/>
              </a:lnSpc>
              <a:spcBef>
                <a:spcPts val="0"/>
              </a:spcBef>
              <a:spcAft>
                <a:spcPts val="800"/>
              </a:spcAft>
              <a:buClr>
                <a:srgbClr val="005EB8"/>
              </a:buClr>
              <a:buSzPts val="1000"/>
              <a:buFont typeface="Courier New" panose="02070309020205020404" pitchFamily="49" charset="0"/>
              <a:buChar char="o"/>
              <a:tabLst>
                <a:tab pos="914400" algn="l"/>
              </a:tabLst>
              <a:defRPr/>
            </a:pPr>
            <a:r>
              <a:rPr kumimoji="0" lang="en-US" b="0" i="0" u="none" strike="noStrike" kern="100" cap="none" spc="0" normalizeH="0" baseline="0" noProof="0" dirty="0">
                <a:ln>
                  <a:noFill/>
                </a:ln>
                <a:solidFill>
                  <a:srgbClr val="005EB8"/>
                </a:solidFill>
                <a:effectLst/>
                <a:uLnTx/>
                <a:uFillTx/>
                <a:ea typeface="Aptos" panose="020B0004020202020204" pitchFamily="34" charset="0"/>
                <a:cs typeface="Times New Roman" panose="02020603050405020304" pitchFamily="18" charset="0"/>
              </a:rPr>
              <a:t>Re final site plan approval: This typically happens closer to closing, so it's unlikely applicants will have it early on when applying. Another approach is to make it a </a:t>
            </a:r>
            <a:r>
              <a:rPr kumimoji="0" lang="en-US" b="0" i="0" u="none" strike="noStrike" kern="100" cap="none" spc="0" normalizeH="0" baseline="0" noProof="0" dirty="0">
                <a:ln>
                  <a:noFill/>
                </a:ln>
                <a:effectLst/>
                <a:uLnTx/>
                <a:uFillTx/>
                <a:ea typeface="Aptos" panose="020B0004020202020204" pitchFamily="34" charset="0"/>
                <a:cs typeface="Times New Roman" panose="02020603050405020304" pitchFamily="18" charset="0"/>
              </a:rPr>
              <a:t>condition of closing rather than an application requirement, which is how Virginia Housing handles it. It's fine to incentivize it in scoring, but wanted to flag that it comes later in the process.</a:t>
            </a:r>
          </a:p>
          <a:p>
            <a:pPr marL="742950" marR="0" lvl="1" indent="-285750" defTabSz="914400" eaLnBrk="1" fontAlgn="auto" latinLnBrk="0" hangingPunct="1">
              <a:lnSpc>
                <a:spcPct val="115000"/>
              </a:lnSpc>
              <a:spcBef>
                <a:spcPts val="0"/>
              </a:spcBef>
              <a:spcAft>
                <a:spcPts val="0"/>
              </a:spcAft>
              <a:buClr>
                <a:srgbClr val="005EB8"/>
              </a:buClr>
              <a:buSzPts val="1000"/>
              <a:buFont typeface="Courier New" panose="02070309020205020404" pitchFamily="49" charset="0"/>
              <a:buChar char="o"/>
              <a:tabLst>
                <a:tab pos="914400" algn="l"/>
              </a:tabLst>
              <a:defRPr/>
            </a:pPr>
            <a:r>
              <a:rPr kumimoji="0" lang="en-US" b="1" i="0" u="none" strike="noStrike" kern="100" cap="none" spc="0" normalizeH="0" baseline="0" noProof="0" dirty="0">
                <a:ln>
                  <a:noFill/>
                </a:ln>
                <a:effectLst/>
                <a:uLnTx/>
                <a:uFillTx/>
                <a:ea typeface="Aptos" panose="020B0004020202020204" pitchFamily="34" charset="0"/>
                <a:cs typeface="Times New Roman" panose="02020603050405020304" pitchFamily="18" charset="0"/>
              </a:rPr>
              <a:t>Answer: </a:t>
            </a:r>
            <a:r>
              <a:rPr kumimoji="0" lang="en-US" i="0" u="none" strike="noStrike" kern="100" cap="none" spc="0" normalizeH="0" baseline="0" noProof="0" dirty="0">
                <a:ln>
                  <a:noFill/>
                </a:ln>
                <a:effectLst/>
                <a:uLnTx/>
                <a:uFillTx/>
                <a:ea typeface="Aptos" panose="020B0004020202020204" pitchFamily="34" charset="0"/>
                <a:cs typeface="Times New Roman" panose="02020603050405020304" pitchFamily="18" charset="0"/>
              </a:rPr>
              <a:t>There can be no amendments to the Scoring Criteria, it was approved by the BOCS on 02-03-2026.</a:t>
            </a:r>
          </a:p>
          <a:p>
            <a:pPr marL="742950" marR="0" lvl="1" indent="-285750" defTabSz="914400" eaLnBrk="1" fontAlgn="auto" latinLnBrk="0" hangingPunct="1">
              <a:lnSpc>
                <a:spcPct val="115000"/>
              </a:lnSpc>
              <a:spcBef>
                <a:spcPts val="0"/>
              </a:spcBef>
              <a:spcAft>
                <a:spcPts val="800"/>
              </a:spcAft>
              <a:buClr>
                <a:srgbClr val="005EB8"/>
              </a:buClr>
              <a:buSzPts val="1000"/>
              <a:buFont typeface="Courier New" panose="02070309020205020404" pitchFamily="49" charset="0"/>
              <a:buChar char="o"/>
              <a:tabLst>
                <a:tab pos="914400" algn="l"/>
              </a:tabLst>
              <a:defRPr/>
            </a:pPr>
            <a:endParaRPr kumimoji="0" lang="en-US" sz="2400" b="0" i="0" u="none" strike="noStrike" kern="100" cap="none" spc="0" normalizeH="0" baseline="0" noProof="0" dirty="0">
              <a:ln>
                <a:noFill/>
              </a:ln>
              <a:solidFill>
                <a:srgbClr val="005EB8"/>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182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Project Submission</a:t>
            </a:r>
            <a:endParaRPr spc="-20" dirty="0"/>
          </a:p>
        </p:txBody>
      </p:sp>
      <p:sp>
        <p:nvSpPr>
          <p:cNvPr id="3" name="object 3"/>
          <p:cNvSpPr txBox="1"/>
          <p:nvPr/>
        </p:nvSpPr>
        <p:spPr>
          <a:xfrm>
            <a:off x="264285" y="1372533"/>
            <a:ext cx="8604250" cy="4683975"/>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kumimoji="0" sz="2000" b="1" i="0" u="none" strike="noStrike" kern="0" cap="none" spc="0" normalizeH="0" baseline="0" noProof="0" dirty="0">
                <a:ln>
                  <a:noFill/>
                </a:ln>
                <a:solidFill>
                  <a:srgbClr val="005EB8"/>
                </a:solidFill>
                <a:effectLst/>
                <a:uLnTx/>
                <a:uFillTx/>
                <a:latin typeface="Open Sans"/>
                <a:cs typeface="Open Sans"/>
              </a:rPr>
              <a:t>Project</a:t>
            </a:r>
            <a:r>
              <a:rPr kumimoji="0" sz="2000" b="1" i="0" u="none" strike="noStrike" kern="0" cap="none" spc="-70" normalizeH="0" baseline="0" noProof="0" dirty="0">
                <a:ln>
                  <a:noFill/>
                </a:ln>
                <a:solidFill>
                  <a:srgbClr val="005EB8"/>
                </a:solidFill>
                <a:effectLst/>
                <a:uLnTx/>
                <a:uFillTx/>
                <a:latin typeface="Open Sans"/>
                <a:cs typeface="Open Sans"/>
              </a:rPr>
              <a:t> </a:t>
            </a:r>
            <a:r>
              <a:rPr kumimoji="0" sz="2000" b="1" i="0" u="none" strike="noStrike" kern="0" cap="none" spc="0" normalizeH="0" baseline="0" noProof="0" dirty="0">
                <a:ln>
                  <a:noFill/>
                </a:ln>
                <a:solidFill>
                  <a:srgbClr val="005EB8"/>
                </a:solidFill>
                <a:effectLst/>
                <a:uLnTx/>
                <a:uFillTx/>
                <a:latin typeface="Open Sans"/>
                <a:cs typeface="Open Sans"/>
              </a:rPr>
              <a:t>Requirements</a:t>
            </a:r>
            <a:r>
              <a:rPr kumimoji="0" sz="2000" b="1" i="0" u="none" strike="noStrike" kern="0" cap="none" spc="-65" normalizeH="0" baseline="0" noProof="0" dirty="0">
                <a:ln>
                  <a:noFill/>
                </a:ln>
                <a:solidFill>
                  <a:srgbClr val="005EB8"/>
                </a:solidFill>
                <a:effectLst/>
                <a:uLnTx/>
                <a:uFillTx/>
                <a:latin typeface="Open Sans"/>
                <a:cs typeface="Open Sans"/>
              </a:rPr>
              <a:t> </a:t>
            </a:r>
            <a:r>
              <a:rPr kumimoji="0" sz="2000" b="1" i="0" u="none" strike="noStrike" kern="0" cap="none" spc="0" normalizeH="0" baseline="0" noProof="0" dirty="0">
                <a:ln>
                  <a:noFill/>
                </a:ln>
                <a:solidFill>
                  <a:srgbClr val="005EB8"/>
                </a:solidFill>
                <a:effectLst/>
                <a:uLnTx/>
                <a:uFillTx/>
                <a:latin typeface="Open Sans"/>
                <a:cs typeface="Open Sans"/>
              </a:rPr>
              <a:t>for</a:t>
            </a:r>
            <a:r>
              <a:rPr kumimoji="0" sz="2000" b="1" i="0" u="none" strike="noStrike" kern="0" cap="none" spc="-40" normalizeH="0" baseline="0" noProof="0" dirty="0">
                <a:ln>
                  <a:noFill/>
                </a:ln>
                <a:solidFill>
                  <a:srgbClr val="005EB8"/>
                </a:solidFill>
                <a:effectLst/>
                <a:uLnTx/>
                <a:uFillTx/>
                <a:latin typeface="Open Sans"/>
                <a:cs typeface="Open Sans"/>
              </a:rPr>
              <a:t> </a:t>
            </a:r>
            <a:r>
              <a:rPr kumimoji="0" sz="2000" b="1" i="0" u="none" strike="noStrike" kern="0" cap="none" spc="0" normalizeH="0" baseline="0" noProof="0" dirty="0">
                <a:ln>
                  <a:noFill/>
                </a:ln>
                <a:solidFill>
                  <a:srgbClr val="005EB8"/>
                </a:solidFill>
                <a:effectLst/>
                <a:uLnTx/>
                <a:uFillTx/>
                <a:latin typeface="Open Sans"/>
                <a:cs typeface="Open Sans"/>
              </a:rPr>
              <a:t>Submission</a:t>
            </a:r>
            <a:r>
              <a:rPr kumimoji="0" sz="2000" b="1" i="0" u="none" strike="noStrike" kern="0" cap="none" spc="-60" normalizeH="0" baseline="0" noProof="0" dirty="0">
                <a:ln>
                  <a:noFill/>
                </a:ln>
                <a:solidFill>
                  <a:srgbClr val="005EB8"/>
                </a:solidFill>
                <a:effectLst/>
                <a:uLnTx/>
                <a:uFillTx/>
                <a:latin typeface="Open Sans"/>
                <a:cs typeface="Open Sans"/>
              </a:rPr>
              <a:t> </a:t>
            </a:r>
            <a:r>
              <a:rPr kumimoji="0" sz="2000" b="1" i="0" u="none" strike="noStrike" kern="0" cap="none" spc="0" normalizeH="0" baseline="0" noProof="0" dirty="0">
                <a:ln>
                  <a:noFill/>
                </a:ln>
                <a:solidFill>
                  <a:srgbClr val="005EB8"/>
                </a:solidFill>
                <a:effectLst/>
                <a:uLnTx/>
                <a:uFillTx/>
                <a:latin typeface="Open Sans"/>
                <a:cs typeface="Open Sans"/>
              </a:rPr>
              <a:t>&amp;</a:t>
            </a:r>
            <a:r>
              <a:rPr kumimoji="0" sz="2000" b="1" i="0" u="none" strike="noStrike" kern="0" cap="none" spc="-55" normalizeH="0" baseline="0" noProof="0" dirty="0">
                <a:ln>
                  <a:noFill/>
                </a:ln>
                <a:solidFill>
                  <a:srgbClr val="005EB8"/>
                </a:solidFill>
                <a:effectLst/>
                <a:uLnTx/>
                <a:uFillTx/>
                <a:latin typeface="Open Sans"/>
                <a:cs typeface="Open Sans"/>
              </a:rPr>
              <a:t> </a:t>
            </a:r>
            <a:r>
              <a:rPr kumimoji="0" sz="2000" b="1" i="0" u="none" strike="noStrike" kern="0" cap="none" spc="-10" normalizeH="0" baseline="0" noProof="0" dirty="0">
                <a:ln>
                  <a:noFill/>
                </a:ln>
                <a:solidFill>
                  <a:srgbClr val="005EB8"/>
                </a:solidFill>
                <a:effectLst/>
                <a:uLnTx/>
                <a:uFillTx/>
                <a:latin typeface="Open Sans"/>
                <a:cs typeface="Open Sans"/>
              </a:rPr>
              <a:t>Review</a:t>
            </a:r>
            <a:endParaRPr kumimoji="0" sz="2000" b="0" i="0" u="none" strike="noStrike" kern="0" cap="none" spc="0" normalizeH="0" baseline="0" noProof="0" dirty="0">
              <a:ln>
                <a:noFill/>
              </a:ln>
              <a:solidFill>
                <a:sysClr val="windowText" lastClr="000000"/>
              </a:solidFill>
              <a:effectLst/>
              <a:uLnTx/>
              <a:uFillTx/>
              <a:latin typeface="Open Sans"/>
              <a:cs typeface="Open Sans"/>
            </a:endParaRPr>
          </a:p>
          <a:p>
            <a:pPr marL="299085" marR="0" lvl="0" indent="-286385" defTabSz="914400" eaLnBrk="1" fontAlgn="auto" latinLnBrk="0" hangingPunct="1">
              <a:lnSpc>
                <a:spcPct val="100000"/>
              </a:lnSpc>
              <a:spcBef>
                <a:spcPts val="2430"/>
              </a:spcBef>
              <a:spcAft>
                <a:spcPts val="0"/>
              </a:spcAft>
              <a:buClrTx/>
              <a:buSzTx/>
              <a:buFont typeface="Arial"/>
              <a:buChar char="•"/>
              <a:tabLst>
                <a:tab pos="299085" algn="l"/>
              </a:tabLst>
              <a:defRPr/>
            </a:pPr>
            <a:r>
              <a:rPr kumimoji="0" b="0" i="0" u="none" strike="noStrike" kern="0" cap="none" spc="0" normalizeH="0" baseline="0" noProof="0" dirty="0">
                <a:ln>
                  <a:noFill/>
                </a:ln>
                <a:solidFill>
                  <a:srgbClr val="005EB8"/>
                </a:solidFill>
                <a:effectLst/>
                <a:uLnTx/>
                <a:uFillTx/>
                <a:latin typeface="Open Sans"/>
                <a:cs typeface="Open Sans"/>
              </a:rPr>
              <a:t>Annual</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Competitive</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a:t>
            </a:r>
            <a:r>
              <a:rPr kumimoji="0" b="0" i="0" u="none" strike="noStrike" kern="0" cap="none" spc="-5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Process</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through</a:t>
            </a:r>
            <a:r>
              <a:rPr kumimoji="0" b="0" i="0" u="none" strike="noStrike" kern="0" cap="none" spc="-20" normalizeH="0" baseline="0" noProof="0" dirty="0">
                <a:ln>
                  <a:noFill/>
                </a:ln>
                <a:solidFill>
                  <a:srgbClr val="005EB8"/>
                </a:solidFill>
                <a:effectLst/>
                <a:uLnTx/>
                <a:uFillTx/>
                <a:latin typeface="Open Sans"/>
                <a:cs typeface="Open Sans"/>
              </a:rPr>
              <a:t> </a:t>
            </a:r>
            <a:r>
              <a:rPr kumimoji="0" lang="en-US" b="0" i="0" u="none" strike="noStrike" kern="0" cap="none" spc="-20" normalizeH="0" baseline="0" noProof="0" dirty="0">
                <a:ln>
                  <a:noFill/>
                </a:ln>
                <a:solidFill>
                  <a:srgbClr val="005EB8"/>
                </a:solidFill>
                <a:effectLst/>
                <a:uLnTx/>
                <a:uFillTx/>
                <a:latin typeface="Open Sans"/>
                <a:cs typeface="Open Sans"/>
              </a:rPr>
              <a:t>annual </a:t>
            </a:r>
            <a:r>
              <a:rPr kumimoji="0" b="0" i="0" u="none" strike="noStrike" kern="0" cap="none" spc="0" normalizeH="0" baseline="0" noProof="0" dirty="0">
                <a:ln>
                  <a:noFill/>
                </a:ln>
                <a:solidFill>
                  <a:srgbClr val="005EB8"/>
                </a:solidFill>
                <a:effectLst/>
                <a:uLnTx/>
                <a:uFillTx/>
                <a:latin typeface="Open Sans"/>
                <a:cs typeface="Open Sans"/>
              </a:rPr>
              <a:t>Notice</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Funding</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Availability</a:t>
            </a:r>
            <a:r>
              <a:rPr kumimoji="0" b="0" i="0" u="none" strike="noStrike" kern="0" cap="none" spc="-65"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(NOFA)</a:t>
            </a:r>
            <a:endParaRPr kumimoji="0" b="0" i="0" u="none" strike="noStrike" kern="0" cap="none" spc="0" normalizeH="0" baseline="0" noProof="0" dirty="0">
              <a:ln>
                <a:noFill/>
              </a:ln>
              <a:solidFill>
                <a:sysClr val="windowText" lastClr="000000"/>
              </a:solidFill>
              <a:effectLst/>
              <a:uLnTx/>
              <a:uFillTx/>
              <a:latin typeface="Open Sans"/>
              <a:cs typeface="Open Sans"/>
            </a:endParaRPr>
          </a:p>
          <a:p>
            <a:pPr marL="299085" marR="213360" lvl="0" indent="-287020" defTabSz="914400" eaLnBrk="1" fontAlgn="auto" latinLnBrk="0" hangingPunct="1">
              <a:lnSpc>
                <a:spcPct val="100000"/>
              </a:lnSpc>
              <a:spcBef>
                <a:spcPts val="1855"/>
              </a:spcBef>
              <a:spcAft>
                <a:spcPts val="0"/>
              </a:spcAft>
              <a:buClrTx/>
              <a:buSzTx/>
              <a:buFont typeface="Arial"/>
              <a:buChar char="•"/>
              <a:tabLst>
                <a:tab pos="299085" algn="l"/>
              </a:tabLst>
              <a:defRPr/>
            </a:pPr>
            <a:r>
              <a:rPr kumimoji="0" b="0" i="0" u="none" strike="noStrike" kern="0" cap="none" spc="0" normalizeH="0" baseline="0" noProof="0" dirty="0">
                <a:ln>
                  <a:noFill/>
                </a:ln>
                <a:solidFill>
                  <a:srgbClr val="005EB8"/>
                </a:solidFill>
                <a:effectLst/>
                <a:uLnTx/>
                <a:uFillTx/>
                <a:latin typeface="Open Sans"/>
                <a:cs typeface="Open Sans"/>
              </a:rPr>
              <a:t>Office</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Housing</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&amp;</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Community</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Development</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Affordable</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Dwelling</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Unit</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Division</a:t>
            </a:r>
            <a:r>
              <a:rPr kumimoji="0" b="0" i="0" u="none" strike="noStrike" kern="0" cap="none" spc="-6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staff</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20" normalizeH="0" baseline="0" noProof="0" dirty="0">
                <a:ln>
                  <a:noFill/>
                </a:ln>
                <a:solidFill>
                  <a:srgbClr val="005EB8"/>
                </a:solidFill>
                <a:effectLst/>
                <a:uLnTx/>
                <a:uFillTx/>
                <a:latin typeface="Open Sans"/>
                <a:cs typeface="Open Sans"/>
              </a:rPr>
              <a:t>will </a:t>
            </a:r>
            <a:r>
              <a:rPr kumimoji="0" b="0" i="0" u="none" strike="noStrike" kern="0" cap="none" spc="0" normalizeH="0" baseline="0" noProof="0" dirty="0">
                <a:ln>
                  <a:noFill/>
                </a:ln>
                <a:solidFill>
                  <a:srgbClr val="005EB8"/>
                </a:solidFill>
                <a:effectLst/>
                <a:uLnTx/>
                <a:uFillTx/>
                <a:latin typeface="Open Sans"/>
                <a:cs typeface="Open Sans"/>
              </a:rPr>
              <a:t>review</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applications</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for</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completeness</a:t>
            </a:r>
            <a:r>
              <a:rPr kumimoji="0" lang="en-US" b="0" i="0" u="none" strike="noStrike" kern="0" cap="none" spc="0" normalizeH="0" baseline="0" noProof="0" dirty="0">
                <a:ln>
                  <a:noFill/>
                </a:ln>
                <a:solidFill>
                  <a:srgbClr val="005EB8"/>
                </a:solidFill>
                <a:effectLst/>
                <a:uLnTx/>
                <a:uFillTx/>
                <a:latin typeface="Open Sans"/>
                <a:cs typeface="Open Sans"/>
              </a:rPr>
              <a:t> and initial eligibility </a:t>
            </a:r>
            <a:endParaRPr kumimoji="0" b="0" i="0" u="none" strike="noStrike" kern="0" cap="none" spc="0" normalizeH="0" baseline="0" noProof="0" dirty="0">
              <a:ln>
                <a:noFill/>
              </a:ln>
              <a:solidFill>
                <a:sysClr val="windowText" lastClr="000000"/>
              </a:solidFill>
              <a:effectLst/>
              <a:uLnTx/>
              <a:uFillTx/>
              <a:latin typeface="Open Sans"/>
              <a:cs typeface="Open Sans"/>
            </a:endParaRPr>
          </a:p>
          <a:p>
            <a:pPr marL="299085" marR="5080" lvl="0" indent="-287020" defTabSz="914400" eaLnBrk="1" fontAlgn="auto" latinLnBrk="0" hangingPunct="1">
              <a:lnSpc>
                <a:spcPct val="100000"/>
              </a:lnSpc>
              <a:spcBef>
                <a:spcPts val="1860"/>
              </a:spcBef>
              <a:spcAft>
                <a:spcPts val="0"/>
              </a:spcAft>
              <a:buClrTx/>
              <a:buSzTx/>
              <a:buFont typeface="Arial"/>
              <a:buChar char="•"/>
              <a:tabLst>
                <a:tab pos="299085" algn="l"/>
              </a:tabLst>
              <a:defRPr/>
            </a:pPr>
            <a:r>
              <a:rPr kumimoji="0" b="0" i="0" u="none" strike="noStrike" kern="0" cap="none" spc="0" normalizeH="0" baseline="0" noProof="0" dirty="0">
                <a:ln>
                  <a:noFill/>
                </a:ln>
                <a:solidFill>
                  <a:srgbClr val="005EB8"/>
                </a:solidFill>
                <a:effectLst/>
                <a:uLnTx/>
                <a:uFillTx/>
                <a:latin typeface="Open Sans"/>
                <a:cs typeface="Open Sans"/>
              </a:rPr>
              <a:t>An</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interdepartmental</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Housing</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a:t>
            </a:r>
            <a:r>
              <a:rPr kumimoji="0" b="0" i="0" u="none" strike="noStrike" kern="0" cap="none" spc="-5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Review</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team,</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led</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by</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OHCD</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staff,</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will</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review</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25" normalizeH="0" baseline="0" noProof="0" dirty="0">
                <a:ln>
                  <a:noFill/>
                </a:ln>
                <a:solidFill>
                  <a:srgbClr val="005EB8"/>
                </a:solidFill>
                <a:effectLst/>
                <a:uLnTx/>
                <a:uFillTx/>
                <a:latin typeface="Open Sans"/>
                <a:cs typeface="Open Sans"/>
              </a:rPr>
              <a:t>and </a:t>
            </a:r>
            <a:r>
              <a:rPr kumimoji="0" b="0" i="0" u="none" strike="noStrike" kern="0" cap="none" spc="0" normalizeH="0" baseline="0" noProof="0" dirty="0">
                <a:ln>
                  <a:noFill/>
                </a:ln>
                <a:solidFill>
                  <a:srgbClr val="005EB8"/>
                </a:solidFill>
                <a:effectLst/>
                <a:uLnTx/>
                <a:uFillTx/>
                <a:latin typeface="Open Sans"/>
                <a:cs typeface="Open Sans"/>
              </a:rPr>
              <a:t>discuss</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applications.</a:t>
            </a:r>
            <a:r>
              <a:rPr kumimoji="0" b="0" i="0" u="none" strike="noStrike" kern="0" cap="none" spc="36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Housing</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Review</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Team</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will</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include</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at</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least</a:t>
            </a:r>
            <a:r>
              <a:rPr kumimoji="0" b="0" i="0" u="none" strike="noStrike" kern="0" cap="none" spc="-10" normalizeH="0" baseline="0" noProof="0" dirty="0">
                <a:ln>
                  <a:noFill/>
                </a:ln>
                <a:solidFill>
                  <a:srgbClr val="005EB8"/>
                </a:solidFill>
                <a:effectLst/>
                <a:uLnTx/>
                <a:uFillTx/>
                <a:latin typeface="Open Sans"/>
                <a:cs typeface="Open Sans"/>
              </a:rPr>
              <a:t> staff </a:t>
            </a:r>
            <a:r>
              <a:rPr kumimoji="0" b="0" i="0" u="none" strike="noStrike" kern="0" cap="none" spc="0" normalizeH="0" baseline="0" noProof="0" dirty="0">
                <a:ln>
                  <a:noFill/>
                </a:ln>
                <a:solidFill>
                  <a:srgbClr val="005EB8"/>
                </a:solidFill>
                <a:effectLst/>
                <a:uLnTx/>
                <a:uFillTx/>
                <a:latin typeface="Open Sans"/>
                <a:cs typeface="Open Sans"/>
              </a:rPr>
              <a:t>from</a:t>
            </a:r>
            <a:r>
              <a:rPr kumimoji="0" b="0" i="0" u="none" strike="noStrike" kern="0" cap="none" spc="-5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OHCD,</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Planning</a:t>
            </a:r>
            <a:r>
              <a:rPr kumimoji="0" b="0" i="0" u="none" strike="noStrike" kern="0" cap="none" spc="-5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Office,</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Office</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Management,</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Budget,</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Finance</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Department</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25" normalizeH="0" baseline="0" noProof="0" dirty="0">
                <a:ln>
                  <a:noFill/>
                </a:ln>
                <a:solidFill>
                  <a:srgbClr val="005EB8"/>
                </a:solidFill>
                <a:effectLst/>
                <a:uLnTx/>
                <a:uFillTx/>
                <a:latin typeface="Open Sans"/>
                <a:cs typeface="Open Sans"/>
              </a:rPr>
              <a:t>and </a:t>
            </a:r>
            <a:r>
              <a:rPr kumimoji="0" b="0" i="0" u="none" strike="noStrike" kern="0" cap="none" spc="-10" normalizeH="0" baseline="0" noProof="0" dirty="0">
                <a:ln>
                  <a:noFill/>
                </a:ln>
                <a:solidFill>
                  <a:srgbClr val="005EB8"/>
                </a:solidFill>
                <a:effectLst/>
                <a:uLnTx/>
                <a:uFillTx/>
                <a:latin typeface="Open Sans"/>
                <a:cs typeface="Open Sans"/>
              </a:rPr>
              <a:t>Department</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Development</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Services,</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with</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consultation</a:t>
            </a:r>
            <a:r>
              <a:rPr kumimoji="0" b="0" i="0" u="none" strike="noStrike" kern="0" cap="none" spc="-5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with</a:t>
            </a:r>
            <a:r>
              <a:rPr kumimoji="0" b="0" i="0" u="none" strike="noStrike" kern="0" cap="none" spc="-5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County</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Attorney’s</a:t>
            </a:r>
            <a:r>
              <a:rPr kumimoji="0" b="0" i="0" u="none" strike="noStrike" kern="0" cap="none" spc="-45"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Office </a:t>
            </a:r>
            <a:r>
              <a:rPr kumimoji="0" b="0" i="0" u="none" strike="noStrike" kern="0" cap="none" spc="0" normalizeH="0" baseline="0" noProof="0" dirty="0">
                <a:ln>
                  <a:noFill/>
                </a:ln>
                <a:solidFill>
                  <a:srgbClr val="005EB8"/>
                </a:solidFill>
                <a:effectLst/>
                <a:uLnTx/>
                <a:uFillTx/>
                <a:latin typeface="Open Sans"/>
                <a:cs typeface="Open Sans"/>
              </a:rPr>
              <a:t>as</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10" normalizeH="0" baseline="0" noProof="0" dirty="0">
                <a:ln>
                  <a:noFill/>
                </a:ln>
                <a:solidFill>
                  <a:srgbClr val="005EB8"/>
                </a:solidFill>
                <a:effectLst/>
                <a:uLnTx/>
                <a:uFillTx/>
                <a:latin typeface="Open Sans"/>
                <a:cs typeface="Open Sans"/>
              </a:rPr>
              <a:t>needed</a:t>
            </a:r>
            <a:endParaRPr kumimoji="0" b="0" i="0" u="none" strike="noStrike" kern="0" cap="none" spc="0" normalizeH="0" baseline="0" noProof="0" dirty="0">
              <a:ln>
                <a:noFill/>
              </a:ln>
              <a:solidFill>
                <a:sysClr val="windowText" lastClr="000000"/>
              </a:solidFill>
              <a:effectLst/>
              <a:uLnTx/>
              <a:uFillTx/>
              <a:latin typeface="Open Sans"/>
              <a:cs typeface="Open Sans"/>
            </a:endParaRPr>
          </a:p>
          <a:p>
            <a:pPr marL="299085" marR="12065" lvl="0" indent="-287020" defTabSz="914400" eaLnBrk="1" fontAlgn="auto" latinLnBrk="0" hangingPunct="1">
              <a:lnSpc>
                <a:spcPct val="100000"/>
              </a:lnSpc>
              <a:spcBef>
                <a:spcPts val="1860"/>
              </a:spcBef>
              <a:spcAft>
                <a:spcPts val="0"/>
              </a:spcAft>
              <a:buClrTx/>
              <a:buSzTx/>
              <a:buFont typeface="Arial"/>
              <a:buChar char="•"/>
              <a:tabLst>
                <a:tab pos="299085" algn="l"/>
              </a:tabLst>
              <a:defRPr/>
            </a:pPr>
            <a:r>
              <a:rPr kumimoji="0" b="0" i="0" u="none" strike="noStrike" kern="0" cap="none" spc="0" normalizeH="0" baseline="0" noProof="0" dirty="0">
                <a:ln>
                  <a:noFill/>
                </a:ln>
                <a:solidFill>
                  <a:srgbClr val="005EB8"/>
                </a:solidFill>
                <a:effectLst/>
                <a:uLnTx/>
                <a:uFillTx/>
                <a:latin typeface="Open Sans"/>
                <a:cs typeface="Open Sans"/>
              </a:rPr>
              <a:t>Funding</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decisions</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will</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be</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made</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based</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on</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merits</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each</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loan</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application</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as</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graded</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25" normalizeH="0" baseline="0" noProof="0" dirty="0">
                <a:ln>
                  <a:noFill/>
                </a:ln>
                <a:solidFill>
                  <a:srgbClr val="005EB8"/>
                </a:solidFill>
                <a:effectLst/>
                <a:uLnTx/>
                <a:uFillTx/>
                <a:latin typeface="Open Sans"/>
                <a:cs typeface="Open Sans"/>
              </a:rPr>
              <a:t>in </a:t>
            </a:r>
            <a:r>
              <a:rPr kumimoji="0" b="0" i="0" u="none" strike="noStrike" kern="0" cap="none" spc="0" normalizeH="0" baseline="0" noProof="0" dirty="0">
                <a:ln>
                  <a:noFill/>
                </a:ln>
                <a:solidFill>
                  <a:srgbClr val="005EB8"/>
                </a:solidFill>
                <a:effectLst/>
                <a:uLnTx/>
                <a:uFillTx/>
                <a:latin typeface="Open Sans"/>
                <a:cs typeface="Open Sans"/>
              </a:rPr>
              <a:t>accordance</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with</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AHF</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Guidelines</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scoring</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criteria,</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terms</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contained</a:t>
            </a:r>
            <a:r>
              <a:rPr kumimoji="0" b="0" i="0" u="none" strike="noStrike" kern="0" cap="none" spc="-1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in</a:t>
            </a:r>
            <a:r>
              <a:rPr kumimoji="0" b="0" i="0" u="none" strike="noStrike" kern="0" cap="none" spc="-5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1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NOFA,</a:t>
            </a:r>
            <a:r>
              <a:rPr kumimoji="0" b="0" i="0" u="none" strike="noStrike" kern="0" cap="none" spc="-4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and</a:t>
            </a:r>
            <a:r>
              <a:rPr kumimoji="0" b="0" i="0" u="none" strike="noStrike" kern="0" cap="none" spc="-35" normalizeH="0" baseline="0" noProof="0" dirty="0">
                <a:ln>
                  <a:noFill/>
                </a:ln>
                <a:solidFill>
                  <a:srgbClr val="005EB8"/>
                </a:solidFill>
                <a:effectLst/>
                <a:uLnTx/>
                <a:uFillTx/>
                <a:latin typeface="Open Sans"/>
                <a:cs typeface="Open Sans"/>
              </a:rPr>
              <a:t> </a:t>
            </a:r>
            <a:r>
              <a:rPr kumimoji="0" b="0" i="0" u="none" strike="noStrike" kern="0" cap="none" spc="-25" normalizeH="0" baseline="0" noProof="0" dirty="0">
                <a:ln>
                  <a:noFill/>
                </a:ln>
                <a:solidFill>
                  <a:srgbClr val="005EB8"/>
                </a:solidFill>
                <a:effectLst/>
                <a:uLnTx/>
                <a:uFillTx/>
                <a:latin typeface="Open Sans"/>
                <a:cs typeface="Open Sans"/>
              </a:rPr>
              <a:t>the </a:t>
            </a:r>
            <a:r>
              <a:rPr kumimoji="0" b="0" i="0" u="none" strike="noStrike" kern="0" cap="none" spc="0" normalizeH="0" baseline="0" noProof="0" dirty="0">
                <a:ln>
                  <a:noFill/>
                </a:ln>
                <a:solidFill>
                  <a:srgbClr val="005EB8"/>
                </a:solidFill>
                <a:effectLst/>
                <a:uLnTx/>
                <a:uFillTx/>
                <a:latin typeface="Open Sans"/>
                <a:cs typeface="Open Sans"/>
              </a:rPr>
              <a:t>availability</a:t>
            </a:r>
            <a:r>
              <a:rPr kumimoji="0" b="0" i="0" u="none" strike="noStrike" kern="0" cap="none" spc="-6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of</a:t>
            </a:r>
            <a:r>
              <a:rPr kumimoji="0" b="0" i="0" u="none" strike="noStrike" kern="0" cap="none" spc="-2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resources</a:t>
            </a:r>
            <a:r>
              <a:rPr kumimoji="0" b="0" i="0" u="none" strike="noStrike" kern="0" cap="none" spc="-5"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in</a:t>
            </a:r>
            <a:r>
              <a:rPr kumimoji="0" b="0" i="0" u="none" strike="noStrike" kern="0" cap="none" spc="-30" normalizeH="0" baseline="0" noProof="0" dirty="0">
                <a:ln>
                  <a:noFill/>
                </a:ln>
                <a:solidFill>
                  <a:srgbClr val="005EB8"/>
                </a:solidFill>
                <a:effectLst/>
                <a:uLnTx/>
                <a:uFillTx/>
                <a:latin typeface="Open Sans"/>
                <a:cs typeface="Open Sans"/>
              </a:rPr>
              <a:t> </a:t>
            </a:r>
            <a:r>
              <a:rPr kumimoji="0" b="0" i="0" u="none" strike="noStrike" kern="0" cap="none" spc="0" normalizeH="0" baseline="0" noProof="0" dirty="0">
                <a:ln>
                  <a:noFill/>
                </a:ln>
                <a:solidFill>
                  <a:srgbClr val="005EB8"/>
                </a:solidFill>
                <a:effectLst/>
                <a:uLnTx/>
                <a:uFillTx/>
                <a:latin typeface="Open Sans"/>
                <a:cs typeface="Open Sans"/>
              </a:rPr>
              <a:t>the</a:t>
            </a:r>
            <a:r>
              <a:rPr kumimoji="0" b="0" i="0" u="none" strike="noStrike" kern="0" cap="none" spc="-20" normalizeH="0" baseline="0" noProof="0" dirty="0">
                <a:ln>
                  <a:noFill/>
                </a:ln>
                <a:solidFill>
                  <a:srgbClr val="005EB8"/>
                </a:solidFill>
                <a:effectLst/>
                <a:uLnTx/>
                <a:uFillTx/>
                <a:latin typeface="Open Sans"/>
                <a:cs typeface="Open Sans"/>
              </a:rPr>
              <a:t> </a:t>
            </a:r>
            <a:r>
              <a:rPr kumimoji="0" b="0" i="0" u="none" strike="noStrike" kern="0" cap="none" spc="-25" normalizeH="0" baseline="0" noProof="0" dirty="0">
                <a:ln>
                  <a:noFill/>
                </a:ln>
                <a:solidFill>
                  <a:srgbClr val="005EB8"/>
                </a:solidFill>
                <a:effectLst/>
                <a:uLnTx/>
                <a:uFillTx/>
                <a:latin typeface="Open Sans"/>
                <a:cs typeface="Open Sans"/>
              </a:rPr>
              <a:t>AHF</a:t>
            </a:r>
            <a:endParaRPr kumimoji="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5" name="Slide Number Placeholder 4">
            <a:extLst>
              <a:ext uri="{FF2B5EF4-FFF2-40B4-BE49-F238E27FC236}">
                <a16:creationId xmlns:a16="http://schemas.microsoft.com/office/drawing/2014/main" id="{C06036C4-EC08-C8E1-024D-2054E2406E72}"/>
              </a:ext>
            </a:extLst>
          </p:cNvPr>
          <p:cNvSpPr>
            <a:spLocks noGrp="1"/>
          </p:cNvSpPr>
          <p:nvPr>
            <p:ph type="sldNum" sz="quarter" idx="7"/>
          </p:nvPr>
        </p:nvSpPr>
        <p:spPr>
          <a:xfrm>
            <a:off x="7955340" y="5955784"/>
            <a:ext cx="343271" cy="153888"/>
          </a:xfrm>
        </p:spPr>
        <p:txBody>
          <a:bodyPr/>
          <a:lstStyle/>
          <a:p>
            <a:pPr marL="109220">
              <a:lnSpc>
                <a:spcPct val="100000"/>
              </a:lnSpc>
              <a:spcBef>
                <a:spcPts val="165"/>
              </a:spcBef>
            </a:pPr>
            <a:fld id="{81D60167-4931-47E6-BA6A-407CBD079E47}" type="slidenum">
              <a:rPr lang="en-US" spc="-50" smtClean="0">
                <a:solidFill>
                  <a:srgbClr val="005EB8"/>
                </a:solidFill>
              </a:rPr>
              <a:t>13</a:t>
            </a:fld>
            <a:endParaRPr lang="en-US" spc="-50" dirty="0">
              <a:solidFill>
                <a:srgbClr val="005EB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4BC1-4123-4AAC-DC02-77ACF961E8D3}"/>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84FCE20E-70C3-B70A-27DB-688A81312156}"/>
              </a:ext>
            </a:extLst>
          </p:cNvPr>
          <p:cNvSpPr txBox="1">
            <a:spLocks noGrp="1"/>
          </p:cNvSpPr>
          <p:nvPr>
            <p:ph type="title"/>
          </p:nvPr>
        </p:nvSpPr>
        <p:spPr>
          <a:xfrm>
            <a:off x="364895" y="161528"/>
            <a:ext cx="5767548" cy="809837"/>
          </a:xfrm>
          <a:prstGeom prst="rect">
            <a:avLst/>
          </a:prstGeom>
        </p:spPr>
        <p:txBody>
          <a:bodyPr vert="horz" wrap="square" lIns="0" tIns="9525" rIns="0" bIns="0" rtlCol="0">
            <a:spAutoFit/>
          </a:bodyPr>
          <a:lstStyle/>
          <a:p>
            <a:pPr marL="9525" marR="3810">
              <a:spcBef>
                <a:spcPts val="75"/>
              </a:spcBef>
            </a:pPr>
            <a:r>
              <a:rPr sz="2600" dirty="0"/>
              <a:t>Affordable</a:t>
            </a:r>
            <a:r>
              <a:rPr sz="2600" spc="-26" dirty="0"/>
              <a:t> </a:t>
            </a:r>
            <a:r>
              <a:rPr sz="2600" dirty="0"/>
              <a:t>Housing</a:t>
            </a:r>
            <a:r>
              <a:rPr sz="2600" spc="-38" dirty="0"/>
              <a:t> </a:t>
            </a:r>
            <a:r>
              <a:rPr sz="2600" dirty="0"/>
              <a:t>Fund</a:t>
            </a:r>
            <a:r>
              <a:rPr lang="en-US" sz="2600" dirty="0"/>
              <a:t> </a:t>
            </a:r>
            <a:r>
              <a:rPr sz="2600" spc="-8" dirty="0"/>
              <a:t>(AHF) </a:t>
            </a:r>
            <a:r>
              <a:rPr lang="en-US" sz="2600" dirty="0"/>
              <a:t>Uses</a:t>
            </a:r>
            <a:endParaRPr sz="2600" spc="-15" dirty="0"/>
          </a:p>
        </p:txBody>
      </p:sp>
      <p:sp>
        <p:nvSpPr>
          <p:cNvPr id="6" name="object 3">
            <a:extLst>
              <a:ext uri="{FF2B5EF4-FFF2-40B4-BE49-F238E27FC236}">
                <a16:creationId xmlns:a16="http://schemas.microsoft.com/office/drawing/2014/main" id="{E065B4E7-5ECB-CB72-761C-D6540EC6A85E}"/>
              </a:ext>
            </a:extLst>
          </p:cNvPr>
          <p:cNvSpPr txBox="1"/>
          <p:nvPr/>
        </p:nvSpPr>
        <p:spPr>
          <a:xfrm>
            <a:off x="802237" y="1231428"/>
            <a:ext cx="7539525" cy="5228996"/>
          </a:xfrm>
          <a:prstGeom prst="rect">
            <a:avLst/>
          </a:prstGeom>
        </p:spPr>
        <p:txBody>
          <a:bodyPr vert="horz" wrap="square" lIns="0" tIns="12065" rIns="0" bIns="0" rtlCol="0">
            <a:spAutoFit/>
          </a:bodyPr>
          <a:lstStyle/>
          <a:p>
            <a:pPr marL="12700" marR="5080" defTabSz="914400">
              <a:spcBef>
                <a:spcPts val="95"/>
              </a:spcBef>
            </a:pPr>
            <a:r>
              <a:rPr sz="1600" b="1" i="1" u="sng" kern="0" dirty="0">
                <a:solidFill>
                  <a:srgbClr val="005EB8"/>
                </a:solidFill>
                <a:uFill>
                  <a:solidFill>
                    <a:srgbClr val="005EB8"/>
                  </a:solidFill>
                </a:uFill>
                <a:latin typeface="Open Sans"/>
                <a:cs typeface="Open Sans"/>
              </a:rPr>
              <a:t>Eligible</a:t>
            </a:r>
            <a:r>
              <a:rPr sz="1600" b="1" i="1" u="sng" kern="0" spc="30" dirty="0">
                <a:solidFill>
                  <a:srgbClr val="005EB8"/>
                </a:solidFill>
                <a:uFill>
                  <a:solidFill>
                    <a:srgbClr val="005EB8"/>
                  </a:solidFill>
                </a:uFill>
                <a:latin typeface="Open Sans"/>
                <a:cs typeface="Open Sans"/>
              </a:rPr>
              <a:t> </a:t>
            </a:r>
            <a:r>
              <a:rPr sz="1600" b="1" i="1" u="sng" kern="0" dirty="0">
                <a:solidFill>
                  <a:srgbClr val="005EB8"/>
                </a:solidFill>
                <a:uFill>
                  <a:solidFill>
                    <a:srgbClr val="005EB8"/>
                  </a:solidFill>
                </a:uFill>
                <a:latin typeface="Open Sans"/>
                <a:cs typeface="Open Sans"/>
              </a:rPr>
              <a:t>Uses</a:t>
            </a:r>
            <a:r>
              <a:rPr sz="1600" b="1" i="1" u="sng" kern="0" spc="10" dirty="0">
                <a:solidFill>
                  <a:srgbClr val="005EB8"/>
                </a:solidFill>
                <a:uFill>
                  <a:solidFill>
                    <a:srgbClr val="005EB8"/>
                  </a:solidFill>
                </a:uFill>
                <a:latin typeface="Open Sans"/>
                <a:cs typeface="Open Sans"/>
              </a:rPr>
              <a:t> </a:t>
            </a:r>
            <a:r>
              <a:rPr sz="1600" b="1" i="1" kern="0" spc="-125" dirty="0">
                <a:solidFill>
                  <a:srgbClr val="005EB8"/>
                </a:solidFill>
                <a:latin typeface="Open Sans"/>
                <a:cs typeface="Open Sans"/>
              </a:rPr>
              <a:t> </a:t>
            </a:r>
            <a:endParaRPr lang="en-US" sz="1600" b="1" i="1" kern="0" spc="-125" dirty="0">
              <a:solidFill>
                <a:srgbClr val="005EB8"/>
              </a:solidFill>
              <a:latin typeface="Open Sans"/>
              <a:cs typeface="Open Sans"/>
            </a:endParaRPr>
          </a:p>
          <a:p>
            <a:pPr marL="12700" marR="5080" defTabSz="914400"/>
            <a:r>
              <a:rPr sz="1400" kern="0" spc="-10" dirty="0">
                <a:solidFill>
                  <a:srgbClr val="005EB8"/>
                </a:solidFill>
                <a:latin typeface="Open Sans"/>
                <a:cs typeface="Open Sans"/>
              </a:rPr>
              <a:t>Construction,</a:t>
            </a:r>
            <a:r>
              <a:rPr sz="1400" kern="0" spc="-40" dirty="0">
                <a:solidFill>
                  <a:srgbClr val="005EB8"/>
                </a:solidFill>
                <a:latin typeface="Open Sans"/>
                <a:cs typeface="Open Sans"/>
              </a:rPr>
              <a:t> </a:t>
            </a:r>
            <a:r>
              <a:rPr sz="1400" kern="0" spc="-10" dirty="0">
                <a:solidFill>
                  <a:srgbClr val="005EB8"/>
                </a:solidFill>
                <a:latin typeface="Open Sans"/>
                <a:cs typeface="Open Sans"/>
              </a:rPr>
              <a:t>rehabilitation</a:t>
            </a:r>
            <a:r>
              <a:rPr sz="1400" kern="0" spc="-35" dirty="0">
                <a:solidFill>
                  <a:srgbClr val="005EB8"/>
                </a:solidFill>
                <a:latin typeface="Open Sans"/>
                <a:cs typeface="Open Sans"/>
              </a:rPr>
              <a:t> </a:t>
            </a:r>
            <a:r>
              <a:rPr sz="1400" kern="0" dirty="0">
                <a:solidFill>
                  <a:srgbClr val="005EB8"/>
                </a:solidFill>
                <a:latin typeface="Open Sans"/>
                <a:cs typeface="Open Sans"/>
              </a:rPr>
              <a:t>and </a:t>
            </a:r>
            <a:r>
              <a:rPr sz="1400" kern="0" spc="-10" dirty="0">
                <a:solidFill>
                  <a:srgbClr val="005EB8"/>
                </a:solidFill>
                <a:latin typeface="Open Sans"/>
                <a:cs typeface="Open Sans"/>
              </a:rPr>
              <a:t>preservation</a:t>
            </a:r>
            <a:r>
              <a:rPr sz="1400" kern="0" spc="-35" dirty="0">
                <a:solidFill>
                  <a:srgbClr val="005EB8"/>
                </a:solidFill>
                <a:latin typeface="Open Sans"/>
                <a:cs typeface="Open Sans"/>
              </a:rPr>
              <a:t> </a:t>
            </a:r>
            <a:r>
              <a:rPr sz="1400" kern="0" dirty="0">
                <a:solidFill>
                  <a:srgbClr val="005EB8"/>
                </a:solidFill>
                <a:latin typeface="Open Sans"/>
                <a:cs typeface="Open Sans"/>
              </a:rPr>
              <a:t>of</a:t>
            </a:r>
            <a:r>
              <a:rPr sz="1400" kern="0" spc="-10" dirty="0">
                <a:solidFill>
                  <a:srgbClr val="005EB8"/>
                </a:solidFill>
                <a:latin typeface="Open Sans"/>
                <a:cs typeface="Open Sans"/>
              </a:rPr>
              <a:t> </a:t>
            </a:r>
            <a:r>
              <a:rPr sz="1400" kern="0" dirty="0">
                <a:solidFill>
                  <a:srgbClr val="005EB8"/>
                </a:solidFill>
                <a:latin typeface="Open Sans"/>
                <a:cs typeface="Open Sans"/>
              </a:rPr>
              <a:t>housing</a:t>
            </a:r>
            <a:r>
              <a:rPr sz="1400" kern="0" spc="-25" dirty="0">
                <a:solidFill>
                  <a:srgbClr val="005EB8"/>
                </a:solidFill>
                <a:latin typeface="Open Sans"/>
                <a:cs typeface="Open Sans"/>
              </a:rPr>
              <a:t> </a:t>
            </a:r>
            <a:r>
              <a:rPr sz="1400" kern="0" dirty="0">
                <a:solidFill>
                  <a:srgbClr val="005EB8"/>
                </a:solidFill>
                <a:latin typeface="Open Sans"/>
                <a:cs typeface="Open Sans"/>
              </a:rPr>
              <a:t>in</a:t>
            </a:r>
            <a:r>
              <a:rPr sz="1400" kern="0" spc="-10" dirty="0">
                <a:solidFill>
                  <a:srgbClr val="005EB8"/>
                </a:solidFill>
                <a:latin typeface="Open Sans"/>
                <a:cs typeface="Open Sans"/>
              </a:rPr>
              <a:t> </a:t>
            </a:r>
            <a:r>
              <a:rPr sz="1400" kern="0" spc="-25" dirty="0">
                <a:solidFill>
                  <a:srgbClr val="005EB8"/>
                </a:solidFill>
                <a:latin typeface="Open Sans"/>
                <a:cs typeface="Open Sans"/>
              </a:rPr>
              <a:t>the </a:t>
            </a:r>
            <a:r>
              <a:rPr sz="1400" kern="0" dirty="0">
                <a:solidFill>
                  <a:srgbClr val="005EB8"/>
                </a:solidFill>
                <a:latin typeface="Open Sans"/>
                <a:cs typeface="Open Sans"/>
              </a:rPr>
              <a:t>County</a:t>
            </a:r>
            <a:r>
              <a:rPr sz="1400" kern="0" spc="-35" dirty="0">
                <a:solidFill>
                  <a:srgbClr val="005EB8"/>
                </a:solidFill>
                <a:latin typeface="Open Sans"/>
                <a:cs typeface="Open Sans"/>
              </a:rPr>
              <a:t> </a:t>
            </a:r>
            <a:r>
              <a:rPr sz="1400" kern="0" dirty="0">
                <a:solidFill>
                  <a:srgbClr val="005EB8"/>
                </a:solidFill>
                <a:latin typeface="Open Sans"/>
                <a:cs typeface="Open Sans"/>
              </a:rPr>
              <a:t>and</a:t>
            </a:r>
            <a:r>
              <a:rPr sz="1400" kern="0" spc="-40" dirty="0">
                <a:solidFill>
                  <a:srgbClr val="005EB8"/>
                </a:solidFill>
                <a:latin typeface="Open Sans"/>
                <a:cs typeface="Open Sans"/>
              </a:rPr>
              <a:t> </a:t>
            </a:r>
            <a:r>
              <a:rPr sz="1400" kern="0" dirty="0">
                <a:solidFill>
                  <a:srgbClr val="005EB8"/>
                </a:solidFill>
                <a:latin typeface="Open Sans"/>
                <a:cs typeface="Open Sans"/>
              </a:rPr>
              <a:t>related</a:t>
            </a:r>
            <a:r>
              <a:rPr sz="1400" kern="0" spc="-40" dirty="0">
                <a:solidFill>
                  <a:srgbClr val="005EB8"/>
                </a:solidFill>
                <a:latin typeface="Open Sans"/>
                <a:cs typeface="Open Sans"/>
              </a:rPr>
              <a:t> </a:t>
            </a:r>
            <a:r>
              <a:rPr sz="1400" kern="0" dirty="0">
                <a:solidFill>
                  <a:srgbClr val="005EB8"/>
                </a:solidFill>
                <a:latin typeface="Open Sans"/>
                <a:cs typeface="Open Sans"/>
              </a:rPr>
              <a:t>costs</a:t>
            </a:r>
            <a:r>
              <a:rPr sz="1400" kern="0" spc="-55" dirty="0">
                <a:solidFill>
                  <a:srgbClr val="005EB8"/>
                </a:solidFill>
                <a:latin typeface="Open Sans"/>
                <a:cs typeface="Open Sans"/>
              </a:rPr>
              <a:t> </a:t>
            </a:r>
            <a:r>
              <a:rPr sz="1400" kern="0" dirty="0">
                <a:solidFill>
                  <a:srgbClr val="005EB8"/>
                </a:solidFill>
                <a:latin typeface="Open Sans"/>
                <a:cs typeface="Open Sans"/>
              </a:rPr>
              <a:t>for</a:t>
            </a:r>
            <a:r>
              <a:rPr sz="1400" kern="0" spc="-30" dirty="0">
                <a:solidFill>
                  <a:srgbClr val="005EB8"/>
                </a:solidFill>
                <a:latin typeface="Open Sans"/>
                <a:cs typeface="Open Sans"/>
              </a:rPr>
              <a:t> </a:t>
            </a:r>
            <a:r>
              <a:rPr sz="1400" kern="0" dirty="0">
                <a:solidFill>
                  <a:srgbClr val="005EB8"/>
                </a:solidFill>
                <a:latin typeface="Open Sans"/>
                <a:cs typeface="Open Sans"/>
              </a:rPr>
              <a:t>affordable</a:t>
            </a:r>
            <a:r>
              <a:rPr sz="1400" kern="0" spc="-40" dirty="0">
                <a:solidFill>
                  <a:srgbClr val="005EB8"/>
                </a:solidFill>
                <a:latin typeface="Open Sans"/>
                <a:cs typeface="Open Sans"/>
              </a:rPr>
              <a:t> </a:t>
            </a:r>
            <a:r>
              <a:rPr sz="1400" kern="0" dirty="0">
                <a:solidFill>
                  <a:srgbClr val="005EB8"/>
                </a:solidFill>
                <a:latin typeface="Open Sans"/>
                <a:cs typeface="Open Sans"/>
              </a:rPr>
              <a:t>rental</a:t>
            </a:r>
            <a:r>
              <a:rPr sz="1400" kern="0" spc="-65" dirty="0">
                <a:solidFill>
                  <a:srgbClr val="005EB8"/>
                </a:solidFill>
                <a:latin typeface="Open Sans"/>
                <a:cs typeface="Open Sans"/>
              </a:rPr>
              <a:t> </a:t>
            </a:r>
            <a:r>
              <a:rPr sz="1400" kern="0" dirty="0">
                <a:solidFill>
                  <a:srgbClr val="005EB8"/>
                </a:solidFill>
                <a:latin typeface="Open Sans"/>
                <a:cs typeface="Open Sans"/>
              </a:rPr>
              <a:t>and</a:t>
            </a:r>
            <a:r>
              <a:rPr sz="1400" kern="0" spc="-40" dirty="0">
                <a:solidFill>
                  <a:srgbClr val="005EB8"/>
                </a:solidFill>
                <a:latin typeface="Open Sans"/>
                <a:cs typeface="Open Sans"/>
              </a:rPr>
              <a:t> </a:t>
            </a:r>
            <a:r>
              <a:rPr sz="1400" kern="0" spc="-10" dirty="0">
                <a:solidFill>
                  <a:srgbClr val="005EB8"/>
                </a:solidFill>
                <a:latin typeface="Open Sans"/>
                <a:cs typeface="Open Sans"/>
              </a:rPr>
              <a:t>owner-</a:t>
            </a:r>
            <a:r>
              <a:rPr sz="1400" kern="0" dirty="0">
                <a:solidFill>
                  <a:srgbClr val="005EB8"/>
                </a:solidFill>
                <a:latin typeface="Open Sans"/>
                <a:cs typeface="Open Sans"/>
              </a:rPr>
              <a:t>occupied</a:t>
            </a:r>
            <a:r>
              <a:rPr sz="1400" kern="0" spc="-50" dirty="0">
                <a:solidFill>
                  <a:srgbClr val="005EB8"/>
                </a:solidFill>
                <a:latin typeface="Open Sans"/>
                <a:cs typeface="Open Sans"/>
              </a:rPr>
              <a:t> </a:t>
            </a:r>
            <a:r>
              <a:rPr sz="1400" kern="0" spc="-10" dirty="0">
                <a:solidFill>
                  <a:srgbClr val="005EB8"/>
                </a:solidFill>
                <a:latin typeface="Open Sans"/>
                <a:cs typeface="Open Sans"/>
              </a:rPr>
              <a:t>housing.</a:t>
            </a:r>
            <a:endParaRPr sz="1400" kern="0" dirty="0">
              <a:solidFill>
                <a:sysClr val="windowText" lastClr="000000"/>
              </a:solidFill>
              <a:latin typeface="Open Sans"/>
              <a:cs typeface="Open Sans"/>
            </a:endParaRPr>
          </a:p>
          <a:p>
            <a:pPr marL="12700" defTabSz="914400">
              <a:spcBef>
                <a:spcPts val="5"/>
              </a:spcBef>
            </a:pPr>
            <a:endParaRPr lang="en-US" sz="1600" b="1" i="1" u="sng" kern="0" dirty="0">
              <a:solidFill>
                <a:srgbClr val="005EB8"/>
              </a:solidFill>
              <a:uFill>
                <a:solidFill>
                  <a:srgbClr val="005EB8"/>
                </a:solidFill>
              </a:uFill>
              <a:latin typeface="Open Sans"/>
              <a:cs typeface="Open Sans"/>
            </a:endParaRPr>
          </a:p>
          <a:p>
            <a:pPr marL="12700" defTabSz="914400">
              <a:spcBef>
                <a:spcPts val="5"/>
              </a:spcBef>
            </a:pPr>
            <a:r>
              <a:rPr lang="en-US" sz="1600" b="1" i="1" u="sng" kern="0" dirty="0">
                <a:solidFill>
                  <a:srgbClr val="005EB8"/>
                </a:solidFill>
                <a:uFill>
                  <a:solidFill>
                    <a:srgbClr val="005EB8"/>
                  </a:solidFill>
                </a:uFill>
                <a:latin typeface="Open Sans"/>
                <a:cs typeface="Open Sans"/>
              </a:rPr>
              <a:t>Ine</a:t>
            </a:r>
            <a:r>
              <a:rPr sz="1600" b="1" i="1" u="sng" kern="0" dirty="0">
                <a:solidFill>
                  <a:srgbClr val="005EB8"/>
                </a:solidFill>
                <a:uFill>
                  <a:solidFill>
                    <a:srgbClr val="005EB8"/>
                  </a:solidFill>
                </a:uFill>
                <a:latin typeface="Open Sans"/>
                <a:cs typeface="Open Sans"/>
              </a:rPr>
              <a:t>ligible</a:t>
            </a:r>
            <a:r>
              <a:rPr sz="1600" b="1" i="1" u="sng" kern="0" spc="-85" dirty="0">
                <a:solidFill>
                  <a:srgbClr val="005EB8"/>
                </a:solidFill>
                <a:uFill>
                  <a:solidFill>
                    <a:srgbClr val="005EB8"/>
                  </a:solidFill>
                </a:uFill>
                <a:latin typeface="Open Sans"/>
                <a:cs typeface="Open Sans"/>
              </a:rPr>
              <a:t> </a:t>
            </a:r>
            <a:r>
              <a:rPr sz="1600" b="1" i="1" u="sng" kern="0" spc="-20" dirty="0">
                <a:solidFill>
                  <a:srgbClr val="005EB8"/>
                </a:solidFill>
                <a:uFill>
                  <a:solidFill>
                    <a:srgbClr val="005EB8"/>
                  </a:solidFill>
                </a:uFill>
                <a:latin typeface="Open Sans"/>
                <a:cs typeface="Open Sans"/>
              </a:rPr>
              <a:t>Uses</a:t>
            </a:r>
            <a:endParaRPr lang="en-US" sz="1600" b="1" i="1" u="sng" kern="0" spc="-20" dirty="0">
              <a:solidFill>
                <a:srgbClr val="005EB8"/>
              </a:solidFill>
              <a:uFill>
                <a:solidFill>
                  <a:srgbClr val="005EB8"/>
                </a:solidFill>
              </a:uFill>
              <a:latin typeface="Open Sans"/>
              <a:cs typeface="Open Sans"/>
            </a:endParaRPr>
          </a:p>
          <a:p>
            <a:pPr marL="299085" indent="-286385">
              <a:spcBef>
                <a:spcPts val="590"/>
              </a:spcBef>
              <a:buClr>
                <a:srgbClr val="000000"/>
              </a:buClr>
              <a:buFont typeface="Arial"/>
              <a:buChar char="•"/>
              <a:tabLst>
                <a:tab pos="299085" algn="l"/>
              </a:tabLst>
            </a:pPr>
            <a:r>
              <a:rPr lang="en-US" sz="1600" kern="0" dirty="0">
                <a:solidFill>
                  <a:srgbClr val="005EB8"/>
                </a:solidFill>
                <a:latin typeface="Open Sans"/>
                <a:cs typeface="Open Sans"/>
              </a:rPr>
              <a:t>Operating</a:t>
            </a:r>
            <a:r>
              <a:rPr lang="en-US" sz="1600" kern="0" spc="-75" dirty="0">
                <a:solidFill>
                  <a:srgbClr val="005EB8"/>
                </a:solidFill>
                <a:latin typeface="Open Sans"/>
                <a:cs typeface="Open Sans"/>
              </a:rPr>
              <a:t> </a:t>
            </a:r>
            <a:r>
              <a:rPr lang="en-US" sz="1600" kern="0" spc="-10" dirty="0">
                <a:solidFill>
                  <a:srgbClr val="005EB8"/>
                </a:solidFill>
                <a:latin typeface="Open Sans"/>
                <a:cs typeface="Open Sans"/>
              </a:rPr>
              <a:t>expenses</a:t>
            </a:r>
            <a:endParaRPr lang="en-US" sz="1600" kern="0" dirty="0">
              <a:solidFill>
                <a:sysClr val="windowText" lastClr="000000"/>
              </a:solidFill>
              <a:latin typeface="Open Sans"/>
              <a:cs typeface="Open Sans"/>
            </a:endParaRPr>
          </a:p>
          <a:p>
            <a:pPr marL="299085" indent="-286385">
              <a:spcBef>
                <a:spcPts val="490"/>
              </a:spcBef>
              <a:buClr>
                <a:srgbClr val="000000"/>
              </a:buClr>
              <a:buFont typeface="Arial"/>
              <a:buChar char="•"/>
              <a:tabLst>
                <a:tab pos="299085" algn="l"/>
              </a:tabLst>
            </a:pPr>
            <a:r>
              <a:rPr lang="en-US" sz="1600" kern="0" dirty="0">
                <a:solidFill>
                  <a:srgbClr val="005EB8"/>
                </a:solidFill>
                <a:latin typeface="Open Sans"/>
                <a:cs typeface="Open Sans"/>
              </a:rPr>
              <a:t>Social</a:t>
            </a:r>
            <a:r>
              <a:rPr lang="en-US" sz="1600" kern="0" spc="-15" dirty="0">
                <a:solidFill>
                  <a:srgbClr val="005EB8"/>
                </a:solidFill>
                <a:latin typeface="Open Sans"/>
                <a:cs typeface="Open Sans"/>
              </a:rPr>
              <a:t> </a:t>
            </a:r>
            <a:r>
              <a:rPr lang="en-US" sz="1600" kern="0" spc="-10" dirty="0">
                <a:solidFill>
                  <a:srgbClr val="005EB8"/>
                </a:solidFill>
                <a:latin typeface="Open Sans"/>
                <a:cs typeface="Open Sans"/>
              </a:rPr>
              <a:t>services</a:t>
            </a:r>
            <a:endParaRPr lang="en-US" sz="1600" kern="0" dirty="0">
              <a:solidFill>
                <a:sysClr val="windowText" lastClr="000000"/>
              </a:solidFill>
              <a:latin typeface="Open Sans"/>
              <a:cs typeface="Open Sans"/>
            </a:endParaRPr>
          </a:p>
          <a:p>
            <a:pPr marL="299085" indent="-286385">
              <a:spcBef>
                <a:spcPts val="495"/>
              </a:spcBef>
              <a:buClr>
                <a:srgbClr val="000000"/>
              </a:buClr>
              <a:buFont typeface="Arial"/>
              <a:buChar char="•"/>
              <a:tabLst>
                <a:tab pos="299085" algn="l"/>
              </a:tabLst>
            </a:pPr>
            <a:r>
              <a:rPr lang="en-US" sz="1600" kern="0" dirty="0">
                <a:solidFill>
                  <a:srgbClr val="005EB8"/>
                </a:solidFill>
                <a:latin typeface="Open Sans"/>
                <a:cs typeface="Open Sans"/>
              </a:rPr>
              <a:t>Project</a:t>
            </a:r>
            <a:r>
              <a:rPr lang="en-US" sz="1600" kern="0" spc="-55" dirty="0">
                <a:solidFill>
                  <a:srgbClr val="005EB8"/>
                </a:solidFill>
                <a:latin typeface="Open Sans"/>
                <a:cs typeface="Open Sans"/>
              </a:rPr>
              <a:t> </a:t>
            </a:r>
            <a:r>
              <a:rPr lang="en-US" sz="1600" kern="0" dirty="0">
                <a:solidFill>
                  <a:srgbClr val="005EB8"/>
                </a:solidFill>
                <a:latin typeface="Open Sans"/>
                <a:cs typeface="Open Sans"/>
              </a:rPr>
              <a:t>reserves,</a:t>
            </a:r>
            <a:r>
              <a:rPr lang="en-US" sz="1600" kern="0" spc="-65" dirty="0">
                <a:solidFill>
                  <a:srgbClr val="005EB8"/>
                </a:solidFill>
                <a:latin typeface="Open Sans"/>
                <a:cs typeface="Open Sans"/>
              </a:rPr>
              <a:t> </a:t>
            </a:r>
            <a:r>
              <a:rPr lang="en-US" sz="1600" kern="0" dirty="0">
                <a:solidFill>
                  <a:srgbClr val="005EB8"/>
                </a:solidFill>
                <a:latin typeface="Open Sans"/>
                <a:cs typeface="Open Sans"/>
              </a:rPr>
              <a:t>except</a:t>
            </a:r>
            <a:r>
              <a:rPr lang="en-US" sz="1600" kern="0" spc="-25" dirty="0">
                <a:solidFill>
                  <a:srgbClr val="005EB8"/>
                </a:solidFill>
                <a:latin typeface="Open Sans"/>
                <a:cs typeface="Open Sans"/>
              </a:rPr>
              <a:t> </a:t>
            </a:r>
            <a:r>
              <a:rPr lang="en-US" sz="1600" kern="0" dirty="0">
                <a:solidFill>
                  <a:srgbClr val="005EB8"/>
                </a:solidFill>
                <a:latin typeface="Open Sans"/>
                <a:cs typeface="Open Sans"/>
              </a:rPr>
              <a:t>if</a:t>
            </a:r>
            <a:r>
              <a:rPr lang="en-US" sz="1600" kern="0" spc="-30" dirty="0">
                <a:solidFill>
                  <a:srgbClr val="005EB8"/>
                </a:solidFill>
                <a:latin typeface="Open Sans"/>
                <a:cs typeface="Open Sans"/>
              </a:rPr>
              <a:t> </a:t>
            </a:r>
            <a:r>
              <a:rPr lang="en-US" sz="1600" kern="0" dirty="0">
                <a:solidFill>
                  <a:srgbClr val="005EB8"/>
                </a:solidFill>
                <a:latin typeface="Open Sans"/>
                <a:cs typeface="Open Sans"/>
              </a:rPr>
              <a:t>required</a:t>
            </a:r>
            <a:r>
              <a:rPr lang="en-US" sz="1600" kern="0" spc="-45" dirty="0">
                <a:solidFill>
                  <a:srgbClr val="005EB8"/>
                </a:solidFill>
                <a:latin typeface="Open Sans"/>
                <a:cs typeface="Open Sans"/>
              </a:rPr>
              <a:t> </a:t>
            </a:r>
            <a:r>
              <a:rPr lang="en-US" sz="1600" kern="0" dirty="0">
                <a:solidFill>
                  <a:srgbClr val="005EB8"/>
                </a:solidFill>
                <a:latin typeface="Open Sans"/>
                <a:cs typeface="Open Sans"/>
              </a:rPr>
              <a:t>by</a:t>
            </a:r>
            <a:r>
              <a:rPr lang="en-US" sz="1600" kern="0" spc="-35" dirty="0">
                <a:solidFill>
                  <a:srgbClr val="005EB8"/>
                </a:solidFill>
                <a:latin typeface="Open Sans"/>
                <a:cs typeface="Open Sans"/>
              </a:rPr>
              <a:t> </a:t>
            </a:r>
            <a:r>
              <a:rPr lang="en-US" sz="1600" kern="0" dirty="0">
                <a:solidFill>
                  <a:srgbClr val="005EB8"/>
                </a:solidFill>
                <a:latin typeface="Open Sans"/>
                <a:cs typeface="Open Sans"/>
              </a:rPr>
              <a:t>Virginia</a:t>
            </a:r>
            <a:r>
              <a:rPr lang="en-US" sz="1600" kern="0" spc="-60" dirty="0">
                <a:solidFill>
                  <a:srgbClr val="005EB8"/>
                </a:solidFill>
                <a:latin typeface="Open Sans"/>
                <a:cs typeface="Open Sans"/>
              </a:rPr>
              <a:t> </a:t>
            </a:r>
            <a:r>
              <a:rPr lang="en-US" sz="1600" kern="0" dirty="0">
                <a:solidFill>
                  <a:srgbClr val="005EB8"/>
                </a:solidFill>
                <a:latin typeface="Open Sans"/>
                <a:cs typeface="Open Sans"/>
              </a:rPr>
              <a:t>housing</a:t>
            </a:r>
            <a:r>
              <a:rPr lang="en-US" sz="1600" kern="0" spc="-60"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20" dirty="0">
                <a:solidFill>
                  <a:srgbClr val="005EB8"/>
                </a:solidFill>
                <a:latin typeface="Open Sans"/>
                <a:cs typeface="Open Sans"/>
              </a:rPr>
              <a:t> </a:t>
            </a:r>
            <a:r>
              <a:rPr lang="en-US" sz="1600" kern="0" spc="-25" dirty="0">
                <a:solidFill>
                  <a:srgbClr val="005EB8"/>
                </a:solidFill>
                <a:latin typeface="Open Sans"/>
                <a:cs typeface="Open Sans"/>
              </a:rPr>
              <a:t>HUD</a:t>
            </a:r>
            <a:endParaRPr lang="en-US" sz="1600" kern="0" dirty="0">
              <a:solidFill>
                <a:sysClr val="windowText" lastClr="000000"/>
              </a:solidFill>
              <a:latin typeface="Open Sans"/>
              <a:cs typeface="Open Sans"/>
            </a:endParaRPr>
          </a:p>
          <a:p>
            <a:pPr marL="299085" indent="-286385">
              <a:spcBef>
                <a:spcPts val="505"/>
              </a:spcBef>
              <a:buClr>
                <a:srgbClr val="000000"/>
              </a:buClr>
              <a:buFont typeface="Arial"/>
              <a:buChar char="•"/>
              <a:tabLst>
                <a:tab pos="299085" algn="l"/>
              </a:tabLst>
            </a:pPr>
            <a:r>
              <a:rPr lang="en-US" sz="1600" kern="0" dirty="0">
                <a:solidFill>
                  <a:srgbClr val="005EB8"/>
                </a:solidFill>
                <a:latin typeface="Open Sans"/>
                <a:cs typeface="Open Sans"/>
              </a:rPr>
              <a:t>Hard</a:t>
            </a:r>
            <a:r>
              <a:rPr lang="en-US" sz="1600" kern="0" spc="-20"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20" dirty="0">
                <a:solidFill>
                  <a:srgbClr val="005EB8"/>
                </a:solidFill>
                <a:latin typeface="Open Sans"/>
                <a:cs typeface="Open Sans"/>
              </a:rPr>
              <a:t> </a:t>
            </a:r>
            <a:r>
              <a:rPr lang="en-US" sz="1600" kern="0" dirty="0">
                <a:solidFill>
                  <a:srgbClr val="005EB8"/>
                </a:solidFill>
                <a:latin typeface="Open Sans"/>
                <a:cs typeface="Open Sans"/>
              </a:rPr>
              <a:t>soft</a:t>
            </a:r>
            <a:r>
              <a:rPr lang="en-US" sz="1600" kern="0" spc="-35" dirty="0">
                <a:solidFill>
                  <a:srgbClr val="005EB8"/>
                </a:solidFill>
                <a:latin typeface="Open Sans"/>
                <a:cs typeface="Open Sans"/>
              </a:rPr>
              <a:t> </a:t>
            </a:r>
            <a:r>
              <a:rPr lang="en-US" sz="1600" kern="0" dirty="0">
                <a:solidFill>
                  <a:srgbClr val="005EB8"/>
                </a:solidFill>
                <a:latin typeface="Open Sans"/>
                <a:cs typeface="Open Sans"/>
              </a:rPr>
              <a:t>cost</a:t>
            </a:r>
            <a:r>
              <a:rPr lang="en-US" sz="1600" kern="0" spc="-30" dirty="0">
                <a:solidFill>
                  <a:srgbClr val="005EB8"/>
                </a:solidFill>
                <a:latin typeface="Open Sans"/>
                <a:cs typeface="Open Sans"/>
              </a:rPr>
              <a:t> </a:t>
            </a:r>
            <a:r>
              <a:rPr lang="en-US" sz="1600" kern="0" spc="-10" dirty="0">
                <a:solidFill>
                  <a:srgbClr val="005EB8"/>
                </a:solidFill>
                <a:latin typeface="Open Sans"/>
                <a:cs typeface="Open Sans"/>
              </a:rPr>
              <a:t>contingencies</a:t>
            </a:r>
            <a:endParaRPr lang="en-US" sz="1600" kern="0" dirty="0">
              <a:solidFill>
                <a:sysClr val="windowText" lastClr="000000"/>
              </a:solidFill>
              <a:latin typeface="Open Sans"/>
              <a:cs typeface="Open Sans"/>
            </a:endParaRPr>
          </a:p>
          <a:p>
            <a:pPr marL="299085" indent="-286385">
              <a:spcBef>
                <a:spcPts val="490"/>
              </a:spcBef>
              <a:buClr>
                <a:srgbClr val="000000"/>
              </a:buClr>
              <a:buFont typeface="Arial"/>
              <a:buChar char="•"/>
              <a:tabLst>
                <a:tab pos="299085" algn="l"/>
              </a:tabLst>
            </a:pPr>
            <a:r>
              <a:rPr lang="en-US" sz="1600" kern="0" dirty="0">
                <a:solidFill>
                  <a:srgbClr val="005EB8"/>
                </a:solidFill>
                <a:latin typeface="Open Sans"/>
                <a:cs typeface="Open Sans"/>
              </a:rPr>
              <a:t>Developers’</a:t>
            </a:r>
            <a:r>
              <a:rPr lang="en-US" sz="1600" kern="0" spc="-40" dirty="0">
                <a:solidFill>
                  <a:srgbClr val="005EB8"/>
                </a:solidFill>
                <a:latin typeface="Open Sans"/>
                <a:cs typeface="Open Sans"/>
              </a:rPr>
              <a:t> </a:t>
            </a:r>
            <a:r>
              <a:rPr lang="en-US" sz="1600" kern="0" spc="-20" dirty="0">
                <a:solidFill>
                  <a:srgbClr val="005EB8"/>
                </a:solidFill>
                <a:latin typeface="Open Sans"/>
                <a:cs typeface="Open Sans"/>
              </a:rPr>
              <a:t>fees</a:t>
            </a:r>
            <a:endParaRPr lang="en-US" sz="1600" kern="0" dirty="0">
              <a:solidFill>
                <a:sysClr val="windowText" lastClr="000000"/>
              </a:solidFill>
              <a:latin typeface="Open Sans"/>
              <a:cs typeface="Open Sans"/>
            </a:endParaRPr>
          </a:p>
          <a:p>
            <a:pPr marL="299085" indent="-286385">
              <a:spcBef>
                <a:spcPts val="490"/>
              </a:spcBef>
              <a:buClr>
                <a:srgbClr val="000000"/>
              </a:buClr>
              <a:buFont typeface="Arial"/>
              <a:buChar char="•"/>
              <a:tabLst>
                <a:tab pos="299085" algn="l"/>
              </a:tabLst>
            </a:pPr>
            <a:r>
              <a:rPr lang="en-US" sz="1600" kern="0" dirty="0">
                <a:solidFill>
                  <a:srgbClr val="005EB8"/>
                </a:solidFill>
                <a:latin typeface="Open Sans"/>
                <a:cs typeface="Open Sans"/>
              </a:rPr>
              <a:t>Builder’s</a:t>
            </a:r>
            <a:r>
              <a:rPr lang="en-US" sz="1600" kern="0" spc="-70" dirty="0">
                <a:solidFill>
                  <a:srgbClr val="005EB8"/>
                </a:solidFill>
                <a:latin typeface="Open Sans"/>
                <a:cs typeface="Open Sans"/>
              </a:rPr>
              <a:t> </a:t>
            </a:r>
            <a:r>
              <a:rPr lang="en-US" sz="1600" kern="0" spc="-10" dirty="0">
                <a:solidFill>
                  <a:srgbClr val="005EB8"/>
                </a:solidFill>
                <a:latin typeface="Open Sans"/>
                <a:cs typeface="Open Sans"/>
              </a:rPr>
              <a:t>profit</a:t>
            </a:r>
            <a:endParaRPr lang="en-US" sz="1600" kern="0" dirty="0">
              <a:solidFill>
                <a:sysClr val="windowText" lastClr="000000"/>
              </a:solidFill>
              <a:latin typeface="Open Sans"/>
              <a:cs typeface="Open Sans"/>
            </a:endParaRPr>
          </a:p>
          <a:p>
            <a:pPr marL="299085" indent="-286385">
              <a:spcBef>
                <a:spcPts val="505"/>
              </a:spcBef>
              <a:buClr>
                <a:srgbClr val="000000"/>
              </a:buClr>
              <a:buFont typeface="Arial"/>
              <a:buChar char="•"/>
              <a:tabLst>
                <a:tab pos="299085" algn="l"/>
              </a:tabLst>
            </a:pPr>
            <a:r>
              <a:rPr lang="en-US" sz="1600" kern="0" dirty="0">
                <a:solidFill>
                  <a:srgbClr val="005EB8"/>
                </a:solidFill>
                <a:latin typeface="Open Sans"/>
                <a:cs typeface="Open Sans"/>
              </a:rPr>
              <a:t>Syndication</a:t>
            </a:r>
            <a:r>
              <a:rPr lang="en-US" sz="1600" kern="0" spc="-85" dirty="0">
                <a:solidFill>
                  <a:srgbClr val="005EB8"/>
                </a:solidFill>
                <a:latin typeface="Open Sans"/>
                <a:cs typeface="Open Sans"/>
              </a:rPr>
              <a:t> </a:t>
            </a:r>
            <a:r>
              <a:rPr lang="en-US" sz="1600" kern="0" dirty="0">
                <a:solidFill>
                  <a:srgbClr val="005EB8"/>
                </a:solidFill>
                <a:latin typeface="Open Sans"/>
                <a:cs typeface="Open Sans"/>
              </a:rPr>
              <a:t>related</a:t>
            </a:r>
            <a:r>
              <a:rPr lang="en-US" sz="1600" kern="0" spc="-55" dirty="0">
                <a:solidFill>
                  <a:srgbClr val="005EB8"/>
                </a:solidFill>
                <a:latin typeface="Open Sans"/>
                <a:cs typeface="Open Sans"/>
              </a:rPr>
              <a:t> </a:t>
            </a:r>
            <a:r>
              <a:rPr lang="en-US" sz="1600" kern="0" spc="-10" dirty="0">
                <a:solidFill>
                  <a:srgbClr val="005EB8"/>
                </a:solidFill>
                <a:latin typeface="Open Sans"/>
                <a:cs typeface="Open Sans"/>
              </a:rPr>
              <a:t>costs</a:t>
            </a:r>
            <a:endParaRPr lang="en-US" sz="1600" kern="0" dirty="0">
              <a:solidFill>
                <a:sysClr val="windowText" lastClr="000000"/>
              </a:solidFill>
              <a:latin typeface="Open Sans"/>
              <a:cs typeface="Open Sans"/>
            </a:endParaRPr>
          </a:p>
          <a:p>
            <a:pPr marL="299085" indent="-286385">
              <a:spcBef>
                <a:spcPts val="495"/>
              </a:spcBef>
              <a:buClr>
                <a:srgbClr val="000000"/>
              </a:buClr>
              <a:buFont typeface="Arial"/>
              <a:buChar char="•"/>
              <a:tabLst>
                <a:tab pos="299085" algn="l"/>
              </a:tabLst>
            </a:pPr>
            <a:r>
              <a:rPr lang="en-US" sz="1600" kern="0" spc="-10" dirty="0">
                <a:solidFill>
                  <a:srgbClr val="005EB8"/>
                </a:solidFill>
                <a:latin typeface="Open Sans"/>
                <a:cs typeface="Open Sans"/>
              </a:rPr>
              <a:t>Construction</a:t>
            </a:r>
            <a:r>
              <a:rPr lang="en-US" sz="1600" kern="0" spc="-25" dirty="0">
                <a:solidFill>
                  <a:srgbClr val="005EB8"/>
                </a:solidFill>
                <a:latin typeface="Open Sans"/>
                <a:cs typeface="Open Sans"/>
              </a:rPr>
              <a:t> </a:t>
            </a:r>
            <a:r>
              <a:rPr lang="en-US" sz="1600" kern="0" dirty="0">
                <a:solidFill>
                  <a:srgbClr val="005EB8"/>
                </a:solidFill>
                <a:latin typeface="Open Sans"/>
                <a:cs typeface="Open Sans"/>
              </a:rPr>
              <a:t>Management</a:t>
            </a:r>
            <a:r>
              <a:rPr lang="en-US" sz="1600" kern="0" spc="-45" dirty="0">
                <a:solidFill>
                  <a:srgbClr val="005EB8"/>
                </a:solidFill>
                <a:latin typeface="Open Sans"/>
                <a:cs typeface="Open Sans"/>
              </a:rPr>
              <a:t> </a:t>
            </a:r>
            <a:r>
              <a:rPr lang="en-US" sz="1600" kern="0" spc="-20" dirty="0">
                <a:solidFill>
                  <a:srgbClr val="005EB8"/>
                </a:solidFill>
                <a:latin typeface="Open Sans"/>
                <a:cs typeface="Open Sans"/>
              </a:rPr>
              <a:t>fees</a:t>
            </a:r>
            <a:endParaRPr lang="en-US" sz="1600" kern="0" dirty="0">
              <a:solidFill>
                <a:sysClr val="windowText" lastClr="000000"/>
              </a:solidFill>
              <a:latin typeface="Open Sans"/>
              <a:cs typeface="Open Sans"/>
            </a:endParaRPr>
          </a:p>
          <a:p>
            <a:pPr marL="300355" marR="5080" indent="-287020">
              <a:spcBef>
                <a:spcPts val="935"/>
              </a:spcBef>
              <a:buClr>
                <a:srgbClr val="000000"/>
              </a:buClr>
              <a:buFont typeface="Arial"/>
              <a:buChar char="•"/>
              <a:tabLst>
                <a:tab pos="300355" algn="l"/>
              </a:tabLst>
            </a:pPr>
            <a:r>
              <a:rPr lang="en-US" sz="1600" kern="0" spc="-10" dirty="0">
                <a:solidFill>
                  <a:srgbClr val="005EB8"/>
                </a:solidFill>
                <a:latin typeface="Open Sans"/>
                <a:cs typeface="Open Sans"/>
              </a:rPr>
              <a:t>Development/financing</a:t>
            </a:r>
            <a:r>
              <a:rPr lang="en-US" sz="1600" kern="0" spc="-45" dirty="0">
                <a:solidFill>
                  <a:srgbClr val="005EB8"/>
                </a:solidFill>
                <a:latin typeface="Open Sans"/>
                <a:cs typeface="Open Sans"/>
              </a:rPr>
              <a:t> </a:t>
            </a:r>
            <a:r>
              <a:rPr lang="en-US" sz="1600" kern="0" dirty="0">
                <a:solidFill>
                  <a:srgbClr val="005EB8"/>
                </a:solidFill>
                <a:latin typeface="Open Sans"/>
                <a:cs typeface="Open Sans"/>
              </a:rPr>
              <a:t>consultant</a:t>
            </a:r>
            <a:r>
              <a:rPr lang="en-US" sz="1600" kern="0" spc="-35" dirty="0">
                <a:solidFill>
                  <a:srgbClr val="005EB8"/>
                </a:solidFill>
                <a:latin typeface="Open Sans"/>
                <a:cs typeface="Open Sans"/>
              </a:rPr>
              <a:t> </a:t>
            </a:r>
            <a:r>
              <a:rPr lang="en-US" sz="1600" kern="0" dirty="0">
                <a:solidFill>
                  <a:srgbClr val="005EB8"/>
                </a:solidFill>
                <a:latin typeface="Open Sans"/>
                <a:cs typeface="Open Sans"/>
              </a:rPr>
              <a:t>fees</a:t>
            </a:r>
            <a:r>
              <a:rPr lang="en-US" sz="1600" kern="0" spc="-15"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5" dirty="0">
                <a:solidFill>
                  <a:srgbClr val="005EB8"/>
                </a:solidFill>
                <a:latin typeface="Open Sans"/>
                <a:cs typeface="Open Sans"/>
              </a:rPr>
              <a:t> </a:t>
            </a:r>
            <a:r>
              <a:rPr lang="en-US" sz="1600" kern="0" dirty="0">
                <a:solidFill>
                  <a:srgbClr val="005EB8"/>
                </a:solidFill>
                <a:latin typeface="Open Sans"/>
                <a:cs typeface="Open Sans"/>
              </a:rPr>
              <a:t>fees</a:t>
            </a:r>
            <a:r>
              <a:rPr lang="en-US" sz="1600" kern="0" spc="-30" dirty="0">
                <a:solidFill>
                  <a:srgbClr val="005EB8"/>
                </a:solidFill>
                <a:latin typeface="Open Sans"/>
                <a:cs typeface="Open Sans"/>
              </a:rPr>
              <a:t> </a:t>
            </a:r>
            <a:r>
              <a:rPr lang="en-US" sz="1600" kern="0" dirty="0">
                <a:solidFill>
                  <a:srgbClr val="005EB8"/>
                </a:solidFill>
                <a:latin typeface="Open Sans"/>
                <a:cs typeface="Open Sans"/>
              </a:rPr>
              <a:t>for</a:t>
            </a:r>
            <a:r>
              <a:rPr lang="en-US" sz="1600" kern="0" spc="-15" dirty="0">
                <a:solidFill>
                  <a:srgbClr val="005EB8"/>
                </a:solidFill>
                <a:latin typeface="Open Sans"/>
                <a:cs typeface="Open Sans"/>
              </a:rPr>
              <a:t> </a:t>
            </a:r>
            <a:r>
              <a:rPr lang="en-US" sz="1600" kern="0" dirty="0">
                <a:solidFill>
                  <a:srgbClr val="005EB8"/>
                </a:solidFill>
                <a:latin typeface="Open Sans"/>
                <a:cs typeface="Open Sans"/>
              </a:rPr>
              <a:t>other</a:t>
            </a:r>
            <a:r>
              <a:rPr lang="en-US" sz="1600" kern="0" spc="-5" dirty="0">
                <a:solidFill>
                  <a:srgbClr val="005EB8"/>
                </a:solidFill>
                <a:latin typeface="Open Sans"/>
                <a:cs typeface="Open Sans"/>
              </a:rPr>
              <a:t> </a:t>
            </a:r>
            <a:r>
              <a:rPr lang="en-US" sz="1600" kern="0" spc="-20" dirty="0">
                <a:solidFill>
                  <a:srgbClr val="005EB8"/>
                </a:solidFill>
                <a:latin typeface="Open Sans"/>
                <a:cs typeface="Open Sans"/>
              </a:rPr>
              <a:t>non-</a:t>
            </a:r>
            <a:r>
              <a:rPr lang="en-US" sz="1600" kern="0" dirty="0">
                <a:solidFill>
                  <a:srgbClr val="005EB8"/>
                </a:solidFill>
                <a:latin typeface="Open Sans"/>
                <a:cs typeface="Open Sans"/>
              </a:rPr>
              <a:t>development</a:t>
            </a:r>
            <a:r>
              <a:rPr lang="en-US" sz="1600" kern="0" spc="-65" dirty="0">
                <a:solidFill>
                  <a:srgbClr val="005EB8"/>
                </a:solidFill>
                <a:latin typeface="Open Sans"/>
                <a:cs typeface="Open Sans"/>
              </a:rPr>
              <a:t> </a:t>
            </a:r>
            <a:r>
              <a:rPr lang="en-US" sz="1600" kern="0" dirty="0">
                <a:solidFill>
                  <a:srgbClr val="005EB8"/>
                </a:solidFill>
                <a:latin typeface="Open Sans"/>
                <a:cs typeface="Open Sans"/>
              </a:rPr>
              <a:t>related</a:t>
            </a:r>
            <a:r>
              <a:rPr lang="en-US" sz="1600" kern="0" spc="-40" dirty="0">
                <a:solidFill>
                  <a:srgbClr val="005EB8"/>
                </a:solidFill>
                <a:latin typeface="Open Sans"/>
                <a:cs typeface="Open Sans"/>
              </a:rPr>
              <a:t> </a:t>
            </a:r>
            <a:r>
              <a:rPr lang="en-US" sz="1600" kern="0" dirty="0">
                <a:solidFill>
                  <a:srgbClr val="005EB8"/>
                </a:solidFill>
                <a:latin typeface="Open Sans"/>
                <a:cs typeface="Open Sans"/>
              </a:rPr>
              <a:t>services,</a:t>
            </a:r>
            <a:r>
              <a:rPr lang="en-US" sz="1600" kern="0" spc="-75" dirty="0">
                <a:solidFill>
                  <a:srgbClr val="005EB8"/>
                </a:solidFill>
                <a:latin typeface="Open Sans"/>
                <a:cs typeface="Open Sans"/>
              </a:rPr>
              <a:t> </a:t>
            </a:r>
            <a:r>
              <a:rPr lang="en-US" sz="1600" kern="0" dirty="0">
                <a:solidFill>
                  <a:srgbClr val="005EB8"/>
                </a:solidFill>
                <a:latin typeface="Open Sans"/>
                <a:cs typeface="Open Sans"/>
              </a:rPr>
              <a:t>including</a:t>
            </a:r>
            <a:r>
              <a:rPr lang="en-US" sz="1600" kern="0" spc="-80" dirty="0">
                <a:solidFill>
                  <a:srgbClr val="005EB8"/>
                </a:solidFill>
                <a:latin typeface="Open Sans"/>
                <a:cs typeface="Open Sans"/>
              </a:rPr>
              <a:t> </a:t>
            </a:r>
            <a:r>
              <a:rPr lang="en-US" sz="1600" kern="0" dirty="0">
                <a:solidFill>
                  <a:srgbClr val="005EB8"/>
                </a:solidFill>
                <a:latin typeface="Open Sans"/>
                <a:cs typeface="Open Sans"/>
              </a:rPr>
              <a:t>funding</a:t>
            </a:r>
            <a:r>
              <a:rPr lang="en-US" sz="1600" kern="0" spc="-55" dirty="0">
                <a:solidFill>
                  <a:srgbClr val="005EB8"/>
                </a:solidFill>
                <a:latin typeface="Open Sans"/>
                <a:cs typeface="Open Sans"/>
              </a:rPr>
              <a:t> </a:t>
            </a:r>
            <a:r>
              <a:rPr lang="en-US" sz="1600" kern="0" dirty="0">
                <a:solidFill>
                  <a:srgbClr val="005EB8"/>
                </a:solidFill>
                <a:latin typeface="Open Sans"/>
                <a:cs typeface="Open Sans"/>
              </a:rPr>
              <a:t>guarantee</a:t>
            </a:r>
            <a:r>
              <a:rPr lang="en-US" sz="1600" kern="0" spc="-40"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35" dirty="0">
                <a:solidFill>
                  <a:srgbClr val="005EB8"/>
                </a:solidFill>
                <a:latin typeface="Open Sans"/>
                <a:cs typeface="Open Sans"/>
              </a:rPr>
              <a:t> </a:t>
            </a:r>
            <a:r>
              <a:rPr lang="en-US" sz="1600" kern="0" spc="-10" dirty="0">
                <a:solidFill>
                  <a:srgbClr val="005EB8"/>
                </a:solidFill>
                <a:latin typeface="Open Sans"/>
                <a:cs typeface="Open Sans"/>
              </a:rPr>
              <a:t>reserve </a:t>
            </a:r>
            <a:r>
              <a:rPr lang="en-US" sz="1600" kern="0" dirty="0">
                <a:solidFill>
                  <a:srgbClr val="005EB8"/>
                </a:solidFill>
                <a:latin typeface="Open Sans"/>
                <a:cs typeface="Open Sans"/>
              </a:rPr>
              <a:t>accounts</a:t>
            </a:r>
            <a:r>
              <a:rPr lang="en-US" sz="1600" kern="0" spc="-50" dirty="0">
                <a:solidFill>
                  <a:srgbClr val="005EB8"/>
                </a:solidFill>
                <a:latin typeface="Open Sans"/>
                <a:cs typeface="Open Sans"/>
              </a:rPr>
              <a:t> </a:t>
            </a:r>
            <a:r>
              <a:rPr lang="en-US" sz="1600" kern="0" dirty="0">
                <a:solidFill>
                  <a:srgbClr val="005EB8"/>
                </a:solidFill>
                <a:latin typeface="Open Sans"/>
                <a:cs typeface="Open Sans"/>
              </a:rPr>
              <a:t>required</a:t>
            </a:r>
            <a:r>
              <a:rPr lang="en-US" sz="1600" kern="0" spc="-45" dirty="0">
                <a:solidFill>
                  <a:srgbClr val="005EB8"/>
                </a:solidFill>
                <a:latin typeface="Open Sans"/>
                <a:cs typeface="Open Sans"/>
              </a:rPr>
              <a:t> </a:t>
            </a:r>
            <a:r>
              <a:rPr lang="en-US" sz="1600" kern="0" dirty="0">
                <a:solidFill>
                  <a:srgbClr val="005EB8"/>
                </a:solidFill>
                <a:latin typeface="Open Sans"/>
                <a:cs typeface="Open Sans"/>
              </a:rPr>
              <a:t>by</a:t>
            </a:r>
            <a:r>
              <a:rPr lang="en-US" sz="1600" kern="0" spc="-40" dirty="0">
                <a:solidFill>
                  <a:srgbClr val="005EB8"/>
                </a:solidFill>
                <a:latin typeface="Open Sans"/>
                <a:cs typeface="Open Sans"/>
              </a:rPr>
              <a:t> </a:t>
            </a:r>
            <a:r>
              <a:rPr lang="en-US" sz="1600" kern="0" dirty="0">
                <a:solidFill>
                  <a:srgbClr val="005EB8"/>
                </a:solidFill>
                <a:latin typeface="Open Sans"/>
                <a:cs typeface="Open Sans"/>
              </a:rPr>
              <a:t>lenders</a:t>
            </a:r>
            <a:r>
              <a:rPr lang="en-US" sz="1600" kern="0" spc="-50"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25" dirty="0">
                <a:solidFill>
                  <a:srgbClr val="005EB8"/>
                </a:solidFill>
                <a:latin typeface="Open Sans"/>
                <a:cs typeface="Open Sans"/>
              </a:rPr>
              <a:t> </a:t>
            </a:r>
            <a:r>
              <a:rPr lang="en-US" sz="1600" kern="0" spc="-10" dirty="0">
                <a:solidFill>
                  <a:srgbClr val="005EB8"/>
                </a:solidFill>
                <a:latin typeface="Open Sans"/>
                <a:cs typeface="Open Sans"/>
              </a:rPr>
              <a:t>investors</a:t>
            </a:r>
            <a:endParaRPr lang="en-US" sz="1600" kern="0" dirty="0">
              <a:solidFill>
                <a:sysClr val="windowText" lastClr="000000"/>
              </a:solidFill>
              <a:latin typeface="Open Sans"/>
              <a:cs typeface="Open Sans"/>
            </a:endParaRPr>
          </a:p>
          <a:p>
            <a:pPr marL="300355" indent="-286385">
              <a:spcBef>
                <a:spcPts val="840"/>
              </a:spcBef>
              <a:buClr>
                <a:srgbClr val="000000"/>
              </a:buClr>
              <a:buFont typeface="Arial"/>
              <a:buChar char="•"/>
              <a:tabLst>
                <a:tab pos="300355" algn="l"/>
              </a:tabLst>
            </a:pPr>
            <a:r>
              <a:rPr lang="en-US" sz="1600" kern="0" dirty="0">
                <a:solidFill>
                  <a:srgbClr val="005EB8"/>
                </a:solidFill>
                <a:latin typeface="Open Sans"/>
                <a:cs typeface="Open Sans"/>
              </a:rPr>
              <a:t>Units</a:t>
            </a:r>
            <a:r>
              <a:rPr lang="en-US" sz="1600" kern="0" spc="-25" dirty="0">
                <a:solidFill>
                  <a:srgbClr val="005EB8"/>
                </a:solidFill>
                <a:latin typeface="Open Sans"/>
                <a:cs typeface="Open Sans"/>
              </a:rPr>
              <a:t> </a:t>
            </a:r>
            <a:r>
              <a:rPr lang="en-US" sz="1600" kern="0" dirty="0">
                <a:solidFill>
                  <a:srgbClr val="005EB8"/>
                </a:solidFill>
                <a:latin typeface="Open Sans"/>
                <a:cs typeface="Open Sans"/>
              </a:rPr>
              <a:t>for</a:t>
            </a:r>
            <a:r>
              <a:rPr lang="en-US" sz="1600" kern="0" spc="-30" dirty="0">
                <a:solidFill>
                  <a:srgbClr val="005EB8"/>
                </a:solidFill>
                <a:latin typeface="Open Sans"/>
                <a:cs typeface="Open Sans"/>
              </a:rPr>
              <a:t> </a:t>
            </a:r>
            <a:r>
              <a:rPr lang="en-US" sz="1600" kern="0" dirty="0">
                <a:solidFill>
                  <a:srgbClr val="005EB8"/>
                </a:solidFill>
                <a:latin typeface="Open Sans"/>
                <a:cs typeface="Open Sans"/>
              </a:rPr>
              <a:t>rent</a:t>
            </a:r>
            <a:r>
              <a:rPr lang="en-US" sz="1600" kern="0" spc="-30" dirty="0">
                <a:solidFill>
                  <a:srgbClr val="005EB8"/>
                </a:solidFill>
                <a:latin typeface="Open Sans"/>
                <a:cs typeface="Open Sans"/>
              </a:rPr>
              <a:t> </a:t>
            </a:r>
            <a:r>
              <a:rPr lang="en-US" sz="1600" kern="0" dirty="0">
                <a:solidFill>
                  <a:srgbClr val="005EB8"/>
                </a:solidFill>
                <a:latin typeface="Open Sans"/>
                <a:cs typeface="Open Sans"/>
              </a:rPr>
              <a:t>or</a:t>
            </a:r>
            <a:r>
              <a:rPr lang="en-US" sz="1600" kern="0" spc="-20" dirty="0">
                <a:solidFill>
                  <a:srgbClr val="005EB8"/>
                </a:solidFill>
                <a:latin typeface="Open Sans"/>
                <a:cs typeface="Open Sans"/>
              </a:rPr>
              <a:t> </a:t>
            </a:r>
            <a:r>
              <a:rPr lang="en-US" sz="1600" kern="0" dirty="0">
                <a:solidFill>
                  <a:srgbClr val="005EB8"/>
                </a:solidFill>
                <a:latin typeface="Open Sans"/>
                <a:cs typeface="Open Sans"/>
              </a:rPr>
              <a:t>sale</a:t>
            </a:r>
            <a:r>
              <a:rPr lang="en-US" sz="1600" kern="0" spc="-40" dirty="0">
                <a:solidFill>
                  <a:srgbClr val="005EB8"/>
                </a:solidFill>
                <a:latin typeface="Open Sans"/>
                <a:cs typeface="Open Sans"/>
              </a:rPr>
              <a:t> </a:t>
            </a:r>
            <a:r>
              <a:rPr lang="en-US" sz="1600" kern="0" dirty="0">
                <a:solidFill>
                  <a:srgbClr val="005EB8"/>
                </a:solidFill>
                <a:latin typeface="Open Sans"/>
                <a:cs typeface="Open Sans"/>
              </a:rPr>
              <a:t>at</a:t>
            </a:r>
            <a:r>
              <a:rPr lang="en-US" sz="1600" kern="0" spc="-20" dirty="0">
                <a:solidFill>
                  <a:srgbClr val="005EB8"/>
                </a:solidFill>
                <a:latin typeface="Open Sans"/>
                <a:cs typeface="Open Sans"/>
              </a:rPr>
              <a:t> </a:t>
            </a:r>
            <a:r>
              <a:rPr lang="en-US" sz="1600" kern="0" dirty="0">
                <a:solidFill>
                  <a:srgbClr val="005EB8"/>
                </a:solidFill>
                <a:latin typeface="Open Sans"/>
                <a:cs typeface="Open Sans"/>
              </a:rPr>
              <a:t>market</a:t>
            </a:r>
            <a:r>
              <a:rPr lang="en-US" sz="1600" kern="0" spc="-35" dirty="0">
                <a:solidFill>
                  <a:srgbClr val="005EB8"/>
                </a:solidFill>
                <a:latin typeface="Open Sans"/>
                <a:cs typeface="Open Sans"/>
              </a:rPr>
              <a:t> </a:t>
            </a:r>
            <a:r>
              <a:rPr lang="en-US" sz="1600" kern="0" spc="-20" dirty="0">
                <a:solidFill>
                  <a:srgbClr val="005EB8"/>
                </a:solidFill>
                <a:latin typeface="Open Sans"/>
                <a:cs typeface="Open Sans"/>
              </a:rPr>
              <a:t>rate</a:t>
            </a:r>
            <a:endParaRPr lang="en-US" sz="1600" kern="0" dirty="0">
              <a:solidFill>
                <a:sysClr val="windowText" lastClr="000000"/>
              </a:solidFill>
              <a:latin typeface="Open Sans"/>
              <a:cs typeface="Open Sans"/>
            </a:endParaRPr>
          </a:p>
          <a:p>
            <a:pPr marL="299085" indent="-286385">
              <a:spcBef>
                <a:spcPts val="735"/>
              </a:spcBef>
              <a:buClr>
                <a:srgbClr val="000000"/>
              </a:buClr>
              <a:buFont typeface="Arial"/>
              <a:buChar char="•"/>
              <a:tabLst>
                <a:tab pos="299085" algn="l"/>
              </a:tabLst>
            </a:pPr>
            <a:r>
              <a:rPr lang="en-US" sz="1600" kern="0" dirty="0">
                <a:solidFill>
                  <a:srgbClr val="005EB8"/>
                </a:solidFill>
                <a:latin typeface="Open Sans"/>
                <a:cs typeface="Open Sans"/>
              </a:rPr>
              <a:t>Financing</a:t>
            </a:r>
            <a:r>
              <a:rPr lang="en-US" sz="1600" kern="0" spc="-85" dirty="0">
                <a:solidFill>
                  <a:srgbClr val="005EB8"/>
                </a:solidFill>
                <a:latin typeface="Open Sans"/>
                <a:cs typeface="Open Sans"/>
              </a:rPr>
              <a:t> </a:t>
            </a:r>
            <a:r>
              <a:rPr lang="en-US" sz="1600" kern="0" spc="-20" dirty="0">
                <a:solidFill>
                  <a:srgbClr val="005EB8"/>
                </a:solidFill>
                <a:latin typeface="Open Sans"/>
                <a:cs typeface="Open Sans"/>
              </a:rPr>
              <a:t>fees</a:t>
            </a:r>
            <a:endParaRPr sz="1600" kern="0" dirty="0">
              <a:solidFill>
                <a:sysClr val="windowText" lastClr="000000"/>
              </a:solidFill>
              <a:latin typeface="Open Sans"/>
              <a:cs typeface="Open Sans"/>
            </a:endParaRPr>
          </a:p>
        </p:txBody>
      </p:sp>
      <p:sp>
        <p:nvSpPr>
          <p:cNvPr id="3" name="Slide Number Placeholder 2">
            <a:extLst>
              <a:ext uri="{FF2B5EF4-FFF2-40B4-BE49-F238E27FC236}">
                <a16:creationId xmlns:a16="http://schemas.microsoft.com/office/drawing/2014/main" id="{98E1778E-54EE-C87A-208C-1C5D086966B4}"/>
              </a:ext>
            </a:extLst>
          </p:cNvPr>
          <p:cNvSpPr>
            <a:spLocks noGrp="1"/>
          </p:cNvSpPr>
          <p:nvPr>
            <p:ph type="sldNum" sz="quarter" idx="7"/>
          </p:nvPr>
        </p:nvSpPr>
        <p:spPr>
          <a:xfrm>
            <a:off x="7955341" y="5955785"/>
            <a:ext cx="233045" cy="153888"/>
          </a:xfrm>
        </p:spPr>
        <p:txBody>
          <a:bodyPr/>
          <a:lstStyle/>
          <a:p>
            <a:pPr marL="81915">
              <a:spcBef>
                <a:spcPts val="124"/>
              </a:spcBef>
            </a:pPr>
            <a:fld id="{81D60167-4931-47E6-BA6A-407CBD079E47}" type="slidenum">
              <a:rPr lang="en-US" sz="1000" spc="-38" smtClean="0">
                <a:solidFill>
                  <a:srgbClr val="005EB8"/>
                </a:solidFill>
              </a:rPr>
              <a:pPr marL="81915">
                <a:spcBef>
                  <a:spcPts val="124"/>
                </a:spcBef>
              </a:pPr>
              <a:t>14</a:t>
            </a:fld>
            <a:endParaRPr lang="en-US" spc="-38" dirty="0">
              <a:solidFill>
                <a:srgbClr val="005EB8"/>
              </a:solidFill>
            </a:endParaRPr>
          </a:p>
        </p:txBody>
      </p:sp>
    </p:spTree>
    <p:extLst>
      <p:ext uri="{BB962C8B-B14F-4D97-AF65-F5344CB8AC3E}">
        <p14:creationId xmlns:p14="http://schemas.microsoft.com/office/powerpoint/2010/main" val="28528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p>
        </p:txBody>
      </p:sp>
      <p:sp>
        <p:nvSpPr>
          <p:cNvPr id="3" name="object 3"/>
          <p:cNvSpPr txBox="1"/>
          <p:nvPr/>
        </p:nvSpPr>
        <p:spPr>
          <a:xfrm>
            <a:off x="408098" y="1603895"/>
            <a:ext cx="8223250" cy="2816797"/>
          </a:xfrm>
          <a:prstGeom prst="rect">
            <a:avLst/>
          </a:prstGeom>
        </p:spPr>
        <p:txBody>
          <a:bodyPr vert="horz" wrap="square" lIns="0" tIns="13335" rIns="0" bIns="0" rtlCol="0">
            <a:spAutoFit/>
          </a:bodyPr>
          <a:lstStyle/>
          <a:p>
            <a:pPr marL="0" marR="0" lvl="0" indent="0" defTabSz="914400" eaLnBrk="1" fontAlgn="auto" latinLnBrk="0" hangingPunct="1">
              <a:lnSpc>
                <a:spcPct val="100000"/>
              </a:lnSpc>
              <a:spcBef>
                <a:spcPts val="200"/>
              </a:spcBef>
              <a:spcAft>
                <a:spcPts val="0"/>
              </a:spcAft>
              <a:buClrTx/>
              <a:buSzTx/>
              <a:buFontTx/>
              <a:buNone/>
              <a:tabLst/>
              <a:defRPr/>
            </a:pPr>
            <a:endParaRPr kumimoji="0" sz="1600" b="0" i="0" u="none" strike="noStrike" kern="0" cap="none" spc="0" normalizeH="0" baseline="0" noProof="0" dirty="0">
              <a:ln>
                <a:noFill/>
              </a:ln>
              <a:solidFill>
                <a:sysClr val="windowText" lastClr="000000"/>
              </a:solidFill>
              <a:effectLst/>
              <a:uLnTx/>
              <a:uFillTx/>
              <a:latin typeface="Open Sans"/>
              <a:cs typeface="Open Sans"/>
            </a:endParaRPr>
          </a:p>
          <a:p>
            <a:pPr marL="117475" marR="0" lvl="0" indent="0" algn="ctr" defTabSz="91440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005EB8"/>
                </a:solidFill>
                <a:effectLst/>
                <a:uLnTx/>
                <a:uFillTx/>
                <a:latin typeface="Open Sans"/>
                <a:cs typeface="Open Sans"/>
              </a:rPr>
              <a:t>Scoring</a:t>
            </a:r>
            <a:r>
              <a:rPr kumimoji="0" sz="2000" b="1" i="0" u="none" strike="noStrike" kern="0" cap="none" spc="-30" normalizeH="0" baseline="0" noProof="0" dirty="0">
                <a:ln>
                  <a:noFill/>
                </a:ln>
                <a:solidFill>
                  <a:srgbClr val="005EB8"/>
                </a:solidFill>
                <a:effectLst/>
                <a:uLnTx/>
                <a:uFillTx/>
                <a:latin typeface="Open Sans"/>
                <a:cs typeface="Open Sans"/>
              </a:rPr>
              <a:t> </a:t>
            </a:r>
            <a:r>
              <a:rPr kumimoji="0" sz="2000" b="1" i="0" u="none" strike="noStrike" kern="0" cap="none" spc="-10" normalizeH="0" baseline="0" noProof="0" dirty="0">
                <a:ln>
                  <a:noFill/>
                </a:ln>
                <a:solidFill>
                  <a:srgbClr val="005EB8"/>
                </a:solidFill>
                <a:effectLst/>
                <a:uLnTx/>
                <a:uFillTx/>
                <a:latin typeface="Open Sans"/>
                <a:cs typeface="Open Sans"/>
              </a:rPr>
              <a:t>Criteria</a:t>
            </a:r>
            <a:endParaRPr kumimoji="0" sz="2000" b="0" i="0" u="none" strike="noStrike" kern="0" cap="none" spc="0" normalizeH="0" baseline="0" noProof="0" dirty="0">
              <a:ln>
                <a:noFill/>
              </a:ln>
              <a:solidFill>
                <a:sysClr val="windowText" lastClr="000000"/>
              </a:solidFill>
              <a:effectLst/>
              <a:uLnTx/>
              <a:uFillTx/>
              <a:latin typeface="Open Sans"/>
              <a:cs typeface="Open Sans"/>
            </a:endParaRPr>
          </a:p>
          <a:p>
            <a:pPr marL="12700" marR="233045" lvl="0" indent="0" defTabSz="914400" eaLnBrk="1" fontAlgn="auto" latinLnBrk="0" hangingPunct="1">
              <a:lnSpc>
                <a:spcPct val="100000"/>
              </a:lnSpc>
              <a:spcBef>
                <a:spcPts val="2180"/>
              </a:spcBef>
              <a:spcAft>
                <a:spcPts val="0"/>
              </a:spcAft>
              <a:buClrTx/>
              <a:buSzTx/>
              <a:buFontTx/>
              <a:buNone/>
              <a:tabLst/>
              <a:defRPr/>
            </a:pPr>
            <a:r>
              <a:rPr kumimoji="0" sz="1600" b="0" i="0" u="none" strike="noStrike" kern="0" cap="none" spc="0" normalizeH="0" baseline="0" noProof="0" dirty="0">
                <a:ln>
                  <a:noFill/>
                </a:ln>
                <a:solidFill>
                  <a:srgbClr val="005EB8"/>
                </a:solidFill>
                <a:effectLst/>
                <a:uLnTx/>
                <a:uFillTx/>
                <a:latin typeface="Open Sans"/>
                <a:cs typeface="Open Sans"/>
              </a:rPr>
              <a:t>Loans</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may</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be</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approved</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for</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less</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than</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full</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amount</a:t>
            </a:r>
            <a:r>
              <a:rPr kumimoji="0" sz="1600" b="0" i="0" u="none" strike="noStrike" kern="0" cap="none" spc="-2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requested</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in</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20" normalizeH="0" baseline="0" noProof="0" dirty="0">
                <a:ln>
                  <a:noFill/>
                </a:ln>
                <a:solidFill>
                  <a:srgbClr val="005EB8"/>
                </a:solidFill>
                <a:effectLst/>
                <a:uLnTx/>
                <a:uFillTx/>
                <a:latin typeface="Open Sans"/>
                <a:cs typeface="Open Sans"/>
              </a:rPr>
              <a:t> loan </a:t>
            </a:r>
            <a:r>
              <a:rPr kumimoji="0" sz="1600" b="0" i="0" u="none" strike="noStrike" kern="0" cap="none" spc="0" normalizeH="0" baseline="0" noProof="0" dirty="0">
                <a:ln>
                  <a:noFill/>
                </a:ln>
                <a:solidFill>
                  <a:srgbClr val="005EB8"/>
                </a:solidFill>
                <a:effectLst/>
                <a:uLnTx/>
                <a:uFillTx/>
                <a:latin typeface="Open Sans"/>
                <a:cs typeface="Open Sans"/>
              </a:rPr>
              <a:t>application,</a:t>
            </a:r>
            <a:r>
              <a:rPr kumimoji="0" sz="1600" b="0" i="0" u="none" strike="noStrike" kern="0" cap="none" spc="-1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and</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if</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multiple</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projects</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apply</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for</a:t>
            </a:r>
            <a:r>
              <a:rPr kumimoji="0" sz="1600" b="0" i="0" u="none" strike="noStrike" kern="0" cap="none" spc="-1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AHF,</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project</a:t>
            </a:r>
            <a:r>
              <a:rPr kumimoji="0" sz="1600" b="0" i="0" u="none" strike="noStrike" kern="0" cap="none" spc="-2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scores</a:t>
            </a:r>
            <a:r>
              <a:rPr kumimoji="0" sz="1600" b="0" i="0" u="none" strike="noStrike" kern="0" cap="none" spc="-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may</a:t>
            </a:r>
            <a:r>
              <a:rPr kumimoji="0" sz="1600" b="0" i="0" u="none" strike="noStrike" kern="0" cap="none" spc="-1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be</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used</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25" normalizeH="0" baseline="0" noProof="0" dirty="0">
                <a:ln>
                  <a:noFill/>
                </a:ln>
                <a:solidFill>
                  <a:srgbClr val="005EB8"/>
                </a:solidFill>
                <a:effectLst/>
                <a:uLnTx/>
                <a:uFillTx/>
                <a:latin typeface="Open Sans"/>
                <a:cs typeface="Open Sans"/>
              </a:rPr>
              <a:t>to </a:t>
            </a:r>
            <a:r>
              <a:rPr kumimoji="0" sz="1600" b="0" i="0" u="none" strike="noStrike" kern="0" cap="none" spc="0" normalizeH="0" baseline="0" noProof="0" dirty="0">
                <a:ln>
                  <a:noFill/>
                </a:ln>
                <a:solidFill>
                  <a:srgbClr val="005EB8"/>
                </a:solidFill>
                <a:effectLst/>
                <a:uLnTx/>
                <a:uFillTx/>
                <a:latin typeface="Open Sans"/>
                <a:cs typeface="Open Sans"/>
              </a:rPr>
              <a:t>compare</a:t>
            </a:r>
            <a:r>
              <a:rPr kumimoji="0" sz="1600" b="0" i="0" u="none" strike="noStrike" kern="0" cap="none" spc="-75" normalizeH="0" baseline="0" noProof="0" dirty="0">
                <a:ln>
                  <a:noFill/>
                </a:ln>
                <a:solidFill>
                  <a:srgbClr val="005EB8"/>
                </a:solidFill>
                <a:effectLst/>
                <a:uLnTx/>
                <a:uFillTx/>
                <a:latin typeface="Open Sans"/>
                <a:cs typeface="Open Sans"/>
              </a:rPr>
              <a:t> </a:t>
            </a:r>
            <a:r>
              <a:rPr kumimoji="0" sz="1600" b="0" i="0" u="none" strike="noStrike" kern="0" cap="none" spc="-10" normalizeH="0" baseline="0" noProof="0" dirty="0">
                <a:ln>
                  <a:noFill/>
                </a:ln>
                <a:solidFill>
                  <a:srgbClr val="005EB8"/>
                </a:solidFill>
                <a:effectLst/>
                <a:uLnTx/>
                <a:uFillTx/>
                <a:latin typeface="Open Sans"/>
                <a:cs typeface="Open Sans"/>
              </a:rPr>
              <a:t>projects.</a:t>
            </a:r>
            <a:endParaRPr kumimoji="0" sz="1600" b="0" i="0" u="none" strike="noStrike" kern="0" cap="none" spc="0" normalizeH="0" baseline="0" noProof="0" dirty="0">
              <a:ln>
                <a:noFill/>
              </a:ln>
              <a:solidFill>
                <a:sysClr val="windowText" lastClr="000000"/>
              </a:solidFill>
              <a:effectLst/>
              <a:uLnTx/>
              <a:uFillTx/>
              <a:latin typeface="Open Sans"/>
              <a:cs typeface="Open Sans"/>
            </a:endParaRPr>
          </a:p>
          <a:p>
            <a:pPr marL="12700" marR="188595" lvl="0" indent="0" defTabSz="914400" eaLnBrk="1" fontAlgn="auto" latinLnBrk="0" hangingPunct="1">
              <a:lnSpc>
                <a:spcPct val="100000"/>
              </a:lnSpc>
              <a:spcBef>
                <a:spcPts val="1920"/>
              </a:spcBef>
              <a:spcAft>
                <a:spcPts val="0"/>
              </a:spcAft>
              <a:buClrTx/>
              <a:buSzTx/>
              <a:buFontTx/>
              <a:buNone/>
              <a:tabLst/>
              <a:defRPr/>
            </a:pPr>
            <a:r>
              <a:rPr kumimoji="0" sz="1600" b="0" i="0" u="none" strike="noStrike" kern="0" cap="none" spc="0" normalizeH="0" baseline="0" noProof="0" dirty="0">
                <a:ln>
                  <a:noFill/>
                </a:ln>
                <a:solidFill>
                  <a:srgbClr val="005EB8"/>
                </a:solidFill>
                <a:effectLst/>
                <a:uLnTx/>
                <a:uFillTx/>
                <a:latin typeface="Open Sans"/>
                <a:cs typeface="Open Sans"/>
              </a:rPr>
              <a:t>Highest</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consideration</a:t>
            </a:r>
            <a:r>
              <a:rPr kumimoji="0" sz="1600" b="0" i="0" u="none" strike="noStrike" kern="0" cap="none" spc="-2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will</a:t>
            </a:r>
            <a:r>
              <a:rPr kumimoji="0" sz="1600" b="0" i="0" u="none" strike="noStrike" kern="0" cap="none" spc="-4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be</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given</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to</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loan</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applications</a:t>
            </a:r>
            <a:r>
              <a:rPr kumimoji="0" sz="1600" b="0" i="0" u="none" strike="noStrike" kern="0" cap="none" spc="-6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that</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demonstrate</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that</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25" normalizeH="0" baseline="0" noProof="0" dirty="0">
                <a:ln>
                  <a:noFill/>
                </a:ln>
                <a:solidFill>
                  <a:srgbClr val="005EB8"/>
                </a:solidFill>
                <a:effectLst/>
                <a:uLnTx/>
                <a:uFillTx/>
                <a:latin typeface="Open Sans"/>
                <a:cs typeface="Open Sans"/>
              </a:rPr>
              <a:t>the </a:t>
            </a:r>
            <a:r>
              <a:rPr kumimoji="0" sz="1600" b="0" i="0" u="none" strike="noStrike" kern="0" cap="none" spc="0" normalizeH="0" baseline="0" noProof="0" dirty="0">
                <a:ln>
                  <a:noFill/>
                </a:ln>
                <a:solidFill>
                  <a:srgbClr val="005EB8"/>
                </a:solidFill>
                <a:effectLst/>
                <a:uLnTx/>
                <a:uFillTx/>
                <a:latin typeface="Open Sans"/>
                <a:cs typeface="Open Sans"/>
              </a:rPr>
              <a:t>project</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will</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rehabilitate,</a:t>
            </a:r>
            <a:r>
              <a:rPr kumimoji="0" sz="1600" b="0" i="0" u="none" strike="noStrike" kern="0" cap="none" spc="-7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construct</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and/or</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preserve</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greatest</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number</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and</a:t>
            </a:r>
            <a:r>
              <a:rPr kumimoji="0" sz="1600" b="0" i="0" u="none" strike="noStrike" kern="0" cap="none" spc="-45" normalizeH="0" baseline="0" noProof="0" dirty="0">
                <a:ln>
                  <a:noFill/>
                </a:ln>
                <a:solidFill>
                  <a:srgbClr val="005EB8"/>
                </a:solidFill>
                <a:effectLst/>
                <a:uLnTx/>
                <a:uFillTx/>
                <a:latin typeface="Open Sans"/>
                <a:cs typeface="Open Sans"/>
              </a:rPr>
              <a:t> </a:t>
            </a:r>
            <a:r>
              <a:rPr kumimoji="0" sz="1600" b="0" i="0" u="none" strike="noStrike" kern="0" cap="none" spc="-10" normalizeH="0" baseline="0" noProof="0" dirty="0">
                <a:ln>
                  <a:noFill/>
                </a:ln>
                <a:solidFill>
                  <a:srgbClr val="005EB8"/>
                </a:solidFill>
                <a:effectLst/>
                <a:uLnTx/>
                <a:uFillTx/>
                <a:latin typeface="Open Sans"/>
                <a:cs typeface="Open Sans"/>
              </a:rPr>
              <a:t>highest </a:t>
            </a:r>
            <a:r>
              <a:rPr kumimoji="0" sz="1600" b="0" i="0" u="none" strike="noStrike" kern="0" cap="none" spc="0" normalizeH="0" baseline="0" noProof="0" dirty="0">
                <a:ln>
                  <a:noFill/>
                </a:ln>
                <a:solidFill>
                  <a:srgbClr val="005EB8"/>
                </a:solidFill>
                <a:effectLst/>
                <a:uLnTx/>
                <a:uFillTx/>
                <a:latin typeface="Open Sans"/>
                <a:cs typeface="Open Sans"/>
              </a:rPr>
              <a:t>quality</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affordable</a:t>
            </a:r>
            <a:r>
              <a:rPr kumimoji="0" sz="1600" b="0" i="0" u="none" strike="noStrike" kern="0" cap="none" spc="-6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units</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to</a:t>
            </a:r>
            <a:r>
              <a:rPr kumimoji="0" sz="1600" b="0" i="0" u="none" strike="noStrike" kern="0" cap="none" spc="-4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serve</a:t>
            </a:r>
            <a:r>
              <a:rPr kumimoji="0" sz="1600" b="0" i="0" u="none" strike="noStrike" kern="0" cap="none" spc="-2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County</a:t>
            </a:r>
            <a:r>
              <a:rPr kumimoji="0" sz="1600" b="0" i="0" u="none" strike="noStrike" kern="0" cap="none" spc="-1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households</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at</a:t>
            </a:r>
            <a:r>
              <a:rPr kumimoji="0" sz="1600" b="0" i="0" u="none" strike="noStrike" kern="0" cap="none" spc="-4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greatest</a:t>
            </a:r>
            <a:r>
              <a:rPr kumimoji="0" sz="1600" b="0" i="0" u="none" strike="noStrike" kern="0" cap="none" spc="-3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need</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in</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the</a:t>
            </a:r>
            <a:r>
              <a:rPr kumimoji="0" sz="1600" b="0" i="0" u="none" strike="noStrike" kern="0" cap="none" spc="-25" normalizeH="0" baseline="0" noProof="0" dirty="0">
                <a:ln>
                  <a:noFill/>
                </a:ln>
                <a:solidFill>
                  <a:srgbClr val="005EB8"/>
                </a:solidFill>
                <a:effectLst/>
                <a:uLnTx/>
                <a:uFillTx/>
                <a:latin typeface="Open Sans"/>
                <a:cs typeface="Open Sans"/>
              </a:rPr>
              <a:t> </a:t>
            </a:r>
            <a:r>
              <a:rPr kumimoji="0" sz="1600" b="0" i="0" u="none" strike="noStrike" kern="0" cap="none" spc="-20" normalizeH="0" baseline="0" noProof="0" dirty="0">
                <a:ln>
                  <a:noFill/>
                </a:ln>
                <a:solidFill>
                  <a:srgbClr val="005EB8"/>
                </a:solidFill>
                <a:effectLst/>
                <a:uLnTx/>
                <a:uFillTx/>
                <a:latin typeface="Open Sans"/>
                <a:cs typeface="Open Sans"/>
              </a:rPr>
              <a:t>most </a:t>
            </a:r>
            <a:r>
              <a:rPr kumimoji="0" sz="1600" b="0" i="0" u="none" strike="noStrike" kern="0" cap="none" spc="0" normalizeH="0" baseline="0" noProof="0" dirty="0">
                <a:ln>
                  <a:noFill/>
                </a:ln>
                <a:solidFill>
                  <a:srgbClr val="005EB8"/>
                </a:solidFill>
                <a:effectLst/>
                <a:uLnTx/>
                <a:uFillTx/>
                <a:latin typeface="Open Sans"/>
                <a:cs typeface="Open Sans"/>
              </a:rPr>
              <a:t>economically</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sustainable</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way</a:t>
            </a:r>
            <a:r>
              <a:rPr kumimoji="0" sz="1600" b="0" i="0" u="none" strike="noStrike" kern="0" cap="none" spc="-3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and</a:t>
            </a:r>
            <a:r>
              <a:rPr kumimoji="0" sz="1600" b="0" i="0" u="none" strike="noStrike" kern="0" cap="none" spc="-5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meet</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AfDU</a:t>
            </a:r>
            <a:r>
              <a:rPr kumimoji="0" sz="1600" b="0" i="0" u="none" strike="noStrike" kern="0" cap="none" spc="-5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Ordinance</a:t>
            </a:r>
            <a:r>
              <a:rPr kumimoji="0" sz="1600" b="0" i="0" u="none" strike="noStrike" kern="0" cap="none" spc="-45"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provisions</a:t>
            </a:r>
            <a:r>
              <a:rPr kumimoji="0" sz="1600" b="0" i="0" u="none" strike="noStrike" kern="0" cap="none" spc="-70" normalizeH="0" baseline="0" noProof="0" dirty="0">
                <a:ln>
                  <a:noFill/>
                </a:ln>
                <a:solidFill>
                  <a:srgbClr val="005EB8"/>
                </a:solidFill>
                <a:effectLst/>
                <a:uLnTx/>
                <a:uFillTx/>
                <a:latin typeface="Open Sans"/>
                <a:cs typeface="Open Sans"/>
              </a:rPr>
              <a:t> </a:t>
            </a:r>
            <a:r>
              <a:rPr kumimoji="0" sz="1600" b="0" i="0" u="none" strike="noStrike" kern="0" cap="none" spc="0" normalizeH="0" baseline="0" noProof="0" dirty="0">
                <a:ln>
                  <a:noFill/>
                </a:ln>
                <a:solidFill>
                  <a:srgbClr val="005EB8"/>
                </a:solidFill>
                <a:effectLst/>
                <a:uLnTx/>
                <a:uFillTx/>
                <a:latin typeface="Open Sans"/>
                <a:cs typeface="Open Sans"/>
              </a:rPr>
              <a:t>when</a:t>
            </a:r>
            <a:r>
              <a:rPr kumimoji="0" sz="1600" b="0" i="0" u="none" strike="noStrike" kern="0" cap="none" spc="-20" normalizeH="0" baseline="0" noProof="0" dirty="0">
                <a:ln>
                  <a:noFill/>
                </a:ln>
                <a:solidFill>
                  <a:srgbClr val="005EB8"/>
                </a:solidFill>
                <a:effectLst/>
                <a:uLnTx/>
                <a:uFillTx/>
                <a:latin typeface="Open Sans"/>
                <a:cs typeface="Open Sans"/>
              </a:rPr>
              <a:t> </a:t>
            </a:r>
            <a:r>
              <a:rPr kumimoji="0" sz="1600" b="0" i="0" u="none" strike="noStrike" kern="0" cap="none" spc="-10" normalizeH="0" baseline="0" noProof="0" dirty="0">
                <a:ln>
                  <a:noFill/>
                </a:ln>
                <a:solidFill>
                  <a:srgbClr val="005EB8"/>
                </a:solidFill>
                <a:effectLst/>
                <a:uLnTx/>
                <a:uFillTx/>
                <a:latin typeface="Open Sans"/>
                <a:cs typeface="Open Sans"/>
              </a:rPr>
              <a:t>applicable.</a:t>
            </a:r>
            <a:endParaRPr kumimoji="0" sz="16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5" name="Slide Number Placeholder 4">
            <a:extLst>
              <a:ext uri="{FF2B5EF4-FFF2-40B4-BE49-F238E27FC236}">
                <a16:creationId xmlns:a16="http://schemas.microsoft.com/office/drawing/2014/main" id="{3BC8C3AC-64DE-8FD8-FBC4-F2CD10897CA7}"/>
              </a:ext>
            </a:extLst>
          </p:cNvPr>
          <p:cNvSpPr>
            <a:spLocks noGrp="1"/>
          </p:cNvSpPr>
          <p:nvPr>
            <p:ph type="sldNum" sz="quarter" idx="7"/>
          </p:nvPr>
        </p:nvSpPr>
        <p:spPr>
          <a:xfrm>
            <a:off x="7955340" y="6054844"/>
            <a:ext cx="319527" cy="153888"/>
          </a:xfrm>
        </p:spPr>
        <p:txBody>
          <a:bodyPr/>
          <a:lstStyle/>
          <a:p>
            <a:pPr marL="109220">
              <a:lnSpc>
                <a:spcPct val="100000"/>
              </a:lnSpc>
              <a:spcBef>
                <a:spcPts val="165"/>
              </a:spcBef>
            </a:pPr>
            <a:fld id="{81D60167-4931-47E6-BA6A-407CBD079E47}" type="slidenum">
              <a:rPr lang="en-US" spc="-50" smtClean="0">
                <a:solidFill>
                  <a:srgbClr val="005EB8"/>
                </a:solidFill>
              </a:rPr>
              <a:t>15</a:t>
            </a:fld>
            <a:endParaRPr lang="en-US" spc="-50" dirty="0">
              <a:solidFill>
                <a:srgbClr val="005EB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61CC2E-45E3-6093-D796-0EA9A95E9CA1}"/>
            </a:ext>
          </a:extLst>
        </p:cNvPr>
        <p:cNvGrpSpPr/>
        <p:nvPr/>
      </p:nvGrpSpPr>
      <p:grpSpPr>
        <a:xfrm>
          <a:off x="0" y="0"/>
          <a:ext cx="0" cy="0"/>
          <a:chOff x="0" y="0"/>
          <a:chExt cx="0" cy="0"/>
        </a:xfrm>
      </p:grpSpPr>
      <p:sp>
        <p:nvSpPr>
          <p:cNvPr id="3" name="object 3" descr="$PPTXTitle">
            <a:extLst>
              <a:ext uri="{FF2B5EF4-FFF2-40B4-BE49-F238E27FC236}">
                <a16:creationId xmlns:a16="http://schemas.microsoft.com/office/drawing/2014/main" id="{9485FB82-119B-DB4E-9A03-FEB3A9B27868}"/>
              </a:ext>
            </a:extLst>
          </p:cNvPr>
          <p:cNvSpPr txBox="1">
            <a:spLocks noGrp="1"/>
          </p:cNvSpPr>
          <p:nvPr>
            <p:ph type="title"/>
          </p:nvPr>
        </p:nvSpPr>
        <p:spPr>
          <a:xfrm>
            <a:off x="356844" y="180847"/>
            <a:ext cx="5369560" cy="470449"/>
          </a:xfrm>
          <a:prstGeom prst="rect">
            <a:avLst/>
          </a:prstGeom>
        </p:spPr>
        <p:txBody>
          <a:bodyPr vert="horz" wrap="square" lIns="0" tIns="69659" rIns="0" bIns="0" rtlCol="0">
            <a:spAutoFit/>
          </a:bodyPr>
          <a:lstStyle/>
          <a:p>
            <a:pPr marL="9525" marR="5080">
              <a:lnSpc>
                <a:spcPct val="100000"/>
              </a:lnSpc>
              <a:spcBef>
                <a:spcPts val="100"/>
              </a:spcBef>
            </a:pPr>
            <a:r>
              <a:rPr dirty="0"/>
              <a:t>Affordable</a:t>
            </a:r>
            <a:r>
              <a:rPr spc="-65" dirty="0"/>
              <a:t> </a:t>
            </a:r>
            <a:r>
              <a:rPr spc="-10" dirty="0"/>
              <a:t>Housing </a:t>
            </a:r>
            <a:r>
              <a:rPr dirty="0"/>
              <a:t>Fund</a:t>
            </a:r>
            <a:r>
              <a:rPr spc="-20" dirty="0"/>
              <a:t> </a:t>
            </a:r>
            <a:r>
              <a:rPr spc="-10" dirty="0"/>
              <a:t>(AHF)</a:t>
            </a:r>
            <a:endParaRPr dirty="0"/>
          </a:p>
        </p:txBody>
      </p:sp>
      <p:graphicFrame>
        <p:nvGraphicFramePr>
          <p:cNvPr id="4" name="object 4">
            <a:extLst>
              <a:ext uri="{FF2B5EF4-FFF2-40B4-BE49-F238E27FC236}">
                <a16:creationId xmlns:a16="http://schemas.microsoft.com/office/drawing/2014/main" id="{BE4485D2-38E3-E125-723A-CA9545A394A0}"/>
              </a:ext>
            </a:extLst>
          </p:cNvPr>
          <p:cNvGraphicFramePr>
            <a:graphicFrameLocks noGrp="1"/>
          </p:cNvGraphicFramePr>
          <p:nvPr>
            <p:extLst>
              <p:ext uri="{D42A27DB-BD31-4B8C-83A1-F6EECF244321}">
                <p14:modId xmlns:p14="http://schemas.microsoft.com/office/powerpoint/2010/main" val="2587736230"/>
              </p:ext>
            </p:extLst>
          </p:nvPr>
        </p:nvGraphicFramePr>
        <p:xfrm>
          <a:off x="927703" y="1242740"/>
          <a:ext cx="7509508" cy="4713042"/>
        </p:xfrm>
        <a:graphic>
          <a:graphicData uri="http://schemas.openxmlformats.org/drawingml/2006/table">
            <a:tbl>
              <a:tblPr firstRow="1" bandRow="1">
                <a:tableStyleId>{2D5ABB26-0587-4C30-8999-92F81FD0307C}</a:tableStyleId>
              </a:tblPr>
              <a:tblGrid>
                <a:gridCol w="3754754">
                  <a:extLst>
                    <a:ext uri="{9D8B030D-6E8A-4147-A177-3AD203B41FA5}">
                      <a16:colId xmlns:a16="http://schemas.microsoft.com/office/drawing/2014/main" val="20000"/>
                    </a:ext>
                  </a:extLst>
                </a:gridCol>
                <a:gridCol w="3754754">
                  <a:extLst>
                    <a:ext uri="{9D8B030D-6E8A-4147-A177-3AD203B41FA5}">
                      <a16:colId xmlns:a16="http://schemas.microsoft.com/office/drawing/2014/main" val="20001"/>
                    </a:ext>
                  </a:extLst>
                </a:gridCol>
              </a:tblGrid>
              <a:tr h="542534">
                <a:tc gridSpan="2">
                  <a:txBody>
                    <a:bodyPr/>
                    <a:lstStyle/>
                    <a:p>
                      <a:pPr algn="ctr">
                        <a:lnSpc>
                          <a:spcPct val="100000"/>
                        </a:lnSpc>
                        <a:spcBef>
                          <a:spcPts val="900"/>
                        </a:spcBef>
                      </a:pPr>
                      <a:r>
                        <a:rPr sz="2000" b="1" dirty="0">
                          <a:solidFill>
                            <a:schemeClr val="tx1"/>
                          </a:solidFill>
                          <a:latin typeface="Open Sans"/>
                          <a:cs typeface="Open Sans"/>
                        </a:rPr>
                        <a:t>Scoring</a:t>
                      </a:r>
                      <a:r>
                        <a:rPr sz="2000" b="1" spc="-45" dirty="0">
                          <a:solidFill>
                            <a:schemeClr val="tx1"/>
                          </a:solidFill>
                          <a:latin typeface="Open Sans"/>
                          <a:cs typeface="Open Sans"/>
                        </a:rPr>
                        <a:t> </a:t>
                      </a:r>
                      <a:r>
                        <a:rPr sz="2000" b="1" spc="-10" dirty="0">
                          <a:solidFill>
                            <a:schemeClr val="tx1"/>
                          </a:solidFill>
                          <a:latin typeface="Open Sans"/>
                          <a:cs typeface="Open Sans"/>
                        </a:rPr>
                        <a:t>Criteria</a:t>
                      </a:r>
                      <a:endParaRPr sz="2000" dirty="0">
                        <a:solidFill>
                          <a:schemeClr val="tx1"/>
                        </a:solidFill>
                        <a:latin typeface="Open Sans"/>
                        <a:cs typeface="Open Sans"/>
                      </a:endParaRPr>
                    </a:p>
                  </a:txBody>
                  <a:tcPr marL="0" marR="0" marT="114300" marB="0">
                    <a:lnL w="9525">
                      <a:solidFill>
                        <a:srgbClr val="005EB8"/>
                      </a:solidFill>
                      <a:prstDash val="solid"/>
                    </a:lnL>
                    <a:lnR w="9525">
                      <a:solidFill>
                        <a:srgbClr val="005EB8"/>
                      </a:solidFill>
                      <a:prstDash val="solid"/>
                    </a:lnR>
                    <a:lnT w="9525">
                      <a:solidFill>
                        <a:srgbClr val="005EB8"/>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09016">
                <a:tc>
                  <a:txBody>
                    <a:bodyPr/>
                    <a:lstStyle/>
                    <a:p>
                      <a:pPr algn="ctr">
                        <a:lnSpc>
                          <a:spcPct val="100000"/>
                        </a:lnSpc>
                        <a:spcBef>
                          <a:spcPts val="395"/>
                        </a:spcBef>
                      </a:pPr>
                      <a:r>
                        <a:rPr sz="1600" b="1" spc="-10">
                          <a:solidFill>
                            <a:srgbClr val="FFFFFF"/>
                          </a:solidFill>
                          <a:latin typeface="Open Sans"/>
                          <a:cs typeface="Open Sans"/>
                        </a:rPr>
                        <a:t>Category</a:t>
                      </a:r>
                      <a:endParaRPr sz="1600">
                        <a:latin typeface="Open Sans"/>
                        <a:cs typeface="Open Sans"/>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EB8"/>
                    </a:solidFill>
                  </a:tcPr>
                </a:tc>
                <a:tc>
                  <a:txBody>
                    <a:bodyPr/>
                    <a:lstStyle/>
                    <a:p>
                      <a:pPr algn="ctr">
                        <a:lnSpc>
                          <a:spcPct val="100000"/>
                        </a:lnSpc>
                        <a:spcBef>
                          <a:spcPts val="395"/>
                        </a:spcBef>
                      </a:pPr>
                      <a:r>
                        <a:rPr sz="1600" b="1">
                          <a:solidFill>
                            <a:srgbClr val="FFFFFF"/>
                          </a:solidFill>
                          <a:latin typeface="Open Sans"/>
                          <a:cs typeface="Open Sans"/>
                        </a:rPr>
                        <a:t>Maximum</a:t>
                      </a:r>
                      <a:r>
                        <a:rPr sz="1600" b="1" spc="-75">
                          <a:solidFill>
                            <a:srgbClr val="FFFFFF"/>
                          </a:solidFill>
                          <a:latin typeface="Open Sans"/>
                          <a:cs typeface="Open Sans"/>
                        </a:rPr>
                        <a:t> </a:t>
                      </a:r>
                      <a:r>
                        <a:rPr sz="1600" b="1" spc="-10">
                          <a:solidFill>
                            <a:srgbClr val="FFFFFF"/>
                          </a:solidFill>
                          <a:latin typeface="Open Sans"/>
                          <a:cs typeface="Open Sans"/>
                        </a:rPr>
                        <a:t>Points/Percentage(s)</a:t>
                      </a:r>
                      <a:endParaRPr sz="1600">
                        <a:latin typeface="Open Sans"/>
                        <a:cs typeface="Open Sans"/>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EB8"/>
                    </a:solidFill>
                  </a:tcPr>
                </a:tc>
                <a:extLst>
                  <a:ext uri="{0D108BD9-81ED-4DB2-BD59-A6C34878D82A}">
                    <a16:rowId xmlns:a16="http://schemas.microsoft.com/office/drawing/2014/main" val="10001"/>
                  </a:ext>
                </a:extLst>
              </a:tr>
              <a:tr h="593582">
                <a:tc>
                  <a:txBody>
                    <a:bodyPr/>
                    <a:lstStyle/>
                    <a:p>
                      <a:pPr algn="ctr">
                        <a:lnSpc>
                          <a:spcPct val="100000"/>
                        </a:lnSpc>
                        <a:spcBef>
                          <a:spcPts val="270"/>
                        </a:spcBef>
                      </a:pPr>
                      <a:r>
                        <a:rPr lang="en-US" sz="1600" dirty="0">
                          <a:solidFill>
                            <a:srgbClr val="005EB8"/>
                          </a:solidFill>
                          <a:latin typeface="Open Sans"/>
                          <a:cs typeface="Open Sans"/>
                        </a:rPr>
                        <a:t>Affordability Proposal</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6"/>
                    </a:solidFill>
                  </a:tcPr>
                </a:tc>
                <a:tc>
                  <a:txBody>
                    <a:bodyPr/>
                    <a:lstStyle/>
                    <a:p>
                      <a:pPr algn="ctr">
                        <a:lnSpc>
                          <a:spcPct val="100000"/>
                        </a:lnSpc>
                        <a:spcBef>
                          <a:spcPts val="270"/>
                        </a:spcBef>
                      </a:pPr>
                      <a:r>
                        <a:rPr lang="en-US" sz="1600" spc="-40" dirty="0">
                          <a:solidFill>
                            <a:srgbClr val="005EB8"/>
                          </a:solidFill>
                          <a:latin typeface="Open Sans"/>
                          <a:cs typeface="Open Sans"/>
                        </a:rPr>
                        <a:t>35</a:t>
                      </a:r>
                      <a:r>
                        <a:rPr sz="1600" spc="-40" dirty="0">
                          <a:solidFill>
                            <a:srgbClr val="005EB8"/>
                          </a:solidFill>
                          <a:latin typeface="Open Sans"/>
                          <a:cs typeface="Open Sans"/>
                        </a:rPr>
                        <a:t> </a:t>
                      </a:r>
                      <a:r>
                        <a:rPr sz="1600"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6"/>
                    </a:solidFill>
                  </a:tcPr>
                </a:tc>
                <a:extLst>
                  <a:ext uri="{0D108BD9-81ED-4DB2-BD59-A6C34878D82A}">
                    <a16:rowId xmlns:a16="http://schemas.microsoft.com/office/drawing/2014/main" val="10002"/>
                  </a:ext>
                </a:extLst>
              </a:tr>
              <a:tr h="593582">
                <a:tc>
                  <a:txBody>
                    <a:bodyPr/>
                    <a:lstStyle/>
                    <a:p>
                      <a:pPr marL="635" algn="ctr">
                        <a:lnSpc>
                          <a:spcPct val="100000"/>
                        </a:lnSpc>
                        <a:spcBef>
                          <a:spcPts val="270"/>
                        </a:spcBef>
                      </a:pPr>
                      <a:r>
                        <a:rPr lang="en-US" sz="1600" dirty="0">
                          <a:solidFill>
                            <a:srgbClr val="005EB8"/>
                          </a:solidFill>
                          <a:latin typeface="Open Sans"/>
                          <a:cs typeface="Open Sans"/>
                        </a:rPr>
                        <a:t>Financial Proposal</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tc>
                  <a:txBody>
                    <a:bodyPr/>
                    <a:lstStyle/>
                    <a:p>
                      <a:pPr algn="ctr">
                        <a:lnSpc>
                          <a:spcPct val="100000"/>
                        </a:lnSpc>
                        <a:spcBef>
                          <a:spcPts val="270"/>
                        </a:spcBef>
                      </a:pPr>
                      <a:r>
                        <a:rPr lang="en-US" sz="1600" spc="-40" dirty="0">
                          <a:solidFill>
                            <a:srgbClr val="005EB8"/>
                          </a:solidFill>
                          <a:latin typeface="Open Sans"/>
                          <a:cs typeface="Open Sans"/>
                        </a:rPr>
                        <a:t>25 </a:t>
                      </a:r>
                      <a:r>
                        <a:rPr sz="1600"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extLst>
                  <a:ext uri="{0D108BD9-81ED-4DB2-BD59-A6C34878D82A}">
                    <a16:rowId xmlns:a16="http://schemas.microsoft.com/office/drawing/2014/main" val="10003"/>
                  </a:ext>
                </a:extLst>
              </a:tr>
              <a:tr h="593582">
                <a:tc>
                  <a:txBody>
                    <a:bodyPr/>
                    <a:lstStyle/>
                    <a:p>
                      <a:pPr algn="ctr">
                        <a:lnSpc>
                          <a:spcPct val="100000"/>
                        </a:lnSpc>
                        <a:spcBef>
                          <a:spcPts val="270"/>
                        </a:spcBef>
                      </a:pPr>
                      <a:r>
                        <a:rPr sz="1600" dirty="0">
                          <a:solidFill>
                            <a:srgbClr val="005EB8"/>
                          </a:solidFill>
                          <a:latin typeface="Open Sans"/>
                          <a:cs typeface="Open Sans"/>
                        </a:rPr>
                        <a:t>Project</a:t>
                      </a:r>
                      <a:r>
                        <a:rPr sz="1600" spc="-55" dirty="0">
                          <a:solidFill>
                            <a:srgbClr val="005EB8"/>
                          </a:solidFill>
                          <a:latin typeface="Open Sans"/>
                          <a:cs typeface="Open Sans"/>
                        </a:rPr>
                        <a:t> </a:t>
                      </a:r>
                      <a:r>
                        <a:rPr sz="1600" spc="-10" dirty="0">
                          <a:solidFill>
                            <a:srgbClr val="005EB8"/>
                          </a:solidFill>
                          <a:latin typeface="Open Sans"/>
                          <a:cs typeface="Open Sans"/>
                        </a:rPr>
                        <a:t>Readiness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E6"/>
                    </a:solidFill>
                  </a:tcPr>
                </a:tc>
                <a:tc>
                  <a:txBody>
                    <a:bodyPr/>
                    <a:lstStyle/>
                    <a:p>
                      <a:pPr algn="ctr">
                        <a:lnSpc>
                          <a:spcPct val="100000"/>
                        </a:lnSpc>
                        <a:spcBef>
                          <a:spcPts val="270"/>
                        </a:spcBef>
                      </a:pPr>
                      <a:r>
                        <a:rPr lang="en-US" sz="1600" spc="-40" dirty="0">
                          <a:solidFill>
                            <a:srgbClr val="005EB8"/>
                          </a:solidFill>
                          <a:latin typeface="Open Sans"/>
                          <a:cs typeface="Open Sans"/>
                        </a:rPr>
                        <a:t>8 </a:t>
                      </a:r>
                      <a:r>
                        <a:rPr sz="1600"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E6"/>
                    </a:solidFill>
                  </a:tcPr>
                </a:tc>
                <a:extLst>
                  <a:ext uri="{0D108BD9-81ED-4DB2-BD59-A6C34878D82A}">
                    <a16:rowId xmlns:a16="http://schemas.microsoft.com/office/drawing/2014/main" val="10004"/>
                  </a:ext>
                </a:extLst>
              </a:tr>
              <a:tr h="593582">
                <a:tc>
                  <a:txBody>
                    <a:bodyPr/>
                    <a:lstStyle/>
                    <a:p>
                      <a:pPr algn="ctr">
                        <a:lnSpc>
                          <a:spcPct val="100000"/>
                        </a:lnSpc>
                        <a:spcBef>
                          <a:spcPts val="270"/>
                        </a:spcBef>
                      </a:pPr>
                      <a:r>
                        <a:rPr sz="1600" spc="-10" dirty="0">
                          <a:solidFill>
                            <a:srgbClr val="005EB8"/>
                          </a:solidFill>
                          <a:latin typeface="Open Sans"/>
                          <a:cs typeface="Open Sans"/>
                        </a:rPr>
                        <a:t>Experience</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tc>
                  <a:txBody>
                    <a:bodyPr/>
                    <a:lstStyle/>
                    <a:p>
                      <a:pPr algn="ctr">
                        <a:lnSpc>
                          <a:spcPct val="100000"/>
                        </a:lnSpc>
                        <a:spcBef>
                          <a:spcPts val="270"/>
                        </a:spcBef>
                      </a:pPr>
                      <a:r>
                        <a:rPr lang="en-US" sz="1600" spc="-40" dirty="0">
                          <a:solidFill>
                            <a:srgbClr val="005EB8"/>
                          </a:solidFill>
                          <a:latin typeface="Open Sans"/>
                          <a:cs typeface="Open Sans"/>
                        </a:rPr>
                        <a:t>17</a:t>
                      </a:r>
                      <a:r>
                        <a:rPr sz="1600" spc="-40" dirty="0">
                          <a:solidFill>
                            <a:srgbClr val="005EB8"/>
                          </a:solidFill>
                          <a:latin typeface="Open Sans"/>
                          <a:cs typeface="Open Sans"/>
                        </a:rPr>
                        <a:t> </a:t>
                      </a:r>
                      <a:r>
                        <a:rPr sz="1600"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extLst>
                  <a:ext uri="{0D108BD9-81ED-4DB2-BD59-A6C34878D82A}">
                    <a16:rowId xmlns:a16="http://schemas.microsoft.com/office/drawing/2014/main" val="10005"/>
                  </a:ext>
                </a:extLst>
              </a:tr>
              <a:tr h="593582">
                <a:tc>
                  <a:txBody>
                    <a:bodyPr/>
                    <a:lstStyle/>
                    <a:p>
                      <a:pPr algn="ctr">
                        <a:lnSpc>
                          <a:spcPct val="100000"/>
                        </a:lnSpc>
                        <a:spcBef>
                          <a:spcPts val="270"/>
                        </a:spcBef>
                      </a:pPr>
                      <a:r>
                        <a:rPr lang="en-US" sz="1600" dirty="0">
                          <a:solidFill>
                            <a:srgbClr val="005EB8"/>
                          </a:solidFill>
                          <a:latin typeface="Open Sans"/>
                          <a:cs typeface="Open Sans"/>
                        </a:rPr>
                        <a:t>Development Concept</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E6"/>
                    </a:solidFill>
                  </a:tcPr>
                </a:tc>
                <a:tc>
                  <a:txBody>
                    <a:bodyPr/>
                    <a:lstStyle/>
                    <a:p>
                      <a:pPr algn="ctr">
                        <a:lnSpc>
                          <a:spcPct val="100000"/>
                        </a:lnSpc>
                        <a:spcBef>
                          <a:spcPts val="270"/>
                        </a:spcBef>
                      </a:pPr>
                      <a:r>
                        <a:rPr lang="en-US" sz="1600" spc="-40" dirty="0">
                          <a:solidFill>
                            <a:srgbClr val="005EB8"/>
                          </a:solidFill>
                          <a:latin typeface="Open Sans"/>
                          <a:cs typeface="Open Sans"/>
                        </a:rPr>
                        <a:t>15 </a:t>
                      </a:r>
                      <a:r>
                        <a:rPr sz="1600"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2E6"/>
                    </a:solidFill>
                  </a:tcPr>
                </a:tc>
                <a:extLst>
                  <a:ext uri="{0D108BD9-81ED-4DB2-BD59-A6C34878D82A}">
                    <a16:rowId xmlns:a16="http://schemas.microsoft.com/office/drawing/2014/main" val="10006"/>
                  </a:ext>
                </a:extLst>
              </a:tr>
              <a:tr h="593582">
                <a:tc>
                  <a:txBody>
                    <a:bodyPr/>
                    <a:lstStyle/>
                    <a:p>
                      <a:pPr algn="ctr">
                        <a:lnSpc>
                          <a:spcPct val="100000"/>
                        </a:lnSpc>
                        <a:spcBef>
                          <a:spcPts val="270"/>
                        </a:spcBef>
                      </a:pPr>
                      <a:r>
                        <a:rPr sz="1600" b="1" spc="-10">
                          <a:solidFill>
                            <a:srgbClr val="005EB8"/>
                          </a:solidFill>
                          <a:latin typeface="Open Sans"/>
                          <a:cs typeface="Open Sans"/>
                        </a:rPr>
                        <a:t>Total</a:t>
                      </a:r>
                      <a:endParaRPr sz="160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tc>
                  <a:txBody>
                    <a:bodyPr/>
                    <a:lstStyle/>
                    <a:p>
                      <a:pPr algn="ctr">
                        <a:lnSpc>
                          <a:spcPct val="100000"/>
                        </a:lnSpc>
                        <a:spcBef>
                          <a:spcPts val="270"/>
                        </a:spcBef>
                      </a:pPr>
                      <a:r>
                        <a:rPr lang="en-US" sz="1600" b="1" spc="-60" dirty="0">
                          <a:solidFill>
                            <a:srgbClr val="005EB8"/>
                          </a:solidFill>
                          <a:latin typeface="Open Sans"/>
                          <a:cs typeface="Open Sans"/>
                        </a:rPr>
                        <a:t>100</a:t>
                      </a:r>
                      <a:r>
                        <a:rPr sz="1600" b="1" spc="-60" dirty="0">
                          <a:solidFill>
                            <a:srgbClr val="005EB8"/>
                          </a:solidFill>
                          <a:latin typeface="Open Sans"/>
                          <a:cs typeface="Open Sans"/>
                        </a:rPr>
                        <a:t> </a:t>
                      </a:r>
                      <a:r>
                        <a:rPr sz="1600" b="1" dirty="0">
                          <a:solidFill>
                            <a:srgbClr val="005EB8"/>
                          </a:solidFill>
                          <a:latin typeface="Open Sans"/>
                          <a:cs typeface="Open Sans"/>
                        </a:rPr>
                        <a:t>Maximum</a:t>
                      </a:r>
                      <a:r>
                        <a:rPr sz="1600" b="1" spc="-20" dirty="0">
                          <a:solidFill>
                            <a:srgbClr val="005EB8"/>
                          </a:solidFill>
                          <a:latin typeface="Open Sans"/>
                          <a:cs typeface="Open Sans"/>
                        </a:rPr>
                        <a:t> </a:t>
                      </a:r>
                      <a:r>
                        <a:rPr sz="1600" b="1" dirty="0">
                          <a:solidFill>
                            <a:srgbClr val="005EB8"/>
                          </a:solidFill>
                          <a:latin typeface="Open Sans"/>
                          <a:cs typeface="Open Sans"/>
                        </a:rPr>
                        <a:t>Points</a:t>
                      </a:r>
                      <a:endParaRPr sz="1600" dirty="0">
                        <a:latin typeface="Open Sans"/>
                        <a:cs typeface="Open San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AF3"/>
                    </a:solid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376E19E2-68BC-C884-097B-69B49B9D34E7}"/>
              </a:ext>
            </a:extLst>
          </p:cNvPr>
          <p:cNvSpPr>
            <a:spLocks noGrp="1"/>
          </p:cNvSpPr>
          <p:nvPr>
            <p:ph type="sldNum" sz="quarter" idx="7"/>
          </p:nvPr>
        </p:nvSpPr>
        <p:spPr>
          <a:xfrm>
            <a:off x="7955340" y="5955784"/>
            <a:ext cx="401009" cy="153888"/>
          </a:xfrm>
        </p:spPr>
        <p:txBody>
          <a:bodyPr/>
          <a:lstStyle/>
          <a:p>
            <a:pPr marL="109220">
              <a:lnSpc>
                <a:spcPct val="100000"/>
              </a:lnSpc>
              <a:spcBef>
                <a:spcPts val="165"/>
              </a:spcBef>
            </a:pPr>
            <a:r>
              <a:rPr lang="en-US" spc="-50" dirty="0">
                <a:solidFill>
                  <a:srgbClr val="005EB8"/>
                </a:solidFill>
              </a:rPr>
              <a:t>16</a:t>
            </a:r>
          </a:p>
        </p:txBody>
      </p:sp>
    </p:spTree>
    <p:extLst>
      <p:ext uri="{BB962C8B-B14F-4D97-AF65-F5344CB8AC3E}">
        <p14:creationId xmlns:p14="http://schemas.microsoft.com/office/powerpoint/2010/main" val="410139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2D39-5028-25E3-A372-E8C184E69EFA}"/>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Affordability Proposal</a:t>
            </a:r>
          </a:p>
        </p:txBody>
      </p:sp>
      <p:sp>
        <p:nvSpPr>
          <p:cNvPr id="4" name="Slide Number Placeholder 3">
            <a:extLst>
              <a:ext uri="{FF2B5EF4-FFF2-40B4-BE49-F238E27FC236}">
                <a16:creationId xmlns:a16="http://schemas.microsoft.com/office/drawing/2014/main" id="{592ED87E-FDCA-FEB1-E368-3F1BDEEABF91}"/>
              </a:ext>
            </a:extLst>
          </p:cNvPr>
          <p:cNvSpPr>
            <a:spLocks noGrp="1"/>
          </p:cNvSpPr>
          <p:nvPr>
            <p:ph type="sldNum" sz="quarter" idx="7"/>
          </p:nvPr>
        </p:nvSpPr>
        <p:spPr>
          <a:xfrm>
            <a:off x="7955340" y="5955784"/>
            <a:ext cx="382416" cy="153888"/>
          </a:xfrm>
        </p:spPr>
        <p:txBody>
          <a:bodyPr/>
          <a:lstStyle/>
          <a:p>
            <a:pPr marL="109220">
              <a:lnSpc>
                <a:spcPct val="100000"/>
              </a:lnSpc>
              <a:spcBef>
                <a:spcPts val="165"/>
              </a:spcBef>
            </a:pPr>
            <a:fld id="{81D60167-4931-47E6-BA6A-407CBD079E47}" type="slidenum">
              <a:rPr lang="en-US" spc="-50" smtClean="0">
                <a:solidFill>
                  <a:srgbClr val="005EB8"/>
                </a:solidFill>
              </a:rPr>
              <a:t>17</a:t>
            </a:fld>
            <a:endParaRPr lang="en-US" spc="-50" dirty="0">
              <a:solidFill>
                <a:srgbClr val="005EB8"/>
              </a:solidFill>
            </a:endParaRPr>
          </a:p>
        </p:txBody>
      </p:sp>
      <p:graphicFrame>
        <p:nvGraphicFramePr>
          <p:cNvPr id="3" name="Table 2">
            <a:extLst>
              <a:ext uri="{FF2B5EF4-FFF2-40B4-BE49-F238E27FC236}">
                <a16:creationId xmlns:a16="http://schemas.microsoft.com/office/drawing/2014/main" id="{5DF7A6A8-6898-22AE-CCE3-799CCAB9C01A}"/>
              </a:ext>
            </a:extLst>
          </p:cNvPr>
          <p:cNvGraphicFramePr>
            <a:graphicFrameLocks noGrp="1"/>
          </p:cNvGraphicFramePr>
          <p:nvPr>
            <p:extLst>
              <p:ext uri="{D42A27DB-BD31-4B8C-83A1-F6EECF244321}">
                <p14:modId xmlns:p14="http://schemas.microsoft.com/office/powerpoint/2010/main" val="1367326176"/>
              </p:ext>
            </p:extLst>
          </p:nvPr>
        </p:nvGraphicFramePr>
        <p:xfrm>
          <a:off x="622267" y="1669598"/>
          <a:ext cx="7715489" cy="3635648"/>
        </p:xfrm>
        <a:graphic>
          <a:graphicData uri="http://schemas.openxmlformats.org/drawingml/2006/table">
            <a:tbl>
              <a:tblPr firstRow="1" firstCol="1" bandRow="1"/>
              <a:tblGrid>
                <a:gridCol w="243121">
                  <a:extLst>
                    <a:ext uri="{9D8B030D-6E8A-4147-A177-3AD203B41FA5}">
                      <a16:colId xmlns:a16="http://schemas.microsoft.com/office/drawing/2014/main" val="468680328"/>
                    </a:ext>
                  </a:extLst>
                </a:gridCol>
                <a:gridCol w="1598157">
                  <a:extLst>
                    <a:ext uri="{9D8B030D-6E8A-4147-A177-3AD203B41FA5}">
                      <a16:colId xmlns:a16="http://schemas.microsoft.com/office/drawing/2014/main" val="2296927445"/>
                    </a:ext>
                  </a:extLst>
                </a:gridCol>
                <a:gridCol w="5187039">
                  <a:extLst>
                    <a:ext uri="{9D8B030D-6E8A-4147-A177-3AD203B41FA5}">
                      <a16:colId xmlns:a16="http://schemas.microsoft.com/office/drawing/2014/main" val="815525721"/>
                    </a:ext>
                  </a:extLst>
                </a:gridCol>
                <a:gridCol w="687172">
                  <a:extLst>
                    <a:ext uri="{9D8B030D-6E8A-4147-A177-3AD203B41FA5}">
                      <a16:colId xmlns:a16="http://schemas.microsoft.com/office/drawing/2014/main" val="367076256"/>
                    </a:ext>
                  </a:extLst>
                </a:gridCol>
              </a:tblGrid>
              <a:tr h="3635648">
                <a:tc>
                  <a:txBody>
                    <a:bodyPr/>
                    <a:lstStyle/>
                    <a:p>
                      <a:pPr marL="3175" marR="0" indent="0" algn="ctr">
                        <a:lnSpc>
                          <a:spcPct val="110000"/>
                        </a:lnSpc>
                        <a:spcAft>
                          <a:spcPts val="20"/>
                        </a:spcAft>
                        <a:buNone/>
                      </a:pPr>
                      <a:r>
                        <a:rPr lang="en-US" sz="1100"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1</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a:solidFill>
                            <a:srgbClr val="000000"/>
                          </a:solidFill>
                          <a:effectLst/>
                          <a:latin typeface="Arial" panose="020B0604020202020204" pitchFamily="34" charset="0"/>
                          <a:ea typeface="Arial" panose="020B0604020202020204" pitchFamily="34" charset="0"/>
                        </a:rPr>
                        <a:t> </a:t>
                      </a:r>
                      <a:endParaRPr lang="en-US" sz="1200" kern="10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Affordability Proposal</a:t>
                      </a:r>
                      <a:endParaRPr lang="en-US" sz="14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39370"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Complete the Development Description Form (Appendix A) including information related to affordability period, area median income served, units bedroom count, persons served (e.g., seniors, persons with disabilities, etc.)</a:t>
                      </a:r>
                    </a:p>
                    <a:p>
                      <a:pPr marL="0" marR="39370"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Highest Points given to:</a:t>
                      </a:r>
                    </a:p>
                    <a:p>
                      <a:pPr marL="342900" marR="39370"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50 years’ commitment to maintaining the affordability of units consistent with targeted households as proposed. </a:t>
                      </a:r>
                    </a:p>
                    <a:p>
                      <a:pPr marL="342900" marR="39370"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50% or more units will serve households with incomes at 50% AMI or below. </a:t>
                      </a:r>
                    </a:p>
                    <a:p>
                      <a:pPr marL="342900" marR="39370"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Ten percent (10%) or more of the project units to benefit households with incomes at or below 30% AMI.</a:t>
                      </a:r>
                    </a:p>
                    <a:p>
                      <a:pPr marL="342900" marR="39370"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25% or more are family-sized units of three bedrooms or more unless the project is specifically for senior housing. </a:t>
                      </a:r>
                    </a:p>
                    <a:p>
                      <a:pPr marL="342900" marR="39370"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Senior housing for older adults or persons with disabilities, twenty percent (20%) or more of the project units be fully accessible meeting the requirements of the Americans with Disabilities Act (ADA), the Fair Housing Act, and the American National Standards Institute 117.1.</a:t>
                      </a: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35</a:t>
                      </a:r>
                      <a:endParaRPr lang="en-US" sz="14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875651196"/>
                  </a:ext>
                </a:extLst>
              </a:tr>
            </a:tbl>
          </a:graphicData>
        </a:graphic>
      </p:graphicFrame>
    </p:spTree>
    <p:extLst>
      <p:ext uri="{BB962C8B-B14F-4D97-AF65-F5344CB8AC3E}">
        <p14:creationId xmlns:p14="http://schemas.microsoft.com/office/powerpoint/2010/main" val="290130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7141-5A88-17C5-A84D-945E22BD31DD}"/>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Financial Proposal</a:t>
            </a:r>
          </a:p>
        </p:txBody>
      </p:sp>
      <p:sp>
        <p:nvSpPr>
          <p:cNvPr id="4" name="Slide Number Placeholder 3">
            <a:extLst>
              <a:ext uri="{FF2B5EF4-FFF2-40B4-BE49-F238E27FC236}">
                <a16:creationId xmlns:a16="http://schemas.microsoft.com/office/drawing/2014/main" id="{76758A36-0D54-501E-7381-ADF6AF843A51}"/>
              </a:ext>
            </a:extLst>
          </p:cNvPr>
          <p:cNvSpPr>
            <a:spLocks noGrp="1"/>
          </p:cNvSpPr>
          <p:nvPr>
            <p:ph type="sldNum" sz="quarter" idx="7"/>
          </p:nvPr>
        </p:nvSpPr>
        <p:spPr>
          <a:xfrm>
            <a:off x="7955340" y="5955784"/>
            <a:ext cx="429535" cy="153888"/>
          </a:xfrm>
        </p:spPr>
        <p:txBody>
          <a:bodyPr/>
          <a:lstStyle/>
          <a:p>
            <a:pPr marL="109220">
              <a:lnSpc>
                <a:spcPct val="100000"/>
              </a:lnSpc>
              <a:spcBef>
                <a:spcPts val="165"/>
              </a:spcBef>
            </a:pPr>
            <a:fld id="{81D60167-4931-47E6-BA6A-407CBD079E47}" type="slidenum">
              <a:rPr lang="en-US" spc="-50" smtClean="0">
                <a:solidFill>
                  <a:srgbClr val="005EB8"/>
                </a:solidFill>
              </a:rPr>
              <a:t>18</a:t>
            </a:fld>
            <a:endParaRPr lang="en-US" spc="-50" dirty="0">
              <a:solidFill>
                <a:srgbClr val="005EB8"/>
              </a:solidFill>
            </a:endParaRPr>
          </a:p>
        </p:txBody>
      </p:sp>
      <p:graphicFrame>
        <p:nvGraphicFramePr>
          <p:cNvPr id="3" name="Table 2">
            <a:extLst>
              <a:ext uri="{FF2B5EF4-FFF2-40B4-BE49-F238E27FC236}">
                <a16:creationId xmlns:a16="http://schemas.microsoft.com/office/drawing/2014/main" id="{28DF9EB4-85B9-9A74-083C-CC753DAF14E1}"/>
              </a:ext>
            </a:extLst>
          </p:cNvPr>
          <p:cNvGraphicFramePr>
            <a:graphicFrameLocks noGrp="1"/>
          </p:cNvGraphicFramePr>
          <p:nvPr>
            <p:extLst>
              <p:ext uri="{D42A27DB-BD31-4B8C-83A1-F6EECF244321}">
                <p14:modId xmlns:p14="http://schemas.microsoft.com/office/powerpoint/2010/main" val="652368396"/>
              </p:ext>
            </p:extLst>
          </p:nvPr>
        </p:nvGraphicFramePr>
        <p:xfrm>
          <a:off x="442245" y="1260912"/>
          <a:ext cx="8062658" cy="4570545"/>
        </p:xfrm>
        <a:graphic>
          <a:graphicData uri="http://schemas.openxmlformats.org/drawingml/2006/table">
            <a:tbl>
              <a:tblPr firstRow="1" firstCol="1" bandRow="1"/>
              <a:tblGrid>
                <a:gridCol w="254059">
                  <a:extLst>
                    <a:ext uri="{9D8B030D-6E8A-4147-A177-3AD203B41FA5}">
                      <a16:colId xmlns:a16="http://schemas.microsoft.com/office/drawing/2014/main" val="3533789180"/>
                    </a:ext>
                  </a:extLst>
                </a:gridCol>
                <a:gridCol w="1670068">
                  <a:extLst>
                    <a:ext uri="{9D8B030D-6E8A-4147-A177-3AD203B41FA5}">
                      <a16:colId xmlns:a16="http://schemas.microsoft.com/office/drawing/2014/main" val="3842980189"/>
                    </a:ext>
                  </a:extLst>
                </a:gridCol>
                <a:gridCol w="5420439">
                  <a:extLst>
                    <a:ext uri="{9D8B030D-6E8A-4147-A177-3AD203B41FA5}">
                      <a16:colId xmlns:a16="http://schemas.microsoft.com/office/drawing/2014/main" val="3146511828"/>
                    </a:ext>
                  </a:extLst>
                </a:gridCol>
                <a:gridCol w="718092">
                  <a:extLst>
                    <a:ext uri="{9D8B030D-6E8A-4147-A177-3AD203B41FA5}">
                      <a16:colId xmlns:a16="http://schemas.microsoft.com/office/drawing/2014/main" val="3984696869"/>
                    </a:ext>
                  </a:extLst>
                </a:gridCol>
              </a:tblGrid>
              <a:tr h="4570545">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2</a:t>
                      </a:r>
                      <a:endParaRPr lang="en-US" sz="1400" kern="100" dirty="0">
                        <a:solidFill>
                          <a:srgbClr val="000000"/>
                        </a:solidFill>
                        <a:effectLst/>
                        <a:latin typeface="Arial" panose="020B0604020202020204" pitchFamily="34" charset="0"/>
                        <a:ea typeface="Arial" panose="020B0604020202020204" pitchFamily="34" charset="0"/>
                      </a:endParaRPr>
                    </a:p>
                  </a:txBody>
                  <a:tcPr marL="64450" marR="23713" marT="34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Financial Proposal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txBody>
                  <a:tcPr marL="64450" marR="23713" marT="34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40005"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Complete the Development Description Form (Appendix A) including: (1) Sources and Uses; (2) Rent Schedule; (3) Forty-year Rental Pro Forma; (4) Summary of For-Sale Revenue; (4) Proposed percentage of cash flow and capital transaction proceeds to repay the loan; (5) evidence of any funding commitments.</a:t>
                      </a:r>
                    </a:p>
                    <a:p>
                      <a:pPr marL="0" marR="40005"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Considerations: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applicant has submitted firm financial commitments for other sources of financing, shown the financing gap of the project, and demonstrated consistency with accepted underwriting standards. The project proposed to utilize public and private partnerships and utilizes local, state and federal housing programs to assist in fulfilling unmet housing needs and addressing the financing gap.</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project budget is clear, accurate, thorough, and contains a realistic set of sources and uses. Applicant presents evidence of maximizing resources to minimize construction costs as much as possible and within compliance with industry standards.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applicant has submitted documentation of a leverage ratio of 1:5 (AHF’s sources to other sources) or higher. Ratios not rounded up.</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Income projections are reasonable and consistent with rents/mortgages of targeted households and vacancy rates.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Operating costs are consistent with those documented of other recent local similar developments.</a:t>
                      </a:r>
                    </a:p>
                  </a:txBody>
                  <a:tcPr marL="64450" marR="23713" marT="34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25</a:t>
                      </a:r>
                      <a:endParaRPr lang="en-US" sz="14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24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kern="100" dirty="0">
                          <a:solidFill>
                            <a:srgbClr val="000000"/>
                          </a:solidFill>
                          <a:effectLst/>
                          <a:latin typeface="Arial" panose="020B0604020202020204" pitchFamily="34" charset="0"/>
                          <a:ea typeface="Arial" panose="020B0604020202020204" pitchFamily="34" charset="0"/>
                        </a:rPr>
                        <a:t> </a:t>
                      </a:r>
                    </a:p>
                    <a:p>
                      <a:pPr marL="3175" marR="0" indent="0" algn="ctr">
                        <a:lnSpc>
                          <a:spcPct val="110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txBody>
                  <a:tcPr marL="64450" marR="23713" marT="34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959165"/>
                  </a:ext>
                </a:extLst>
              </a:tr>
            </a:tbl>
          </a:graphicData>
        </a:graphic>
      </p:graphicFrame>
    </p:spTree>
    <p:extLst>
      <p:ext uri="{BB962C8B-B14F-4D97-AF65-F5344CB8AC3E}">
        <p14:creationId xmlns:p14="http://schemas.microsoft.com/office/powerpoint/2010/main" val="425221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9A96-7FE0-C03E-3B86-28499AAF6B20}"/>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Project Readiness</a:t>
            </a:r>
          </a:p>
        </p:txBody>
      </p:sp>
      <p:sp>
        <p:nvSpPr>
          <p:cNvPr id="4" name="Slide Number Placeholder 3">
            <a:extLst>
              <a:ext uri="{FF2B5EF4-FFF2-40B4-BE49-F238E27FC236}">
                <a16:creationId xmlns:a16="http://schemas.microsoft.com/office/drawing/2014/main" id="{2400BB77-9FBF-F4CC-862E-1A5167B89207}"/>
              </a:ext>
            </a:extLst>
          </p:cNvPr>
          <p:cNvSpPr>
            <a:spLocks noGrp="1"/>
          </p:cNvSpPr>
          <p:nvPr>
            <p:ph type="sldNum" sz="quarter" idx="7"/>
          </p:nvPr>
        </p:nvSpPr>
        <p:spPr>
          <a:xfrm>
            <a:off x="7955340" y="5955784"/>
            <a:ext cx="369151" cy="153888"/>
          </a:xfrm>
        </p:spPr>
        <p:txBody>
          <a:bodyPr/>
          <a:lstStyle/>
          <a:p>
            <a:pPr marL="109220">
              <a:lnSpc>
                <a:spcPct val="100000"/>
              </a:lnSpc>
              <a:spcBef>
                <a:spcPts val="165"/>
              </a:spcBef>
            </a:pPr>
            <a:fld id="{81D60167-4931-47E6-BA6A-407CBD079E47}" type="slidenum">
              <a:rPr lang="en-US" spc="-50" smtClean="0">
                <a:solidFill>
                  <a:srgbClr val="005EB8"/>
                </a:solidFill>
              </a:rPr>
              <a:t>19</a:t>
            </a:fld>
            <a:endParaRPr lang="en-US" spc="-50" dirty="0">
              <a:solidFill>
                <a:srgbClr val="005EB8"/>
              </a:solidFill>
            </a:endParaRPr>
          </a:p>
        </p:txBody>
      </p:sp>
      <p:graphicFrame>
        <p:nvGraphicFramePr>
          <p:cNvPr id="3" name="Table 2">
            <a:extLst>
              <a:ext uri="{FF2B5EF4-FFF2-40B4-BE49-F238E27FC236}">
                <a16:creationId xmlns:a16="http://schemas.microsoft.com/office/drawing/2014/main" id="{F05540A9-178E-02F4-E4ED-3E4199167472}"/>
              </a:ext>
            </a:extLst>
          </p:cNvPr>
          <p:cNvGraphicFramePr>
            <a:graphicFrameLocks noGrp="1"/>
          </p:cNvGraphicFramePr>
          <p:nvPr>
            <p:extLst>
              <p:ext uri="{D42A27DB-BD31-4B8C-83A1-F6EECF244321}">
                <p14:modId xmlns:p14="http://schemas.microsoft.com/office/powerpoint/2010/main" val="3429534387"/>
              </p:ext>
            </p:extLst>
          </p:nvPr>
        </p:nvGraphicFramePr>
        <p:xfrm>
          <a:off x="448809" y="1459930"/>
          <a:ext cx="8246381" cy="3991678"/>
        </p:xfrm>
        <a:graphic>
          <a:graphicData uri="http://schemas.openxmlformats.org/drawingml/2006/table">
            <a:tbl>
              <a:tblPr firstRow="1" firstCol="1" bandRow="1"/>
              <a:tblGrid>
                <a:gridCol w="259849">
                  <a:extLst>
                    <a:ext uri="{9D8B030D-6E8A-4147-A177-3AD203B41FA5}">
                      <a16:colId xmlns:a16="http://schemas.microsoft.com/office/drawing/2014/main" val="1376134400"/>
                    </a:ext>
                  </a:extLst>
                </a:gridCol>
                <a:gridCol w="1708124">
                  <a:extLst>
                    <a:ext uri="{9D8B030D-6E8A-4147-A177-3AD203B41FA5}">
                      <a16:colId xmlns:a16="http://schemas.microsoft.com/office/drawing/2014/main" val="1115149064"/>
                    </a:ext>
                  </a:extLst>
                </a:gridCol>
                <a:gridCol w="5543953">
                  <a:extLst>
                    <a:ext uri="{9D8B030D-6E8A-4147-A177-3AD203B41FA5}">
                      <a16:colId xmlns:a16="http://schemas.microsoft.com/office/drawing/2014/main" val="2534982820"/>
                    </a:ext>
                  </a:extLst>
                </a:gridCol>
                <a:gridCol w="734455">
                  <a:extLst>
                    <a:ext uri="{9D8B030D-6E8A-4147-A177-3AD203B41FA5}">
                      <a16:colId xmlns:a16="http://schemas.microsoft.com/office/drawing/2014/main" val="1784097695"/>
                    </a:ext>
                  </a:extLst>
                </a:gridCol>
              </a:tblGrid>
              <a:tr h="3991678">
                <a:tc>
                  <a:txBody>
                    <a:bodyPr/>
                    <a:lstStyle/>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3</a:t>
                      </a:r>
                      <a:endParaRPr lang="en-US" sz="1600" kern="100" dirty="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Project Readiness</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40005"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Complete the Development Description Form (Appendix A) including a timeline describing key milestones for the development including site control, zoning, design, permitting, construction, and lease up/conveyance.  Provide the legislative number for the approved zoning case or zoning case under review, and a copy of any approved proffers associated with the zoning.</a:t>
                      </a:r>
                    </a:p>
                    <a:p>
                      <a:pPr marL="0" marR="40005" indent="0" algn="just">
                        <a:lnSpc>
                          <a:spcPct val="110000"/>
                        </a:lnSpc>
                        <a:spcAft>
                          <a:spcPts val="15"/>
                        </a:spcAft>
                        <a:buNone/>
                      </a:pPr>
                      <a:r>
                        <a:rPr lang="en-US" sz="1200" kern="100" dirty="0">
                          <a:solidFill>
                            <a:srgbClr val="000000"/>
                          </a:solidFill>
                          <a:effectLst/>
                          <a:latin typeface="Arial" panose="020B0604020202020204" pitchFamily="34" charset="0"/>
                          <a:ea typeface="Arial" panose="020B0604020202020204" pitchFamily="34" charset="0"/>
                        </a:rPr>
                        <a:t>Considerations: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Construction plan and documents (architectural and/or engineering, specifications) are permit-ready, and the construction budget is aligned with such plans; the final</a:t>
                      </a:r>
                      <a:r>
                        <a:rPr lang="en-US" sz="1200" kern="100" dirty="0">
                          <a:solidFill>
                            <a:srgbClr val="EE0000"/>
                          </a:solidFill>
                          <a:effectLst/>
                          <a:latin typeface="Arial" panose="020B0604020202020204" pitchFamily="34" charset="0"/>
                          <a:ea typeface="Arial" panose="020B0604020202020204" pitchFamily="34" charset="0"/>
                        </a:rPr>
                        <a:t> </a:t>
                      </a:r>
                      <a:r>
                        <a:rPr lang="en-US" sz="1200" kern="100" dirty="0">
                          <a:solidFill>
                            <a:srgbClr val="000000"/>
                          </a:solidFill>
                          <a:effectLst/>
                          <a:latin typeface="Arial" panose="020B0604020202020204" pitchFamily="34" charset="0"/>
                          <a:ea typeface="Arial" panose="020B0604020202020204" pitchFamily="34" charset="0"/>
                        </a:rPr>
                        <a:t>site development permit has been issued by the County and remains valid. </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Demonstrated feasible plan through the documents/information provided within the loan application package and a reasonable milestone schedule. </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Preservation of property with an existing and/or expiring affordability deed/covenant restriction and/or operating subsidy or a below-market rate property with the goal of upgrading the housing quality and commitment to an extended affordability period.</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Displacement prevention policy and/or plans that assist and facilitates residents in remaining in affordable housing units. N/A for new construction.</a:t>
                      </a: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3175" marR="0" indent="0" algn="ctr">
                        <a:lnSpc>
                          <a:spcPct val="110000"/>
                        </a:lnSpc>
                        <a:spcAft>
                          <a:spcPts val="20"/>
                        </a:spcAft>
                        <a:buNone/>
                      </a:pPr>
                      <a:r>
                        <a:rPr lang="en-US" sz="1100" kern="100" dirty="0">
                          <a:solidFill>
                            <a:srgbClr val="EE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EE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EE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kern="100" dirty="0">
                          <a:solidFill>
                            <a:srgbClr val="EE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100" b="1" kern="100" dirty="0">
                          <a:solidFill>
                            <a:srgbClr val="000000"/>
                          </a:solidFill>
                          <a:effectLst/>
                          <a:latin typeface="Arial" panose="020B0604020202020204" pitchFamily="34" charset="0"/>
                          <a:ea typeface="Arial" panose="020B0604020202020204" pitchFamily="34" charset="0"/>
                        </a:rPr>
                        <a:t> </a:t>
                      </a:r>
                      <a:endParaRPr lang="en-US" sz="12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2400" b="1" kern="100" dirty="0">
                          <a:solidFill>
                            <a:srgbClr val="000000"/>
                          </a:solidFill>
                          <a:effectLst/>
                          <a:latin typeface="Arial" panose="020B0604020202020204" pitchFamily="34" charset="0"/>
                          <a:ea typeface="Arial" panose="020B0604020202020204" pitchFamily="34" charset="0"/>
                        </a:rPr>
                        <a:t> </a:t>
                      </a:r>
                      <a:endParaRPr lang="en-US" sz="24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8</a:t>
                      </a:r>
                      <a:endParaRPr lang="en-US" sz="1400" kern="100" dirty="0">
                        <a:solidFill>
                          <a:srgbClr val="000000"/>
                        </a:solidFill>
                        <a:effectLst/>
                        <a:latin typeface="Arial" panose="020B0604020202020204" pitchFamily="34" charset="0"/>
                        <a:ea typeface="Arial" panose="020B0604020202020204" pitchFamily="34" charset="0"/>
                      </a:endParaRPr>
                    </a:p>
                  </a:txBody>
                  <a:tcPr marL="67310" marR="24765" marT="355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25574035"/>
                  </a:ext>
                </a:extLst>
              </a:tr>
            </a:tbl>
          </a:graphicData>
        </a:graphic>
      </p:graphicFrame>
    </p:spTree>
    <p:extLst>
      <p:ext uri="{BB962C8B-B14F-4D97-AF65-F5344CB8AC3E}">
        <p14:creationId xmlns:p14="http://schemas.microsoft.com/office/powerpoint/2010/main" val="130471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497708-529D-B116-77B5-6651EF4BC883}"/>
              </a:ext>
            </a:extLst>
          </p:cNvPr>
          <p:cNvSpPr>
            <a:spLocks noGrp="1"/>
          </p:cNvSpPr>
          <p:nvPr>
            <p:ph type="sldNum" sz="quarter" idx="12"/>
          </p:nvPr>
        </p:nvSpPr>
        <p:spPr/>
        <p:txBody>
          <a:bodyPr/>
          <a:lstStyle/>
          <a:p>
            <a:fld id="{17DD336F-4D98-054F-B475-E0C8EAAB90EF}" type="slidenum">
              <a:rPr lang="en-US" smtClean="0"/>
              <a:pPr/>
              <a:t>2</a:t>
            </a:fld>
            <a:endParaRPr lang="en-US" dirty="0"/>
          </a:p>
        </p:txBody>
      </p:sp>
      <p:sp>
        <p:nvSpPr>
          <p:cNvPr id="3" name="Title 2">
            <a:extLst>
              <a:ext uri="{FF2B5EF4-FFF2-40B4-BE49-F238E27FC236}">
                <a16:creationId xmlns:a16="http://schemas.microsoft.com/office/drawing/2014/main" id="{388DD7B9-5739-5CE7-0E11-7306169FA744}"/>
              </a:ext>
            </a:extLst>
          </p:cNvPr>
          <p:cNvSpPr>
            <a:spLocks noGrp="1"/>
          </p:cNvSpPr>
          <p:nvPr>
            <p:ph type="title"/>
          </p:nvPr>
        </p:nvSpPr>
        <p:spPr>
          <a:xfrm>
            <a:off x="275492" y="286050"/>
            <a:ext cx="8212016" cy="553998"/>
          </a:xfrm>
        </p:spPr>
        <p:txBody>
          <a:bodyPr/>
          <a:lstStyle/>
          <a:p>
            <a:r>
              <a:rPr lang="en-US" sz="3600" dirty="0"/>
              <a:t>Agenda</a:t>
            </a:r>
          </a:p>
        </p:txBody>
      </p:sp>
      <p:sp>
        <p:nvSpPr>
          <p:cNvPr id="4" name="Content Placeholder 3">
            <a:extLst>
              <a:ext uri="{FF2B5EF4-FFF2-40B4-BE49-F238E27FC236}">
                <a16:creationId xmlns:a16="http://schemas.microsoft.com/office/drawing/2014/main" id="{835EEC57-E3D2-61C6-A792-D36F0784AC2D}"/>
              </a:ext>
            </a:extLst>
          </p:cNvPr>
          <p:cNvSpPr>
            <a:spLocks noGrp="1"/>
          </p:cNvSpPr>
          <p:nvPr>
            <p:ph idx="1"/>
          </p:nvPr>
        </p:nvSpPr>
        <p:spPr>
          <a:xfrm>
            <a:off x="590124" y="1659929"/>
            <a:ext cx="7718134" cy="3538142"/>
          </a:xfrm>
        </p:spPr>
        <p:txBody>
          <a:bodyPr>
            <a:normAutofit/>
          </a:bodyPr>
          <a:lstStyle/>
          <a:p>
            <a:r>
              <a:rPr lang="en-US" sz="2800" dirty="0"/>
              <a:t>Welcome and Introductions</a:t>
            </a:r>
          </a:p>
          <a:p>
            <a:r>
              <a:rPr lang="en-US" sz="2800" dirty="0"/>
              <a:t>Responses/Discussion of Questions from February 25</a:t>
            </a:r>
            <a:r>
              <a:rPr lang="en-US" sz="2800" baseline="30000" dirty="0"/>
              <a:t>th</a:t>
            </a:r>
            <a:r>
              <a:rPr lang="en-US" sz="2800" dirty="0"/>
              <a:t> AHF Introduction Meeting</a:t>
            </a:r>
          </a:p>
          <a:p>
            <a:r>
              <a:rPr lang="en-US" sz="2800" dirty="0"/>
              <a:t>Scoring Criteria &amp; Appendix A</a:t>
            </a:r>
          </a:p>
          <a:p>
            <a:r>
              <a:rPr lang="en-US" sz="2800" dirty="0"/>
              <a:t>Application and Submission Process</a:t>
            </a:r>
          </a:p>
          <a:p>
            <a:r>
              <a:rPr lang="en-US" sz="2800" dirty="0"/>
              <a:t>Questions</a:t>
            </a:r>
          </a:p>
          <a:p>
            <a:pPr lvl="2"/>
            <a:endParaRPr lang="en-US" sz="2400" dirty="0"/>
          </a:p>
          <a:p>
            <a:endParaRPr lang="en-US" dirty="0"/>
          </a:p>
        </p:txBody>
      </p:sp>
    </p:spTree>
    <p:extLst>
      <p:ext uri="{BB962C8B-B14F-4D97-AF65-F5344CB8AC3E}">
        <p14:creationId xmlns:p14="http://schemas.microsoft.com/office/powerpoint/2010/main" val="305546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3857-701C-7966-DCC9-16ABC0E98F44}"/>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Experience – Slide 1 of 2</a:t>
            </a:r>
          </a:p>
        </p:txBody>
      </p:sp>
      <p:sp>
        <p:nvSpPr>
          <p:cNvPr id="4" name="Slide Number Placeholder 3">
            <a:extLst>
              <a:ext uri="{FF2B5EF4-FFF2-40B4-BE49-F238E27FC236}">
                <a16:creationId xmlns:a16="http://schemas.microsoft.com/office/drawing/2014/main" id="{87587E9B-04E5-316C-D176-39B11E3EDBE3}"/>
              </a:ext>
            </a:extLst>
          </p:cNvPr>
          <p:cNvSpPr>
            <a:spLocks noGrp="1"/>
          </p:cNvSpPr>
          <p:nvPr>
            <p:ph type="sldNum" sz="quarter" idx="7"/>
          </p:nvPr>
        </p:nvSpPr>
        <p:spPr>
          <a:xfrm>
            <a:off x="7955340" y="5955784"/>
            <a:ext cx="377777" cy="153888"/>
          </a:xfrm>
        </p:spPr>
        <p:txBody>
          <a:bodyPr/>
          <a:lstStyle/>
          <a:p>
            <a:pPr marL="109220">
              <a:lnSpc>
                <a:spcPct val="100000"/>
              </a:lnSpc>
              <a:spcBef>
                <a:spcPts val="165"/>
              </a:spcBef>
            </a:pPr>
            <a:fld id="{81D60167-4931-47E6-BA6A-407CBD079E47}" type="slidenum">
              <a:rPr lang="en-US" spc="-50" smtClean="0">
                <a:solidFill>
                  <a:srgbClr val="005EB8"/>
                </a:solidFill>
              </a:rPr>
              <a:t>20</a:t>
            </a:fld>
            <a:endParaRPr lang="en-US" spc="-50" dirty="0">
              <a:solidFill>
                <a:srgbClr val="005EB8"/>
              </a:solidFill>
            </a:endParaRPr>
          </a:p>
        </p:txBody>
      </p:sp>
      <p:graphicFrame>
        <p:nvGraphicFramePr>
          <p:cNvPr id="3" name="Table 2">
            <a:extLst>
              <a:ext uri="{FF2B5EF4-FFF2-40B4-BE49-F238E27FC236}">
                <a16:creationId xmlns:a16="http://schemas.microsoft.com/office/drawing/2014/main" id="{C385F493-9C9B-644B-E4F9-A1E576F9ABA9}"/>
              </a:ext>
            </a:extLst>
          </p:cNvPr>
          <p:cNvGraphicFramePr>
            <a:graphicFrameLocks noGrp="1"/>
          </p:cNvGraphicFramePr>
          <p:nvPr>
            <p:extLst>
              <p:ext uri="{D42A27DB-BD31-4B8C-83A1-F6EECF244321}">
                <p14:modId xmlns:p14="http://schemas.microsoft.com/office/powerpoint/2010/main" val="165423181"/>
              </p:ext>
            </p:extLst>
          </p:nvPr>
        </p:nvGraphicFramePr>
        <p:xfrm>
          <a:off x="435866" y="1695305"/>
          <a:ext cx="8091947" cy="3116041"/>
        </p:xfrm>
        <a:graphic>
          <a:graphicData uri="http://schemas.openxmlformats.org/drawingml/2006/table">
            <a:tbl>
              <a:tblPr firstRow="1" firstCol="1" bandRow="1"/>
              <a:tblGrid>
                <a:gridCol w="254984">
                  <a:extLst>
                    <a:ext uri="{9D8B030D-6E8A-4147-A177-3AD203B41FA5}">
                      <a16:colId xmlns:a16="http://schemas.microsoft.com/office/drawing/2014/main" val="2137361141"/>
                    </a:ext>
                  </a:extLst>
                </a:gridCol>
                <a:gridCol w="1799958">
                  <a:extLst>
                    <a:ext uri="{9D8B030D-6E8A-4147-A177-3AD203B41FA5}">
                      <a16:colId xmlns:a16="http://schemas.microsoft.com/office/drawing/2014/main" val="3404527160"/>
                    </a:ext>
                  </a:extLst>
                </a:gridCol>
                <a:gridCol w="5316304">
                  <a:extLst>
                    <a:ext uri="{9D8B030D-6E8A-4147-A177-3AD203B41FA5}">
                      <a16:colId xmlns:a16="http://schemas.microsoft.com/office/drawing/2014/main" val="3924989176"/>
                    </a:ext>
                  </a:extLst>
                </a:gridCol>
                <a:gridCol w="720701">
                  <a:extLst>
                    <a:ext uri="{9D8B030D-6E8A-4147-A177-3AD203B41FA5}">
                      <a16:colId xmlns:a16="http://schemas.microsoft.com/office/drawing/2014/main" val="3351287944"/>
                    </a:ext>
                  </a:extLst>
                </a:gridCol>
              </a:tblGrid>
              <a:tr h="3116041">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r>
                        <a:rPr lang="en-US" sz="1400" b="1" kern="100" dirty="0">
                          <a:solidFill>
                            <a:srgbClr val="000000"/>
                          </a:solidFill>
                          <a:effectLst/>
                          <a:latin typeface="Arial" panose="020B0604020202020204" pitchFamily="34" charset="0"/>
                          <a:ea typeface="Arial" panose="020B0604020202020204" pitchFamily="34" charset="0"/>
                        </a:rPr>
                        <a:t>4 </a:t>
                      </a:r>
                      <a:endParaRPr lang="en-US" sz="14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Experience</a:t>
                      </a:r>
                      <a:r>
                        <a:rPr lang="en-US" sz="1400" kern="100" dirty="0">
                          <a:solidFill>
                            <a:srgbClr val="000000"/>
                          </a:solidFill>
                          <a:effectLst/>
                          <a:latin typeface="Arial" panose="020B0604020202020204" pitchFamily="34" charset="0"/>
                          <a:ea typeface="Arial" panose="020B0604020202020204" pitchFamily="34" charset="0"/>
                        </a:rPr>
                        <a:t> </a:t>
                      </a: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Design team with extensive (at least 10+ years) experience in construction and green design such as, but not limited to, Passive House, Energy Star, LEED or EarthCraft Gold, and Universal Design.</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Selected general contractor demonstrated record of successful completion of past projects of equivalent size, scale, type, and complexity to the proposed project having delivered similar projects on time, on budget, and to the highest quality standards.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Documentation of experience as a developer of affordable housing, to include taking projects through a community process and obtaining approvals; receiving LIHTC; inclusion on the Virginia Housing experienced developer list; closing on debt and equity financing; history of repayment and obtaining building permits.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Demonstrates successful record in projects of equivalent size, scale, type, and complexity to the project proposed, including demonstrated ability to maintain ongoing compliance over the life of a project.</a:t>
                      </a: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17</a:t>
                      </a: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0" algn="ctr">
                        <a:lnSpc>
                          <a:spcPct val="110000"/>
                        </a:lnSpc>
                        <a:spcAft>
                          <a:spcPts val="20"/>
                        </a:spcAft>
                        <a:buNone/>
                      </a:pPr>
                      <a:r>
                        <a:rPr lang="en-US" sz="600" b="1"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71493"/>
                  </a:ext>
                </a:extLst>
              </a:tr>
            </a:tbl>
          </a:graphicData>
        </a:graphic>
      </p:graphicFrame>
    </p:spTree>
    <p:extLst>
      <p:ext uri="{BB962C8B-B14F-4D97-AF65-F5344CB8AC3E}">
        <p14:creationId xmlns:p14="http://schemas.microsoft.com/office/powerpoint/2010/main" val="419251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9A45-CE2B-1712-9716-66802AF8E615}"/>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 Experience – Slide 2 of 2</a:t>
            </a:r>
          </a:p>
        </p:txBody>
      </p:sp>
      <p:sp>
        <p:nvSpPr>
          <p:cNvPr id="4" name="Slide Number Placeholder 3">
            <a:extLst>
              <a:ext uri="{FF2B5EF4-FFF2-40B4-BE49-F238E27FC236}">
                <a16:creationId xmlns:a16="http://schemas.microsoft.com/office/drawing/2014/main" id="{DD970E31-C3C6-87A0-A591-A75BB12050F7}"/>
              </a:ext>
            </a:extLst>
          </p:cNvPr>
          <p:cNvSpPr>
            <a:spLocks noGrp="1"/>
          </p:cNvSpPr>
          <p:nvPr>
            <p:ph type="sldNum" sz="quarter" idx="7"/>
          </p:nvPr>
        </p:nvSpPr>
        <p:spPr>
          <a:xfrm>
            <a:off x="7955340" y="5955784"/>
            <a:ext cx="369151" cy="153888"/>
          </a:xfrm>
        </p:spPr>
        <p:txBody>
          <a:bodyPr/>
          <a:lstStyle/>
          <a:p>
            <a:pPr marL="109220">
              <a:lnSpc>
                <a:spcPct val="100000"/>
              </a:lnSpc>
              <a:spcBef>
                <a:spcPts val="165"/>
              </a:spcBef>
            </a:pPr>
            <a:fld id="{81D60167-4931-47E6-BA6A-407CBD079E47}" type="slidenum">
              <a:rPr lang="en-US" spc="-50" smtClean="0">
                <a:solidFill>
                  <a:srgbClr val="005EB8"/>
                </a:solidFill>
              </a:rPr>
              <a:t>21</a:t>
            </a:fld>
            <a:endParaRPr lang="en-US" spc="-50" dirty="0">
              <a:solidFill>
                <a:srgbClr val="005EB8"/>
              </a:solidFill>
            </a:endParaRPr>
          </a:p>
        </p:txBody>
      </p:sp>
      <p:graphicFrame>
        <p:nvGraphicFramePr>
          <p:cNvPr id="7" name="Table 6">
            <a:extLst>
              <a:ext uri="{FF2B5EF4-FFF2-40B4-BE49-F238E27FC236}">
                <a16:creationId xmlns:a16="http://schemas.microsoft.com/office/drawing/2014/main" id="{34D87597-17F2-BF5D-4841-BE625E8618C4}"/>
              </a:ext>
            </a:extLst>
          </p:cNvPr>
          <p:cNvGraphicFramePr>
            <a:graphicFrameLocks noGrp="1"/>
          </p:cNvGraphicFramePr>
          <p:nvPr>
            <p:extLst>
              <p:ext uri="{D42A27DB-BD31-4B8C-83A1-F6EECF244321}">
                <p14:modId xmlns:p14="http://schemas.microsoft.com/office/powerpoint/2010/main" val="3992394860"/>
              </p:ext>
            </p:extLst>
          </p:nvPr>
        </p:nvGraphicFramePr>
        <p:xfrm>
          <a:off x="487300" y="1421520"/>
          <a:ext cx="8169399" cy="4168109"/>
        </p:xfrm>
        <a:graphic>
          <a:graphicData uri="http://schemas.openxmlformats.org/drawingml/2006/table">
            <a:tbl>
              <a:tblPr firstRow="1" firstCol="1" bandRow="1"/>
              <a:tblGrid>
                <a:gridCol w="257424">
                  <a:extLst>
                    <a:ext uri="{9D8B030D-6E8A-4147-A177-3AD203B41FA5}">
                      <a16:colId xmlns:a16="http://schemas.microsoft.com/office/drawing/2014/main" val="2137361141"/>
                    </a:ext>
                  </a:extLst>
                </a:gridCol>
                <a:gridCol w="1817186">
                  <a:extLst>
                    <a:ext uri="{9D8B030D-6E8A-4147-A177-3AD203B41FA5}">
                      <a16:colId xmlns:a16="http://schemas.microsoft.com/office/drawing/2014/main" val="3404527160"/>
                    </a:ext>
                  </a:extLst>
                </a:gridCol>
                <a:gridCol w="5367190">
                  <a:extLst>
                    <a:ext uri="{9D8B030D-6E8A-4147-A177-3AD203B41FA5}">
                      <a16:colId xmlns:a16="http://schemas.microsoft.com/office/drawing/2014/main" val="3924989176"/>
                    </a:ext>
                  </a:extLst>
                </a:gridCol>
                <a:gridCol w="727599">
                  <a:extLst>
                    <a:ext uri="{9D8B030D-6E8A-4147-A177-3AD203B41FA5}">
                      <a16:colId xmlns:a16="http://schemas.microsoft.com/office/drawing/2014/main" val="3351287944"/>
                    </a:ext>
                  </a:extLst>
                </a:gridCol>
              </a:tblGrid>
              <a:tr h="4168109">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endParaRPr lang="en-US" sz="1400" b="1"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4 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Experience</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40005" lvl="0" indent="-342900" algn="just" defTabSz="914400" rtl="0" eaLnBrk="1" fontAlgn="auto" latinLnBrk="0" hangingPunct="1">
                        <a:lnSpc>
                          <a:spcPct val="110000"/>
                        </a:lnSpc>
                        <a:spcBef>
                          <a:spcPts val="0"/>
                        </a:spcBef>
                        <a:spcAft>
                          <a:spcPts val="15"/>
                        </a:spcAft>
                        <a:buClrTx/>
                        <a:buSzTx/>
                        <a:buFont typeface="Symbol" panose="05050102010706020507" pitchFamily="18" charset="2"/>
                        <a:buChar char=""/>
                        <a:tabLst/>
                        <a:defRPr/>
                      </a:pPr>
                      <a:r>
                        <a:rPr kumimoji="0" lang="en-US" sz="1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Demonstrates a successful record in project of equivalent size, scale, type, and complexity to the proposed project and has experience to ensure that proposed design is compliant with all applicable federal, state, and County laws, codes, ordinances, regulations, and requirements, including, but not limited to, environmental, accessibility standards, zoning, Building Code, and historic preservation. Architect and/or construction manager have capacity/experience to provide project oversight to guarantee delivery on time, and on budget.</a:t>
                      </a:r>
                    </a:p>
                    <a:p>
                      <a:pPr marL="342900" marR="40005" lvl="0" indent="-342900" algn="just" defTabSz="914400" rtl="0" eaLnBrk="1" fontAlgn="auto" latinLnBrk="0" hangingPunct="1">
                        <a:lnSpc>
                          <a:spcPct val="110000"/>
                        </a:lnSpc>
                        <a:spcBef>
                          <a:spcPts val="0"/>
                        </a:spcBef>
                        <a:spcAft>
                          <a:spcPts val="15"/>
                        </a:spcAft>
                        <a:buClrTx/>
                        <a:buSzTx/>
                        <a:buFont typeface="Symbol" panose="05050102010706020507" pitchFamily="18" charset="2"/>
                        <a:buChar char=""/>
                        <a:tabLst/>
                        <a:defRPr/>
                      </a:pPr>
                      <a:r>
                        <a:rPr kumimoji="0" lang="en-US" sz="1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Demonstrated record of successful partnerships with social service providers and of having provided excellent management and support services to special needs populations such as people with disabilities and the elderly.</a:t>
                      </a:r>
                    </a:p>
                    <a:p>
                      <a:pPr marL="342900" marR="40005" lvl="0" indent="-342900" algn="just" defTabSz="914400" rtl="0" eaLnBrk="1" fontAlgn="auto" latinLnBrk="0" hangingPunct="1">
                        <a:lnSpc>
                          <a:spcPct val="110000"/>
                        </a:lnSpc>
                        <a:spcBef>
                          <a:spcPts val="0"/>
                        </a:spcBef>
                        <a:spcAft>
                          <a:spcPts val="15"/>
                        </a:spcAft>
                        <a:buClrTx/>
                        <a:buSzTx/>
                        <a:buFont typeface="Symbol" panose="05050102010706020507" pitchFamily="18" charset="2"/>
                        <a:buChar char=""/>
                        <a:tabLst/>
                        <a:defRPr/>
                      </a:pPr>
                      <a:r>
                        <a:rPr kumimoji="0" lang="en-US" sz="1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Fiscally and organizationally sound, as evidenced by the financial statements. The applicant has the financial and workload capacity to make the project a top priority, execute it as scheduled in terms of time and budget.  Applicants must identify key personnel – project manager, managers and other key personnel – who will be directly involved in the project in the project’s entirety and provide personnel resumes and bios.  Any changes/substitutions in key personnel identified in the proposal must be approved by the County.  </a:t>
                      </a:r>
                      <a:endParaRPr lang="en-US" sz="12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2400" kern="100" dirty="0">
                          <a:solidFill>
                            <a:srgbClr val="000000"/>
                          </a:solidFill>
                          <a:effectLst/>
                          <a:latin typeface="Arial" panose="020B0604020202020204" pitchFamily="34" charset="0"/>
                          <a:ea typeface="Arial" panose="020B0604020202020204" pitchFamily="34" charset="0"/>
                        </a:rPr>
                        <a:t> </a:t>
                      </a:r>
                    </a:p>
                    <a:p>
                      <a:pPr marL="3175" marR="0" indent="-6350" algn="ctr">
                        <a:lnSpc>
                          <a:spcPct val="110000"/>
                        </a:lnSpc>
                        <a:spcAft>
                          <a:spcPts val="20"/>
                        </a:spcAft>
                        <a:buNone/>
                      </a:pPr>
                      <a:endParaRPr lang="en-US" sz="1400" b="1"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17</a:t>
                      </a:r>
                      <a:r>
                        <a:rPr lang="en-US" sz="600" kern="100" dirty="0">
                          <a:solidFill>
                            <a:srgbClr val="000000"/>
                          </a:solidFill>
                          <a:effectLst/>
                          <a:latin typeface="Arial" panose="020B0604020202020204" pitchFamily="34" charset="0"/>
                          <a:ea typeface="Arial" panose="020B0604020202020204" pitchFamily="34" charset="0"/>
                        </a:rPr>
                        <a:t> </a:t>
                      </a:r>
                      <a:endParaRPr lang="en-US" sz="700" kern="100" dirty="0">
                        <a:solidFill>
                          <a:srgbClr val="000000"/>
                        </a:solidFill>
                        <a:effectLst/>
                        <a:latin typeface="Arial" panose="020B0604020202020204" pitchFamily="34" charset="0"/>
                        <a:ea typeface="Arial" panose="020B0604020202020204" pitchFamily="34" charset="0"/>
                      </a:endParaRPr>
                    </a:p>
                  </a:txBody>
                  <a:tcPr marL="38087" marR="14013" marT="20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71493"/>
                  </a:ext>
                </a:extLst>
              </a:tr>
            </a:tbl>
          </a:graphicData>
        </a:graphic>
      </p:graphicFrame>
    </p:spTree>
    <p:extLst>
      <p:ext uri="{BB962C8B-B14F-4D97-AF65-F5344CB8AC3E}">
        <p14:creationId xmlns:p14="http://schemas.microsoft.com/office/powerpoint/2010/main" val="211572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3B28-91D4-DE11-CBA7-B496808E513C}"/>
              </a:ext>
            </a:extLst>
          </p:cNvPr>
          <p:cNvSpPr>
            <a:spLocks noGrp="1"/>
          </p:cNvSpPr>
          <p:nvPr>
            <p:ph type="title"/>
          </p:nvPr>
        </p:nvSpPr>
        <p:spPr>
          <a:xfrm>
            <a:off x="356844" y="180847"/>
            <a:ext cx="5369560" cy="800219"/>
          </a:xfrm>
        </p:spPr>
        <p:txBody>
          <a:bodyPr/>
          <a:lstStyle/>
          <a:p>
            <a:r>
              <a:rPr lang="en-US" dirty="0"/>
              <a:t>Scoring Criteria </a:t>
            </a:r>
            <a:br>
              <a:rPr lang="en-US" dirty="0"/>
            </a:br>
            <a:r>
              <a:rPr lang="en-US" dirty="0"/>
              <a:t>Development Concept</a:t>
            </a:r>
          </a:p>
        </p:txBody>
      </p:sp>
      <p:sp>
        <p:nvSpPr>
          <p:cNvPr id="4" name="Slide Number Placeholder 3">
            <a:extLst>
              <a:ext uri="{FF2B5EF4-FFF2-40B4-BE49-F238E27FC236}">
                <a16:creationId xmlns:a16="http://schemas.microsoft.com/office/drawing/2014/main" id="{A3F5725B-68FF-535E-5BBB-364B15E75E01}"/>
              </a:ext>
            </a:extLst>
          </p:cNvPr>
          <p:cNvSpPr>
            <a:spLocks noGrp="1"/>
          </p:cNvSpPr>
          <p:nvPr>
            <p:ph type="sldNum" sz="quarter" idx="7"/>
          </p:nvPr>
        </p:nvSpPr>
        <p:spPr>
          <a:xfrm>
            <a:off x="7955340" y="5955784"/>
            <a:ext cx="420909" cy="153888"/>
          </a:xfrm>
        </p:spPr>
        <p:txBody>
          <a:bodyPr/>
          <a:lstStyle/>
          <a:p>
            <a:pPr marL="109220">
              <a:lnSpc>
                <a:spcPct val="100000"/>
              </a:lnSpc>
              <a:spcBef>
                <a:spcPts val="165"/>
              </a:spcBef>
            </a:pPr>
            <a:fld id="{81D60167-4931-47E6-BA6A-407CBD079E47}" type="slidenum">
              <a:rPr lang="en-US" spc="-50" smtClean="0">
                <a:solidFill>
                  <a:srgbClr val="005EB8"/>
                </a:solidFill>
              </a:rPr>
              <a:t>22</a:t>
            </a:fld>
            <a:endParaRPr lang="en-US" spc="-50" dirty="0">
              <a:solidFill>
                <a:srgbClr val="005EB8"/>
              </a:solidFill>
            </a:endParaRPr>
          </a:p>
        </p:txBody>
      </p:sp>
      <p:graphicFrame>
        <p:nvGraphicFramePr>
          <p:cNvPr id="3" name="Table 2">
            <a:extLst>
              <a:ext uri="{FF2B5EF4-FFF2-40B4-BE49-F238E27FC236}">
                <a16:creationId xmlns:a16="http://schemas.microsoft.com/office/drawing/2014/main" id="{25578BC1-0E75-B913-1302-39243F9B7F3D}"/>
              </a:ext>
            </a:extLst>
          </p:cNvPr>
          <p:cNvGraphicFramePr>
            <a:graphicFrameLocks noGrp="1"/>
          </p:cNvGraphicFramePr>
          <p:nvPr>
            <p:extLst>
              <p:ext uri="{D42A27DB-BD31-4B8C-83A1-F6EECF244321}">
                <p14:modId xmlns:p14="http://schemas.microsoft.com/office/powerpoint/2010/main" val="830767768"/>
              </p:ext>
            </p:extLst>
          </p:nvPr>
        </p:nvGraphicFramePr>
        <p:xfrm>
          <a:off x="298724" y="1239406"/>
          <a:ext cx="8546552" cy="4642645"/>
        </p:xfrm>
        <a:graphic>
          <a:graphicData uri="http://schemas.openxmlformats.org/drawingml/2006/table">
            <a:tbl>
              <a:tblPr firstRow="1" firstCol="1" bandRow="1"/>
              <a:tblGrid>
                <a:gridCol w="269308">
                  <a:extLst>
                    <a:ext uri="{9D8B030D-6E8A-4147-A177-3AD203B41FA5}">
                      <a16:colId xmlns:a16="http://schemas.microsoft.com/office/drawing/2014/main" val="2233374464"/>
                    </a:ext>
                  </a:extLst>
                </a:gridCol>
                <a:gridCol w="1479840">
                  <a:extLst>
                    <a:ext uri="{9D8B030D-6E8A-4147-A177-3AD203B41FA5}">
                      <a16:colId xmlns:a16="http://schemas.microsoft.com/office/drawing/2014/main" val="2497192483"/>
                    </a:ext>
                  </a:extLst>
                </a:gridCol>
                <a:gridCol w="5911559">
                  <a:extLst>
                    <a:ext uri="{9D8B030D-6E8A-4147-A177-3AD203B41FA5}">
                      <a16:colId xmlns:a16="http://schemas.microsoft.com/office/drawing/2014/main" val="4181168791"/>
                    </a:ext>
                  </a:extLst>
                </a:gridCol>
                <a:gridCol w="885845">
                  <a:extLst>
                    <a:ext uri="{9D8B030D-6E8A-4147-A177-3AD203B41FA5}">
                      <a16:colId xmlns:a16="http://schemas.microsoft.com/office/drawing/2014/main" val="1028154582"/>
                    </a:ext>
                  </a:extLst>
                </a:gridCol>
              </a:tblGrid>
              <a:tr h="4475811">
                <a:tc>
                  <a:txBody>
                    <a:bodyPr/>
                    <a:lstStyle/>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5</a:t>
                      </a:r>
                      <a:endParaRPr lang="en-US" sz="1400" kern="100" dirty="0">
                        <a:solidFill>
                          <a:srgbClr val="000000"/>
                        </a:solidFill>
                        <a:effectLst/>
                        <a:latin typeface="Arial" panose="020B0604020202020204" pitchFamily="34" charset="0"/>
                        <a:ea typeface="Arial" panose="020B0604020202020204" pitchFamily="34" charset="0"/>
                      </a:endParaRPr>
                    </a:p>
                  </a:txBody>
                  <a:tcPr marL="59318" marR="21825" marT="313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E8E8"/>
                    </a:solidFill>
                  </a:tcPr>
                </a:tc>
                <a:tc>
                  <a:txBody>
                    <a:bodyPr/>
                    <a:lstStyle/>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 </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ctr">
                        <a:lnSpc>
                          <a:spcPct val="99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Development Concept</a:t>
                      </a:r>
                      <a:endParaRPr lang="en-US" sz="1400" kern="100" dirty="0">
                        <a:solidFill>
                          <a:srgbClr val="000000"/>
                        </a:solidFill>
                        <a:effectLst/>
                        <a:latin typeface="Arial" panose="020B0604020202020204" pitchFamily="34" charset="0"/>
                        <a:ea typeface="Arial" panose="020B0604020202020204" pitchFamily="34" charset="0"/>
                      </a:endParaRPr>
                    </a:p>
                    <a:p>
                      <a:pPr marL="3175" marR="42545" indent="-6350" algn="l">
                        <a:lnSpc>
                          <a:spcPct val="99000"/>
                        </a:lnSpc>
                        <a:spcAft>
                          <a:spcPts val="20"/>
                        </a:spcAft>
                        <a:buNone/>
                      </a:pPr>
                      <a:r>
                        <a:rPr lang="en-US" sz="1400" kern="100" dirty="0">
                          <a:solidFill>
                            <a:srgbClr val="000000"/>
                          </a:solidFill>
                          <a:effectLst/>
                          <a:latin typeface="Arial" panose="020B0604020202020204" pitchFamily="34" charset="0"/>
                          <a:ea typeface="Arial" panose="020B0604020202020204" pitchFamily="34" charset="0"/>
                        </a:rPr>
                        <a:t> </a:t>
                      </a:r>
                    </a:p>
                  </a:txBody>
                  <a:tcPr marL="59318" marR="21825" marT="313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E8E8"/>
                    </a:solidFill>
                  </a:tcPr>
                </a:tc>
                <a:tc>
                  <a:txBody>
                    <a:bodyPr/>
                    <a:lstStyle/>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Complete the Development Description Form (Appendix A) to demonstrate how the project will provide a mix of housing prices (acquisition and/or rental) that accommodate a mix of income levels.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project will provide on-site amenities that may include, but not be limited to, community meeting rooms, outdoor playground, swimming pool, green space, community garden, among others.</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Project is located within walking distance (approximately 0.5 mile) to County Activity Centers, Redevelopment Corridors, or Small Area Plans. The project is located proximately to public transportation facilities and is easily walkable to amenities including employment opportunities, schools, grocery stores, public or private recreation facilities, County library(s), hospitals and/or other public and private facilities. and has access to sidewalks, bike trail/lanes, pedestrian facilities, and road network.</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project applies design principles including but not limited to: Crime Prevention Through Environmental Design (CPTED) principles, and Universal Design amenities and components to ensure accessibility to any person regardless of age or disability.</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The project incorporates green building standards such as, but not limited to, Passive House, Energy Star, LEED or EarthCraft Gold certification with ongoing energy use tracking.</a:t>
                      </a:r>
                    </a:p>
                    <a:p>
                      <a:pPr marL="342900" marR="40005" lvl="0" indent="-342900" algn="just">
                        <a:lnSpc>
                          <a:spcPct val="110000"/>
                        </a:lnSpc>
                        <a:spcAft>
                          <a:spcPts val="15"/>
                        </a:spcAft>
                        <a:buFont typeface="Symbol" panose="05050102010706020507" pitchFamily="18" charset="2"/>
                        <a:buChar char=""/>
                      </a:pPr>
                      <a:r>
                        <a:rPr lang="en-US" sz="1200" kern="100" dirty="0">
                          <a:solidFill>
                            <a:srgbClr val="000000"/>
                          </a:solidFill>
                          <a:effectLst/>
                          <a:latin typeface="Arial" panose="020B0604020202020204" pitchFamily="34" charset="0"/>
                          <a:ea typeface="Arial" panose="020B0604020202020204" pitchFamily="34" charset="0"/>
                        </a:rPr>
                        <a:t>Project provides diverse housing types (rental and/or homeownership), unique home ownership opportunities, and aligns with the County’s goals for community development </a:t>
                      </a:r>
                    </a:p>
                  </a:txBody>
                  <a:tcPr marL="59318" marR="21825" marT="313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E8E8"/>
                    </a:solidFill>
                  </a:tcPr>
                </a:tc>
                <a:tc>
                  <a:txBody>
                    <a:bodyPr/>
                    <a:lstStyle/>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endParaRPr lang="en-US" sz="1000" b="1"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endParaRPr lang="en-US" sz="1000" b="1"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000" b="1" kern="100" dirty="0">
                          <a:solidFill>
                            <a:srgbClr val="000000"/>
                          </a:solidFill>
                          <a:effectLst/>
                          <a:latin typeface="Arial" panose="020B0604020202020204" pitchFamily="34" charset="0"/>
                          <a:ea typeface="Arial" panose="020B0604020202020204" pitchFamily="34" charset="0"/>
                        </a:rPr>
                        <a:t> </a:t>
                      </a:r>
                      <a:endParaRPr lang="en-US" sz="1100" kern="100" dirty="0">
                        <a:solidFill>
                          <a:srgbClr val="000000"/>
                        </a:solidFill>
                        <a:effectLst/>
                        <a:latin typeface="Arial" panose="020B0604020202020204" pitchFamily="34" charset="0"/>
                        <a:ea typeface="Arial" panose="020B0604020202020204" pitchFamily="34" charset="0"/>
                      </a:endParaRPr>
                    </a:p>
                    <a:p>
                      <a:pPr marL="3175" marR="0" indent="-6350" algn="ctr">
                        <a:lnSpc>
                          <a:spcPct val="110000"/>
                        </a:lnSpc>
                        <a:spcAft>
                          <a:spcPts val="20"/>
                        </a:spcAft>
                        <a:buNone/>
                      </a:pPr>
                      <a:r>
                        <a:rPr lang="en-US" sz="1400" b="1" kern="100" dirty="0">
                          <a:solidFill>
                            <a:srgbClr val="000000"/>
                          </a:solidFill>
                          <a:effectLst/>
                          <a:latin typeface="Arial" panose="020B0604020202020204" pitchFamily="34" charset="0"/>
                          <a:ea typeface="Arial" panose="020B0604020202020204" pitchFamily="34" charset="0"/>
                        </a:rPr>
                        <a:t>15</a:t>
                      </a:r>
                      <a:endParaRPr lang="en-US" sz="1400" kern="100" dirty="0">
                        <a:solidFill>
                          <a:srgbClr val="000000"/>
                        </a:solidFill>
                        <a:effectLst/>
                        <a:latin typeface="Arial" panose="020B0604020202020204" pitchFamily="34" charset="0"/>
                        <a:ea typeface="Arial" panose="020B0604020202020204" pitchFamily="34" charset="0"/>
                      </a:endParaRPr>
                    </a:p>
                  </a:txBody>
                  <a:tcPr marL="59318" marR="21825" marT="313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E8E8"/>
                    </a:solidFill>
                  </a:tcPr>
                </a:tc>
                <a:extLst>
                  <a:ext uri="{0D108BD9-81ED-4DB2-BD59-A6C34878D82A}">
                    <a16:rowId xmlns:a16="http://schemas.microsoft.com/office/drawing/2014/main" val="766952416"/>
                  </a:ext>
                </a:extLst>
              </a:tr>
            </a:tbl>
          </a:graphicData>
        </a:graphic>
      </p:graphicFrame>
    </p:spTree>
    <p:extLst>
      <p:ext uri="{BB962C8B-B14F-4D97-AF65-F5344CB8AC3E}">
        <p14:creationId xmlns:p14="http://schemas.microsoft.com/office/powerpoint/2010/main" val="334237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830A81-B3AD-9B22-5EB8-688A646C4BF1}"/>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BA21E660-0FDC-4E82-FA5F-67FF0C8FE95A}"/>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5F93ACE1-68CE-38C0-7C52-843BFC6ED9F5}"/>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lang="en-US" sz="2000" b="1" kern="0" dirty="0">
                <a:solidFill>
                  <a:srgbClr val="005EB8"/>
                </a:solidFill>
                <a:latin typeface="Open Sans"/>
                <a:cs typeface="Open Sans"/>
              </a:rPr>
              <a:t>Development Summary</a:t>
            </a: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16" name="Picture 15">
            <a:extLst>
              <a:ext uri="{FF2B5EF4-FFF2-40B4-BE49-F238E27FC236}">
                <a16:creationId xmlns:a16="http://schemas.microsoft.com/office/drawing/2014/main" id="{24657726-C724-0036-F215-6E67D349098F}"/>
              </a:ext>
            </a:extLst>
          </p:cNvPr>
          <p:cNvPicPr>
            <a:picLocks noChangeAspect="1"/>
          </p:cNvPicPr>
          <p:nvPr/>
        </p:nvPicPr>
        <p:blipFill>
          <a:blip r:embed="rId3"/>
          <a:stretch>
            <a:fillRect/>
          </a:stretch>
        </p:blipFill>
        <p:spPr>
          <a:xfrm>
            <a:off x="575705" y="1266523"/>
            <a:ext cx="7992590" cy="4324954"/>
          </a:xfrm>
          <a:prstGeom prst="rect">
            <a:avLst/>
          </a:prstGeom>
        </p:spPr>
      </p:pic>
      <p:sp>
        <p:nvSpPr>
          <p:cNvPr id="5" name="Slide Number Placeholder 4">
            <a:extLst>
              <a:ext uri="{FF2B5EF4-FFF2-40B4-BE49-F238E27FC236}">
                <a16:creationId xmlns:a16="http://schemas.microsoft.com/office/drawing/2014/main" id="{26456BEF-683F-6733-D135-49A0B2117E52}"/>
              </a:ext>
            </a:extLst>
          </p:cNvPr>
          <p:cNvSpPr>
            <a:spLocks noGrp="1"/>
          </p:cNvSpPr>
          <p:nvPr>
            <p:ph type="sldNum" sz="quarter" idx="7"/>
          </p:nvPr>
        </p:nvSpPr>
        <p:spPr>
          <a:xfrm>
            <a:off x="7955340" y="5955784"/>
            <a:ext cx="377777" cy="82707"/>
          </a:xfrm>
        </p:spPr>
        <p:txBody>
          <a:bodyPr/>
          <a:lstStyle/>
          <a:p>
            <a:pPr marL="109220">
              <a:lnSpc>
                <a:spcPct val="100000"/>
              </a:lnSpc>
              <a:spcBef>
                <a:spcPts val="165"/>
              </a:spcBef>
            </a:pPr>
            <a:fld id="{81D60167-4931-47E6-BA6A-407CBD079E47}" type="slidenum">
              <a:rPr lang="en-US" spc="-50" smtClean="0"/>
              <a:t>23</a:t>
            </a:fld>
            <a:endParaRPr lang="en-US" spc="-50" dirty="0"/>
          </a:p>
        </p:txBody>
      </p:sp>
    </p:spTree>
    <p:extLst>
      <p:ext uri="{BB962C8B-B14F-4D97-AF65-F5344CB8AC3E}">
        <p14:creationId xmlns:p14="http://schemas.microsoft.com/office/powerpoint/2010/main" val="53901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4E709D-E5FC-DFE6-9A05-67799948B7D2}"/>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0E029CFC-9CA0-E026-2BD8-23EA6EDBF1F1}"/>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ACA7C426-A3B7-B46B-E7C3-717419F947F0}"/>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lang="en-US" sz="2000" b="1" kern="0" dirty="0">
                <a:solidFill>
                  <a:srgbClr val="005EB8"/>
                </a:solidFill>
                <a:latin typeface="Open Sans"/>
                <a:cs typeface="Open Sans"/>
              </a:rPr>
              <a:t>Development Summary</a:t>
            </a: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6" name="Picture 5">
            <a:extLst>
              <a:ext uri="{FF2B5EF4-FFF2-40B4-BE49-F238E27FC236}">
                <a16:creationId xmlns:a16="http://schemas.microsoft.com/office/drawing/2014/main" id="{A59601FD-7223-C180-C670-B6DB4B7D2292}"/>
              </a:ext>
            </a:extLst>
          </p:cNvPr>
          <p:cNvPicPr>
            <a:picLocks noChangeAspect="1"/>
          </p:cNvPicPr>
          <p:nvPr/>
        </p:nvPicPr>
        <p:blipFill>
          <a:blip r:embed="rId3"/>
          <a:stretch>
            <a:fillRect/>
          </a:stretch>
        </p:blipFill>
        <p:spPr>
          <a:xfrm>
            <a:off x="2200118" y="1693454"/>
            <a:ext cx="4448796" cy="3896269"/>
          </a:xfrm>
          <a:prstGeom prst="rect">
            <a:avLst/>
          </a:prstGeom>
        </p:spPr>
      </p:pic>
      <p:sp>
        <p:nvSpPr>
          <p:cNvPr id="5" name="Slide Number Placeholder 4">
            <a:extLst>
              <a:ext uri="{FF2B5EF4-FFF2-40B4-BE49-F238E27FC236}">
                <a16:creationId xmlns:a16="http://schemas.microsoft.com/office/drawing/2014/main" id="{EFC7C61C-5629-BB42-8832-9190B6CD2BD3}"/>
              </a:ext>
            </a:extLst>
          </p:cNvPr>
          <p:cNvSpPr>
            <a:spLocks noGrp="1"/>
          </p:cNvSpPr>
          <p:nvPr>
            <p:ph type="sldNum" sz="quarter" idx="7"/>
          </p:nvPr>
        </p:nvSpPr>
        <p:spPr>
          <a:xfrm>
            <a:off x="7955340" y="5955784"/>
            <a:ext cx="351898" cy="108586"/>
          </a:xfrm>
        </p:spPr>
        <p:txBody>
          <a:bodyPr/>
          <a:lstStyle/>
          <a:p>
            <a:pPr marL="109220">
              <a:lnSpc>
                <a:spcPct val="100000"/>
              </a:lnSpc>
              <a:spcBef>
                <a:spcPts val="165"/>
              </a:spcBef>
            </a:pPr>
            <a:fld id="{81D60167-4931-47E6-BA6A-407CBD079E47}" type="slidenum">
              <a:rPr lang="en-US" spc="-50" smtClean="0"/>
              <a:t>24</a:t>
            </a:fld>
            <a:endParaRPr lang="en-US" spc="-50" dirty="0"/>
          </a:p>
        </p:txBody>
      </p:sp>
    </p:spTree>
    <p:extLst>
      <p:ext uri="{BB962C8B-B14F-4D97-AF65-F5344CB8AC3E}">
        <p14:creationId xmlns:p14="http://schemas.microsoft.com/office/powerpoint/2010/main" val="401634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19E5FF9-7514-C9F9-2AAE-1B2FC798C4B3}"/>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1F659564-8D87-E230-224D-EC93B929918C}"/>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AE45F3F6-2DC7-9490-AB52-762888739EC9}"/>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0" normalizeH="0" baseline="0" noProof="0" dirty="0">
                <a:ln>
                  <a:noFill/>
                </a:ln>
                <a:solidFill>
                  <a:srgbClr val="005EB8"/>
                </a:solidFill>
                <a:effectLst/>
                <a:uLnTx/>
                <a:uFillTx/>
                <a:latin typeface="Open Sans"/>
                <a:cs typeface="Open Sans"/>
              </a:rPr>
              <a:t>Sources &amp; Uses</a:t>
            </a: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7" name="Picture 6">
            <a:extLst>
              <a:ext uri="{FF2B5EF4-FFF2-40B4-BE49-F238E27FC236}">
                <a16:creationId xmlns:a16="http://schemas.microsoft.com/office/drawing/2014/main" id="{78982135-3D77-AF89-1840-E1C796E9C4FA}"/>
              </a:ext>
            </a:extLst>
          </p:cNvPr>
          <p:cNvPicPr>
            <a:picLocks noChangeAspect="1"/>
          </p:cNvPicPr>
          <p:nvPr/>
        </p:nvPicPr>
        <p:blipFill>
          <a:blip r:embed="rId3"/>
          <a:stretch>
            <a:fillRect/>
          </a:stretch>
        </p:blipFill>
        <p:spPr>
          <a:xfrm>
            <a:off x="1307690" y="1850917"/>
            <a:ext cx="6754919" cy="3156165"/>
          </a:xfrm>
          <a:prstGeom prst="rect">
            <a:avLst/>
          </a:prstGeom>
        </p:spPr>
      </p:pic>
      <p:sp>
        <p:nvSpPr>
          <p:cNvPr id="5" name="Slide Number Placeholder 4">
            <a:extLst>
              <a:ext uri="{FF2B5EF4-FFF2-40B4-BE49-F238E27FC236}">
                <a16:creationId xmlns:a16="http://schemas.microsoft.com/office/drawing/2014/main" id="{0F914279-8804-B74C-5D00-C540285DC098}"/>
              </a:ext>
            </a:extLst>
          </p:cNvPr>
          <p:cNvSpPr>
            <a:spLocks noGrp="1"/>
          </p:cNvSpPr>
          <p:nvPr>
            <p:ph type="sldNum" sz="quarter" idx="7"/>
          </p:nvPr>
        </p:nvSpPr>
        <p:spPr>
          <a:xfrm>
            <a:off x="7955340" y="5955784"/>
            <a:ext cx="317392" cy="198120"/>
          </a:xfrm>
        </p:spPr>
        <p:txBody>
          <a:bodyPr/>
          <a:lstStyle/>
          <a:p>
            <a:pPr marL="109220">
              <a:lnSpc>
                <a:spcPct val="100000"/>
              </a:lnSpc>
              <a:spcBef>
                <a:spcPts val="165"/>
              </a:spcBef>
            </a:pPr>
            <a:fld id="{81D60167-4931-47E6-BA6A-407CBD079E47}" type="slidenum">
              <a:rPr lang="en-US" spc="-50" smtClean="0"/>
              <a:t>25</a:t>
            </a:fld>
            <a:endParaRPr lang="en-US" spc="-50" dirty="0"/>
          </a:p>
        </p:txBody>
      </p:sp>
    </p:spTree>
    <p:extLst>
      <p:ext uri="{BB962C8B-B14F-4D97-AF65-F5344CB8AC3E}">
        <p14:creationId xmlns:p14="http://schemas.microsoft.com/office/powerpoint/2010/main" val="48606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37E591-4994-C118-A504-6B069465FD93}"/>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543F2499-305F-AE3D-9C64-4E44C2FB4BC4}"/>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EEADA720-896B-57FE-19B9-CDC26BA309E9}"/>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0" normalizeH="0" baseline="0" noProof="0" dirty="0">
                <a:ln>
                  <a:noFill/>
                </a:ln>
                <a:solidFill>
                  <a:srgbClr val="005EB8"/>
                </a:solidFill>
                <a:effectLst/>
                <a:uLnTx/>
                <a:uFillTx/>
                <a:latin typeface="Open Sans"/>
                <a:cs typeface="Open Sans"/>
              </a:rPr>
              <a:t>Sources &amp; Uses</a:t>
            </a: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6" name="Picture 5">
            <a:extLst>
              <a:ext uri="{FF2B5EF4-FFF2-40B4-BE49-F238E27FC236}">
                <a16:creationId xmlns:a16="http://schemas.microsoft.com/office/drawing/2014/main" id="{F7F5AA07-88CF-B912-B37D-7ACE08908E9F}"/>
              </a:ext>
            </a:extLst>
          </p:cNvPr>
          <p:cNvPicPr>
            <a:picLocks noChangeAspect="1"/>
          </p:cNvPicPr>
          <p:nvPr/>
        </p:nvPicPr>
        <p:blipFill>
          <a:blip r:embed="rId3"/>
          <a:stretch>
            <a:fillRect/>
          </a:stretch>
        </p:blipFill>
        <p:spPr>
          <a:xfrm>
            <a:off x="2027193" y="1769807"/>
            <a:ext cx="4865165" cy="3933538"/>
          </a:xfrm>
          <a:prstGeom prst="rect">
            <a:avLst/>
          </a:prstGeom>
        </p:spPr>
      </p:pic>
      <p:sp>
        <p:nvSpPr>
          <p:cNvPr id="5" name="Slide Number Placeholder 4">
            <a:extLst>
              <a:ext uri="{FF2B5EF4-FFF2-40B4-BE49-F238E27FC236}">
                <a16:creationId xmlns:a16="http://schemas.microsoft.com/office/drawing/2014/main" id="{F304B986-4D41-8963-6134-721B98128874}"/>
              </a:ext>
            </a:extLst>
          </p:cNvPr>
          <p:cNvSpPr>
            <a:spLocks noGrp="1"/>
          </p:cNvSpPr>
          <p:nvPr>
            <p:ph type="sldNum" sz="quarter" idx="7"/>
          </p:nvPr>
        </p:nvSpPr>
        <p:spPr>
          <a:xfrm>
            <a:off x="7955340" y="5955784"/>
            <a:ext cx="317392" cy="198120"/>
          </a:xfrm>
        </p:spPr>
        <p:txBody>
          <a:bodyPr/>
          <a:lstStyle/>
          <a:p>
            <a:pPr marL="109220">
              <a:lnSpc>
                <a:spcPct val="100000"/>
              </a:lnSpc>
              <a:spcBef>
                <a:spcPts val="165"/>
              </a:spcBef>
            </a:pPr>
            <a:fld id="{81D60167-4931-47E6-BA6A-407CBD079E47}" type="slidenum">
              <a:rPr lang="en-US" spc="-50" smtClean="0"/>
              <a:t>26</a:t>
            </a:fld>
            <a:endParaRPr lang="en-US" spc="-50" dirty="0"/>
          </a:p>
        </p:txBody>
      </p:sp>
    </p:spTree>
    <p:extLst>
      <p:ext uri="{BB962C8B-B14F-4D97-AF65-F5344CB8AC3E}">
        <p14:creationId xmlns:p14="http://schemas.microsoft.com/office/powerpoint/2010/main" val="191265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5AE6E9-49F1-674C-BE22-C56F0B77AA4B}"/>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33352602-ABBE-9337-0CAC-BC12CCC9BED2}"/>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3DAF0E05-040D-D93A-EE32-B69A05106B04}"/>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7" name="Picture 6">
            <a:extLst>
              <a:ext uri="{FF2B5EF4-FFF2-40B4-BE49-F238E27FC236}">
                <a16:creationId xmlns:a16="http://schemas.microsoft.com/office/drawing/2014/main" id="{6CF345A1-CA88-5B0D-283E-7D207B1E011C}"/>
              </a:ext>
            </a:extLst>
          </p:cNvPr>
          <p:cNvPicPr>
            <a:picLocks noChangeAspect="1"/>
          </p:cNvPicPr>
          <p:nvPr/>
        </p:nvPicPr>
        <p:blipFill>
          <a:blip r:embed="rId3"/>
          <a:stretch>
            <a:fillRect/>
          </a:stretch>
        </p:blipFill>
        <p:spPr>
          <a:xfrm>
            <a:off x="1663104" y="1787326"/>
            <a:ext cx="5601482" cy="4305901"/>
          </a:xfrm>
          <a:prstGeom prst="rect">
            <a:avLst/>
          </a:prstGeom>
        </p:spPr>
      </p:pic>
      <p:sp>
        <p:nvSpPr>
          <p:cNvPr id="8" name="object 3">
            <a:extLst>
              <a:ext uri="{FF2B5EF4-FFF2-40B4-BE49-F238E27FC236}">
                <a16:creationId xmlns:a16="http://schemas.microsoft.com/office/drawing/2014/main" id="{25BE9591-EB10-B816-775B-1DD9621FD096}"/>
              </a:ext>
            </a:extLst>
          </p:cNvPr>
          <p:cNvSpPr txBox="1"/>
          <p:nvPr/>
        </p:nvSpPr>
        <p:spPr>
          <a:xfrm>
            <a:off x="340942"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lang="en-US" sz="2000" b="1" kern="0" dirty="0">
                <a:solidFill>
                  <a:srgbClr val="005EB8"/>
                </a:solidFill>
                <a:latin typeface="Open Sans"/>
                <a:cs typeface="Open Sans"/>
              </a:rPr>
              <a:t>Rent Schedule – Affordable Units</a:t>
            </a: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5" name="Slide Number Placeholder 4">
            <a:extLst>
              <a:ext uri="{FF2B5EF4-FFF2-40B4-BE49-F238E27FC236}">
                <a16:creationId xmlns:a16="http://schemas.microsoft.com/office/drawing/2014/main" id="{F1327D75-EA67-849A-3C9C-887BC76D4D5A}"/>
              </a:ext>
            </a:extLst>
          </p:cNvPr>
          <p:cNvSpPr>
            <a:spLocks noGrp="1"/>
          </p:cNvSpPr>
          <p:nvPr>
            <p:ph type="sldNum" sz="quarter" idx="7"/>
          </p:nvPr>
        </p:nvSpPr>
        <p:spPr>
          <a:xfrm>
            <a:off x="7955340" y="5955784"/>
            <a:ext cx="343271" cy="137443"/>
          </a:xfrm>
        </p:spPr>
        <p:txBody>
          <a:bodyPr/>
          <a:lstStyle/>
          <a:p>
            <a:pPr marL="109220">
              <a:lnSpc>
                <a:spcPct val="100000"/>
              </a:lnSpc>
              <a:spcBef>
                <a:spcPts val="165"/>
              </a:spcBef>
            </a:pPr>
            <a:fld id="{81D60167-4931-47E6-BA6A-407CBD079E47}" type="slidenum">
              <a:rPr lang="en-US" spc="-50" smtClean="0"/>
              <a:t>27</a:t>
            </a:fld>
            <a:endParaRPr lang="en-US" spc="-50" dirty="0"/>
          </a:p>
        </p:txBody>
      </p:sp>
    </p:spTree>
    <p:extLst>
      <p:ext uri="{BB962C8B-B14F-4D97-AF65-F5344CB8AC3E}">
        <p14:creationId xmlns:p14="http://schemas.microsoft.com/office/powerpoint/2010/main" val="228427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428D03-2233-DC7C-0AF8-A6CFC94ADA35}"/>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556D892F-3FA7-4A97-FD74-85619BFA91E1}"/>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8A0AE041-764C-4882-BFAF-2086BC43008F}"/>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6" name="Picture 5">
            <a:extLst>
              <a:ext uri="{FF2B5EF4-FFF2-40B4-BE49-F238E27FC236}">
                <a16:creationId xmlns:a16="http://schemas.microsoft.com/office/drawing/2014/main" id="{8D96DFE2-AEB7-5D5F-B1AE-05BA687582E1}"/>
              </a:ext>
            </a:extLst>
          </p:cNvPr>
          <p:cNvPicPr>
            <a:picLocks noChangeAspect="1"/>
          </p:cNvPicPr>
          <p:nvPr/>
        </p:nvPicPr>
        <p:blipFill>
          <a:blip r:embed="rId3"/>
          <a:stretch>
            <a:fillRect/>
          </a:stretch>
        </p:blipFill>
        <p:spPr>
          <a:xfrm>
            <a:off x="1257580" y="1852614"/>
            <a:ext cx="6470575" cy="4069489"/>
          </a:xfrm>
          <a:prstGeom prst="rect">
            <a:avLst/>
          </a:prstGeom>
        </p:spPr>
      </p:pic>
      <p:sp>
        <p:nvSpPr>
          <p:cNvPr id="8" name="object 3">
            <a:extLst>
              <a:ext uri="{FF2B5EF4-FFF2-40B4-BE49-F238E27FC236}">
                <a16:creationId xmlns:a16="http://schemas.microsoft.com/office/drawing/2014/main" id="{82F94AA8-0439-30EB-1E11-66CBF447A056}"/>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lang="en-US" sz="2000" b="1" kern="0" dirty="0">
                <a:solidFill>
                  <a:srgbClr val="005EB8"/>
                </a:solidFill>
                <a:latin typeface="Open Sans"/>
                <a:cs typeface="Open Sans"/>
              </a:rPr>
              <a:t>Rent Schedule – Market Rate Units</a:t>
            </a: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5" name="Slide Number Placeholder 4">
            <a:extLst>
              <a:ext uri="{FF2B5EF4-FFF2-40B4-BE49-F238E27FC236}">
                <a16:creationId xmlns:a16="http://schemas.microsoft.com/office/drawing/2014/main" id="{108F52DD-5B6B-E5E4-E4C5-6EAA198C0BCC}"/>
              </a:ext>
            </a:extLst>
          </p:cNvPr>
          <p:cNvSpPr>
            <a:spLocks noGrp="1"/>
          </p:cNvSpPr>
          <p:nvPr>
            <p:ph type="sldNum" sz="quarter" idx="7"/>
          </p:nvPr>
        </p:nvSpPr>
        <p:spPr>
          <a:xfrm>
            <a:off x="7955340" y="5955784"/>
            <a:ext cx="300139" cy="198120"/>
          </a:xfrm>
        </p:spPr>
        <p:txBody>
          <a:bodyPr/>
          <a:lstStyle/>
          <a:p>
            <a:pPr marL="109220">
              <a:lnSpc>
                <a:spcPct val="100000"/>
              </a:lnSpc>
              <a:spcBef>
                <a:spcPts val="165"/>
              </a:spcBef>
            </a:pPr>
            <a:fld id="{81D60167-4931-47E6-BA6A-407CBD079E47}" type="slidenum">
              <a:rPr lang="en-US" spc="-50" smtClean="0"/>
              <a:t>28</a:t>
            </a:fld>
            <a:endParaRPr lang="en-US" spc="-50" dirty="0"/>
          </a:p>
        </p:txBody>
      </p:sp>
    </p:spTree>
    <p:extLst>
      <p:ext uri="{BB962C8B-B14F-4D97-AF65-F5344CB8AC3E}">
        <p14:creationId xmlns:p14="http://schemas.microsoft.com/office/powerpoint/2010/main" val="53868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ADFB8D3-8E84-DAFC-AE23-0FD37E3923F8}"/>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2CC48848-DE3C-3C76-AC24-9656E05B936F}"/>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841828C2-0A1B-735C-C867-E8AA07205FBA}"/>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343FA3C8-563A-6AD1-200A-2A1461DEED18}"/>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lang="en-US" sz="2000" b="1" kern="0" dirty="0">
                <a:solidFill>
                  <a:srgbClr val="005EB8"/>
                </a:solidFill>
                <a:latin typeface="Open Sans"/>
                <a:cs typeface="Open Sans"/>
              </a:rPr>
              <a:t>Rental Pro Forma</a:t>
            </a: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7" name="Picture 6">
            <a:extLst>
              <a:ext uri="{FF2B5EF4-FFF2-40B4-BE49-F238E27FC236}">
                <a16:creationId xmlns:a16="http://schemas.microsoft.com/office/drawing/2014/main" id="{6438E8A3-E1A6-05BC-8D97-8E71502A69B0}"/>
              </a:ext>
            </a:extLst>
          </p:cNvPr>
          <p:cNvPicPr>
            <a:picLocks noChangeAspect="1"/>
          </p:cNvPicPr>
          <p:nvPr/>
        </p:nvPicPr>
        <p:blipFill>
          <a:blip r:embed="rId3"/>
          <a:stretch>
            <a:fillRect/>
          </a:stretch>
        </p:blipFill>
        <p:spPr>
          <a:xfrm>
            <a:off x="1405459" y="1775002"/>
            <a:ext cx="6333081" cy="4430748"/>
          </a:xfrm>
          <a:prstGeom prst="rect">
            <a:avLst/>
          </a:prstGeom>
        </p:spPr>
      </p:pic>
      <p:sp>
        <p:nvSpPr>
          <p:cNvPr id="5" name="Slide Number Placeholder 4">
            <a:extLst>
              <a:ext uri="{FF2B5EF4-FFF2-40B4-BE49-F238E27FC236}">
                <a16:creationId xmlns:a16="http://schemas.microsoft.com/office/drawing/2014/main" id="{AE5B9BA2-9E25-B5D8-9493-0377E848C264}"/>
              </a:ext>
            </a:extLst>
          </p:cNvPr>
          <p:cNvSpPr>
            <a:spLocks noGrp="1"/>
          </p:cNvSpPr>
          <p:nvPr>
            <p:ph type="sldNum" sz="quarter" idx="7"/>
          </p:nvPr>
        </p:nvSpPr>
        <p:spPr>
          <a:xfrm>
            <a:off x="7955340" y="5955784"/>
            <a:ext cx="300139" cy="198120"/>
          </a:xfrm>
        </p:spPr>
        <p:txBody>
          <a:bodyPr/>
          <a:lstStyle/>
          <a:p>
            <a:pPr marL="109220">
              <a:lnSpc>
                <a:spcPct val="100000"/>
              </a:lnSpc>
              <a:spcBef>
                <a:spcPts val="165"/>
              </a:spcBef>
            </a:pPr>
            <a:fld id="{81D60167-4931-47E6-BA6A-407CBD079E47}" type="slidenum">
              <a:rPr lang="en-US" spc="-50" smtClean="0"/>
              <a:t>29</a:t>
            </a:fld>
            <a:endParaRPr lang="en-US" spc="-50" dirty="0"/>
          </a:p>
        </p:txBody>
      </p:sp>
    </p:spTree>
    <p:extLst>
      <p:ext uri="{BB962C8B-B14F-4D97-AF65-F5344CB8AC3E}">
        <p14:creationId xmlns:p14="http://schemas.microsoft.com/office/powerpoint/2010/main" val="36068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1FC88-7DDF-2D78-E07B-F1067E6A078A}"/>
              </a:ext>
            </a:extLst>
          </p:cNvPr>
          <p:cNvSpPr>
            <a:spLocks noGrp="1"/>
          </p:cNvSpPr>
          <p:nvPr>
            <p:ph type="sldNum" sz="quarter" idx="12"/>
          </p:nvPr>
        </p:nvSpPr>
        <p:spPr/>
        <p:txBody>
          <a:bodyPr/>
          <a:lstStyle/>
          <a:p>
            <a:fld id="{17DD336F-4D98-054F-B475-E0C8EAAB90EF}" type="slidenum">
              <a:rPr lang="en-US" smtClean="0"/>
              <a:pPr/>
              <a:t>3</a:t>
            </a:fld>
            <a:endParaRPr lang="en-US" dirty="0"/>
          </a:p>
        </p:txBody>
      </p:sp>
      <p:sp>
        <p:nvSpPr>
          <p:cNvPr id="3" name="Title 2">
            <a:extLst>
              <a:ext uri="{FF2B5EF4-FFF2-40B4-BE49-F238E27FC236}">
                <a16:creationId xmlns:a16="http://schemas.microsoft.com/office/drawing/2014/main" id="{515713C2-2729-36FB-E863-01C3378FEEAE}"/>
              </a:ext>
            </a:extLst>
          </p:cNvPr>
          <p:cNvSpPr>
            <a:spLocks noGrp="1"/>
          </p:cNvSpPr>
          <p:nvPr>
            <p:ph type="title"/>
          </p:nvPr>
        </p:nvSpPr>
        <p:spPr>
          <a:xfrm>
            <a:off x="275492" y="286050"/>
            <a:ext cx="8212016" cy="400110"/>
          </a:xfrm>
        </p:spPr>
        <p:txBody>
          <a:bodyPr/>
          <a:lstStyle/>
          <a:p>
            <a:r>
              <a:rPr lang="en-US" dirty="0"/>
              <a:t>Responses to Questions</a:t>
            </a:r>
          </a:p>
        </p:txBody>
      </p:sp>
      <p:sp>
        <p:nvSpPr>
          <p:cNvPr id="4" name="Content Placeholder 3">
            <a:extLst>
              <a:ext uri="{FF2B5EF4-FFF2-40B4-BE49-F238E27FC236}">
                <a16:creationId xmlns:a16="http://schemas.microsoft.com/office/drawing/2014/main" id="{5451F277-3DE4-B12C-9B7E-4527961BC416}"/>
              </a:ext>
            </a:extLst>
          </p:cNvPr>
          <p:cNvSpPr>
            <a:spLocks noGrp="1"/>
          </p:cNvSpPr>
          <p:nvPr>
            <p:ph idx="1"/>
          </p:nvPr>
        </p:nvSpPr>
        <p:spPr>
          <a:xfrm>
            <a:off x="366346" y="1586780"/>
            <a:ext cx="8411307" cy="4267539"/>
          </a:xfrm>
        </p:spPr>
        <p:txBody>
          <a:bodyPr>
            <a:normAutofit/>
          </a:bodyPr>
          <a:lstStyle/>
          <a:p>
            <a:pPr marL="0" marR="0" lvl="0" indent="0">
              <a:lnSpc>
                <a:spcPct val="115000"/>
              </a:lnSpc>
              <a:buNone/>
            </a:pPr>
            <a:r>
              <a:rPr lang="en-US" sz="1800" b="1" i="1" kern="100" dirty="0">
                <a:effectLst/>
                <a:ea typeface="Aptos" panose="020B0004020202020204" pitchFamily="34" charset="0"/>
                <a:cs typeface="Times New Roman" panose="02020603050405020304" pitchFamily="18" charset="0"/>
              </a:rPr>
              <a:t>1)   Question:</a:t>
            </a:r>
            <a:r>
              <a:rPr lang="en-US" sz="1800" kern="100" dirty="0">
                <a:effectLst/>
                <a:ea typeface="Aptos" panose="020B0004020202020204" pitchFamily="34" charset="0"/>
                <a:cs typeface="Times New Roman" panose="02020603050405020304" pitchFamily="18" charset="0"/>
              </a:rPr>
              <a:t> Is this loan “must pay” or soft pay debt (i.e., cash flow dependent)?</a:t>
            </a:r>
            <a:endParaRPr lang="en-US" sz="2800" kern="100" dirty="0">
              <a:effectLst/>
              <a:ea typeface="Aptos" panose="020B0004020202020204" pitchFamily="34" charset="0"/>
              <a:cs typeface="Times New Roman" panose="02020603050405020304" pitchFamily="18" charset="0"/>
            </a:endParaRPr>
          </a:p>
          <a:p>
            <a:pPr marL="457200" marR="0">
              <a:lnSpc>
                <a:spcPct val="115000"/>
              </a:lnSpc>
              <a:buNone/>
            </a:pPr>
            <a:r>
              <a:rPr lang="en-US" sz="1800" b="1" i="1" kern="100" dirty="0">
                <a:effectLst/>
                <a:ea typeface="Aptos" panose="020B0004020202020204" pitchFamily="34" charset="0"/>
                <a:cs typeface="Times New Roman" panose="02020603050405020304" pitchFamily="18" charset="0"/>
              </a:rPr>
              <a:t>	Answer:</a:t>
            </a:r>
            <a:r>
              <a:rPr lang="en-US" sz="1800" kern="100" dirty="0">
                <a:effectLst/>
                <a:ea typeface="Aptos" panose="020B0004020202020204" pitchFamily="34" charset="0"/>
                <a:cs typeface="Times New Roman" panose="02020603050405020304" pitchFamily="18" charset="0"/>
              </a:rPr>
              <a:t> The loan provided through the AHF fund will be in a second trust position, paid out of available project cashflow after paying debt service obligations, and must be fully repaid.</a:t>
            </a:r>
          </a:p>
          <a:p>
            <a:pPr marL="457200" marR="0">
              <a:lnSpc>
                <a:spcPct val="115000"/>
              </a:lnSpc>
              <a:buNone/>
            </a:pPr>
            <a:endParaRPr lang="en-US" sz="2800" kern="100" dirty="0">
              <a:effectLst/>
              <a:ea typeface="Aptos" panose="020B0004020202020204" pitchFamily="34" charset="0"/>
              <a:cs typeface="Times New Roman" panose="02020603050405020304" pitchFamily="18" charset="0"/>
            </a:endParaRPr>
          </a:p>
          <a:p>
            <a:pPr marL="0" marR="0" lvl="0" indent="0">
              <a:lnSpc>
                <a:spcPct val="115000"/>
              </a:lnSpc>
              <a:buNone/>
            </a:pPr>
            <a:r>
              <a:rPr lang="en-US" sz="1800" b="1" i="1" kern="100" dirty="0">
                <a:effectLst/>
                <a:ea typeface="Aptos" panose="020B0004020202020204" pitchFamily="34" charset="0"/>
                <a:cs typeface="Times New Roman" panose="02020603050405020304" pitchFamily="18" charset="0"/>
              </a:rPr>
              <a:t>2)   Question:</a:t>
            </a:r>
            <a:r>
              <a:rPr lang="en-US" sz="1800" kern="100" dirty="0">
                <a:effectLst/>
                <a:ea typeface="Aptos" panose="020B0004020202020204" pitchFamily="34" charset="0"/>
                <a:cs typeface="Times New Roman" panose="02020603050405020304" pitchFamily="18" charset="0"/>
              </a:rPr>
              <a:t> Does the AHF application have any prerequisite or threshold requirements and/or do projects have to get to a certain point in the land-use entitlement phase before applying?   </a:t>
            </a:r>
            <a:endParaRPr lang="en-US" sz="2800" kern="100" dirty="0">
              <a:effectLst/>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i="1" kern="100" dirty="0">
                <a:effectLst/>
                <a:ea typeface="Aptos" panose="020B0004020202020204" pitchFamily="34" charset="0"/>
                <a:cs typeface="Times New Roman" panose="02020603050405020304" pitchFamily="18" charset="0"/>
              </a:rPr>
              <a:t>	Answer:</a:t>
            </a:r>
            <a:r>
              <a:rPr lang="en-US" sz="1800" kern="100" dirty="0">
                <a:effectLst/>
                <a:ea typeface="Aptos" panose="020B0004020202020204" pitchFamily="34" charset="0"/>
                <a:cs typeface="Times New Roman" panose="02020603050405020304" pitchFamily="18" charset="0"/>
              </a:rPr>
              <a:t> The current AHF application does not have prerequisite nor threshold requirements.  However, it may be difficult to score well on “project readiness” without having land-use entitlement.</a:t>
            </a:r>
            <a:endParaRPr lang="en-US" sz="28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3905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DF4B53-72FE-A673-FAEE-4A23BDF57615}"/>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819A60A8-C632-7A72-0D70-D87B6221AB45}"/>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Appendix A</a:t>
            </a:r>
            <a:endParaRPr spc="-20" dirty="0"/>
          </a:p>
        </p:txBody>
      </p:sp>
      <p:sp>
        <p:nvSpPr>
          <p:cNvPr id="3" name="object 3">
            <a:extLst>
              <a:ext uri="{FF2B5EF4-FFF2-40B4-BE49-F238E27FC236}">
                <a16:creationId xmlns:a16="http://schemas.microsoft.com/office/drawing/2014/main" id="{957FEA19-467B-B85C-43D5-4F62F547840A}"/>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B1773DDC-3B00-B51F-8536-AD23B9A847FC}"/>
              </a:ext>
            </a:extLst>
          </p:cNvPr>
          <p:cNvSpPr txBox="1"/>
          <p:nvPr/>
        </p:nvSpPr>
        <p:spPr>
          <a:xfrm>
            <a:off x="21989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0" normalizeH="0" baseline="0" noProof="0" dirty="0">
                <a:ln>
                  <a:noFill/>
                </a:ln>
                <a:solidFill>
                  <a:srgbClr val="005EB8"/>
                </a:solidFill>
                <a:effectLst/>
                <a:uLnTx/>
                <a:uFillTx/>
                <a:latin typeface="Open Sans"/>
                <a:cs typeface="Open Sans"/>
              </a:rPr>
              <a:t>For-Sale Unit Mix</a:t>
            </a: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6" name="Picture 5">
            <a:extLst>
              <a:ext uri="{FF2B5EF4-FFF2-40B4-BE49-F238E27FC236}">
                <a16:creationId xmlns:a16="http://schemas.microsoft.com/office/drawing/2014/main" id="{C0EE5006-9F4B-0E60-50C2-695E10838335}"/>
              </a:ext>
            </a:extLst>
          </p:cNvPr>
          <p:cNvPicPr>
            <a:picLocks noChangeAspect="1"/>
          </p:cNvPicPr>
          <p:nvPr/>
        </p:nvPicPr>
        <p:blipFill>
          <a:blip r:embed="rId3"/>
          <a:stretch>
            <a:fillRect/>
          </a:stretch>
        </p:blipFill>
        <p:spPr>
          <a:xfrm>
            <a:off x="1754621" y="1802708"/>
            <a:ext cx="5534797" cy="4039164"/>
          </a:xfrm>
          <a:prstGeom prst="rect">
            <a:avLst/>
          </a:prstGeom>
        </p:spPr>
      </p:pic>
      <p:sp>
        <p:nvSpPr>
          <p:cNvPr id="5" name="Slide Number Placeholder 4">
            <a:extLst>
              <a:ext uri="{FF2B5EF4-FFF2-40B4-BE49-F238E27FC236}">
                <a16:creationId xmlns:a16="http://schemas.microsoft.com/office/drawing/2014/main" id="{F39E6606-3291-B932-9BDE-1187CABD6DD7}"/>
              </a:ext>
            </a:extLst>
          </p:cNvPr>
          <p:cNvSpPr>
            <a:spLocks noGrp="1"/>
          </p:cNvSpPr>
          <p:nvPr>
            <p:ph type="sldNum" sz="quarter" idx="7"/>
          </p:nvPr>
        </p:nvSpPr>
        <p:spPr>
          <a:xfrm>
            <a:off x="7955340" y="5955784"/>
            <a:ext cx="308766" cy="198120"/>
          </a:xfrm>
        </p:spPr>
        <p:txBody>
          <a:bodyPr/>
          <a:lstStyle/>
          <a:p>
            <a:pPr marL="109220">
              <a:lnSpc>
                <a:spcPct val="100000"/>
              </a:lnSpc>
              <a:spcBef>
                <a:spcPts val="165"/>
              </a:spcBef>
            </a:pPr>
            <a:fld id="{81D60167-4931-47E6-BA6A-407CBD079E47}" type="slidenum">
              <a:rPr lang="en-US" spc="-50" smtClean="0"/>
              <a:t>30</a:t>
            </a:fld>
            <a:endParaRPr lang="en-US" spc="-50" dirty="0"/>
          </a:p>
        </p:txBody>
      </p:sp>
    </p:spTree>
    <p:extLst>
      <p:ext uri="{BB962C8B-B14F-4D97-AF65-F5344CB8AC3E}">
        <p14:creationId xmlns:p14="http://schemas.microsoft.com/office/powerpoint/2010/main" val="68669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EA4C-4D4F-10EA-930E-4EEE84FD2B8A}"/>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E6F63D80-E3D3-38A4-9144-E809B9B6FA7B}"/>
              </a:ext>
            </a:extLst>
          </p:cNvPr>
          <p:cNvSpPr txBox="1">
            <a:spLocks noGrp="1"/>
          </p:cNvSpPr>
          <p:nvPr>
            <p:ph type="title"/>
          </p:nvPr>
        </p:nvSpPr>
        <p:spPr>
          <a:xfrm>
            <a:off x="340941" y="0"/>
            <a:ext cx="5961535"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Process/Timeline FY27</a:t>
            </a:r>
            <a:endParaRPr spc="-20" dirty="0"/>
          </a:p>
        </p:txBody>
      </p:sp>
      <p:cxnSp>
        <p:nvCxnSpPr>
          <p:cNvPr id="16" name="Straight Arrow Connector 15">
            <a:extLst>
              <a:ext uri="{FF2B5EF4-FFF2-40B4-BE49-F238E27FC236}">
                <a16:creationId xmlns:a16="http://schemas.microsoft.com/office/drawing/2014/main" id="{1D082725-21D5-20C7-8BD1-DE4BC11DFC5A}"/>
              </a:ext>
            </a:extLst>
          </p:cNvPr>
          <p:cNvCxnSpPr>
            <a:cxnSpLocks/>
          </p:cNvCxnSpPr>
          <p:nvPr/>
        </p:nvCxnSpPr>
        <p:spPr>
          <a:xfrm>
            <a:off x="1179871" y="1425675"/>
            <a:ext cx="73777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2B485D-D6CD-C743-4247-83CA2C55A686}"/>
              </a:ext>
            </a:extLst>
          </p:cNvPr>
          <p:cNvCxnSpPr>
            <a:cxnSpLocks/>
            <a:stCxn id="25" idx="4"/>
          </p:cNvCxnSpPr>
          <p:nvPr/>
        </p:nvCxnSpPr>
        <p:spPr>
          <a:xfrm flipH="1">
            <a:off x="1255743" y="1678510"/>
            <a:ext cx="2784" cy="262313"/>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76C500E-6C6F-5B7B-5254-3DBB308494CE}"/>
              </a:ext>
            </a:extLst>
          </p:cNvPr>
          <p:cNvSpPr/>
          <p:nvPr/>
        </p:nvSpPr>
        <p:spPr>
          <a:xfrm>
            <a:off x="1041751" y="1248621"/>
            <a:ext cx="433552" cy="4298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p>
        </p:txBody>
      </p:sp>
      <p:sp>
        <p:nvSpPr>
          <p:cNvPr id="26" name="Oval 25">
            <a:extLst>
              <a:ext uri="{FF2B5EF4-FFF2-40B4-BE49-F238E27FC236}">
                <a16:creationId xmlns:a16="http://schemas.microsoft.com/office/drawing/2014/main" id="{8DB69DCA-D0AA-515C-457D-96A76845B2F1}"/>
              </a:ext>
            </a:extLst>
          </p:cNvPr>
          <p:cNvSpPr/>
          <p:nvPr/>
        </p:nvSpPr>
        <p:spPr>
          <a:xfrm>
            <a:off x="2732258" y="1196635"/>
            <a:ext cx="433552" cy="45807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p>
        </p:txBody>
      </p:sp>
      <p:sp>
        <p:nvSpPr>
          <p:cNvPr id="27" name="Oval 26">
            <a:extLst>
              <a:ext uri="{FF2B5EF4-FFF2-40B4-BE49-F238E27FC236}">
                <a16:creationId xmlns:a16="http://schemas.microsoft.com/office/drawing/2014/main" id="{793FDA91-0904-22A0-B9E5-0F537767BE25}"/>
              </a:ext>
            </a:extLst>
          </p:cNvPr>
          <p:cNvSpPr/>
          <p:nvPr/>
        </p:nvSpPr>
        <p:spPr>
          <a:xfrm>
            <a:off x="4186163" y="1214378"/>
            <a:ext cx="433552" cy="45807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p>
        </p:txBody>
      </p:sp>
      <p:sp>
        <p:nvSpPr>
          <p:cNvPr id="28" name="Oval 27">
            <a:extLst>
              <a:ext uri="{FF2B5EF4-FFF2-40B4-BE49-F238E27FC236}">
                <a16:creationId xmlns:a16="http://schemas.microsoft.com/office/drawing/2014/main" id="{0A9E8ED2-1B95-5521-243E-0A9F02540486}"/>
              </a:ext>
            </a:extLst>
          </p:cNvPr>
          <p:cNvSpPr/>
          <p:nvPr/>
        </p:nvSpPr>
        <p:spPr>
          <a:xfrm>
            <a:off x="5752586" y="1196635"/>
            <a:ext cx="433552" cy="45807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p>
        </p:txBody>
      </p:sp>
      <p:sp>
        <p:nvSpPr>
          <p:cNvPr id="29" name="Oval 28">
            <a:extLst>
              <a:ext uri="{FF2B5EF4-FFF2-40B4-BE49-F238E27FC236}">
                <a16:creationId xmlns:a16="http://schemas.microsoft.com/office/drawing/2014/main" id="{166A6522-7902-F7D9-1054-296ED30F19E1}"/>
              </a:ext>
            </a:extLst>
          </p:cNvPr>
          <p:cNvSpPr/>
          <p:nvPr/>
        </p:nvSpPr>
        <p:spPr>
          <a:xfrm>
            <a:off x="7309179" y="1196634"/>
            <a:ext cx="433552" cy="45807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p>
        </p:txBody>
      </p:sp>
      <p:sp>
        <p:nvSpPr>
          <p:cNvPr id="32" name="Rectangle 31">
            <a:extLst>
              <a:ext uri="{FF2B5EF4-FFF2-40B4-BE49-F238E27FC236}">
                <a16:creationId xmlns:a16="http://schemas.microsoft.com/office/drawing/2014/main" id="{2C81E5D2-F24F-9E64-401C-5A727159991E}"/>
              </a:ext>
            </a:extLst>
          </p:cNvPr>
          <p:cNvSpPr/>
          <p:nvPr/>
        </p:nvSpPr>
        <p:spPr>
          <a:xfrm>
            <a:off x="495881" y="1906443"/>
            <a:ext cx="1519723" cy="454434"/>
          </a:xfrm>
          <a:prstGeom prst="rect">
            <a:avLst/>
          </a:prstGeom>
          <a:solidFill>
            <a:srgbClr val="005EB8"/>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Pre-Application meeting</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3" name="Rectangle 32">
            <a:extLst>
              <a:ext uri="{FF2B5EF4-FFF2-40B4-BE49-F238E27FC236}">
                <a16:creationId xmlns:a16="http://schemas.microsoft.com/office/drawing/2014/main" id="{FA490BEE-F4E8-27E8-2CEE-F8FB8804620E}"/>
              </a:ext>
            </a:extLst>
          </p:cNvPr>
          <p:cNvSpPr/>
          <p:nvPr/>
        </p:nvSpPr>
        <p:spPr>
          <a:xfrm>
            <a:off x="5249187" y="3691761"/>
            <a:ext cx="1440348" cy="516753"/>
          </a:xfrm>
          <a:prstGeom prst="rect">
            <a:avLst/>
          </a:prstGeom>
          <a:solidFill>
            <a:srgbClr val="005EB8"/>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lgn="ctr" fontAlgn="base"/>
            <a:r>
              <a:rPr lang="en-US" sz="1400" dirty="0">
                <a:latin typeface="Open Sans" panose="020B0606030504020204" pitchFamily="34" charset="0"/>
                <a:ea typeface="Open Sans" panose="020B0606030504020204" pitchFamily="34" charset="0"/>
                <a:cs typeface="Open Sans" panose="020B0606030504020204" pitchFamily="34" charset="0"/>
              </a:rPr>
              <a:t>OHCD Final Review</a:t>
            </a:r>
          </a:p>
        </p:txBody>
      </p:sp>
      <p:sp>
        <p:nvSpPr>
          <p:cNvPr id="35" name="Rectangle 34">
            <a:extLst>
              <a:ext uri="{FF2B5EF4-FFF2-40B4-BE49-F238E27FC236}">
                <a16:creationId xmlns:a16="http://schemas.microsoft.com/office/drawing/2014/main" id="{C9AA7BD0-EB5A-67A8-55B3-7FD8E58416B2}"/>
              </a:ext>
            </a:extLst>
          </p:cNvPr>
          <p:cNvSpPr/>
          <p:nvPr/>
        </p:nvSpPr>
        <p:spPr>
          <a:xfrm>
            <a:off x="2280613" y="2486382"/>
            <a:ext cx="1347488" cy="45807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NOFA Release </a:t>
            </a:r>
          </a:p>
        </p:txBody>
      </p:sp>
      <p:sp>
        <p:nvSpPr>
          <p:cNvPr id="36" name="Rectangle 35">
            <a:extLst>
              <a:ext uri="{FF2B5EF4-FFF2-40B4-BE49-F238E27FC236}">
                <a16:creationId xmlns:a16="http://schemas.microsoft.com/office/drawing/2014/main" id="{90554D83-F7CD-F7A9-DAC3-675895E68518}"/>
              </a:ext>
            </a:extLst>
          </p:cNvPr>
          <p:cNvSpPr/>
          <p:nvPr/>
        </p:nvSpPr>
        <p:spPr>
          <a:xfrm>
            <a:off x="6463399" y="4359736"/>
            <a:ext cx="2126871" cy="557493"/>
          </a:xfrm>
          <a:prstGeom prst="rect">
            <a:avLst/>
          </a:prstGeom>
          <a:solidFill>
            <a:srgbClr val="005EB8"/>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Announcement of Award(s)</a:t>
            </a:r>
          </a:p>
        </p:txBody>
      </p:sp>
      <p:cxnSp>
        <p:nvCxnSpPr>
          <p:cNvPr id="37" name="Straight Connector 36">
            <a:extLst>
              <a:ext uri="{FF2B5EF4-FFF2-40B4-BE49-F238E27FC236}">
                <a16:creationId xmlns:a16="http://schemas.microsoft.com/office/drawing/2014/main" id="{6B66C60A-2A4B-942C-C51E-A1DC2323BADB}"/>
              </a:ext>
            </a:extLst>
          </p:cNvPr>
          <p:cNvCxnSpPr>
            <a:cxnSpLocks/>
            <a:stCxn id="26" idx="4"/>
            <a:endCxn id="35" idx="0"/>
          </p:cNvCxnSpPr>
          <p:nvPr/>
        </p:nvCxnSpPr>
        <p:spPr>
          <a:xfrm>
            <a:off x="2949034" y="1654714"/>
            <a:ext cx="5323" cy="831668"/>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574905B-3487-BA51-B172-2EA6DA1D7004}"/>
              </a:ext>
            </a:extLst>
          </p:cNvPr>
          <p:cNvSpPr/>
          <p:nvPr/>
        </p:nvSpPr>
        <p:spPr>
          <a:xfrm>
            <a:off x="3404346" y="3060865"/>
            <a:ext cx="1997185" cy="516753"/>
          </a:xfrm>
          <a:prstGeom prst="rect">
            <a:avLst/>
          </a:prstGeom>
          <a:solidFill>
            <a:srgbClr val="005EB8"/>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lgn="ctr" fontAlgn="base"/>
            <a:r>
              <a:rPr lang="en-US" sz="1400" dirty="0">
                <a:latin typeface="Open Sans" panose="020B0606030504020204" pitchFamily="34" charset="0"/>
                <a:ea typeface="Open Sans" panose="020B0606030504020204" pitchFamily="34" charset="0"/>
                <a:cs typeface="Open Sans" panose="020B0606030504020204" pitchFamily="34" charset="0"/>
              </a:rPr>
              <a:t>Application Submission Deadline</a:t>
            </a:r>
          </a:p>
        </p:txBody>
      </p:sp>
      <p:cxnSp>
        <p:nvCxnSpPr>
          <p:cNvPr id="42" name="Straight Connector 41">
            <a:extLst>
              <a:ext uri="{FF2B5EF4-FFF2-40B4-BE49-F238E27FC236}">
                <a16:creationId xmlns:a16="http://schemas.microsoft.com/office/drawing/2014/main" id="{47DE16BF-DABA-63E9-A3A6-9186469891EE}"/>
              </a:ext>
            </a:extLst>
          </p:cNvPr>
          <p:cNvCxnSpPr>
            <a:cxnSpLocks/>
            <a:stCxn id="27" idx="4"/>
            <a:endCxn id="41" idx="0"/>
          </p:cNvCxnSpPr>
          <p:nvPr/>
        </p:nvCxnSpPr>
        <p:spPr>
          <a:xfrm>
            <a:off x="4402939" y="1672457"/>
            <a:ext cx="0" cy="1388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0DFC7F-A2C4-7C08-0B8F-0F95AF3FC1FC}"/>
              </a:ext>
            </a:extLst>
          </p:cNvPr>
          <p:cNvCxnSpPr>
            <a:cxnSpLocks/>
            <a:stCxn id="28" idx="4"/>
            <a:endCxn id="33" idx="0"/>
          </p:cNvCxnSpPr>
          <p:nvPr/>
        </p:nvCxnSpPr>
        <p:spPr>
          <a:xfrm flipH="1">
            <a:off x="5969361" y="1654714"/>
            <a:ext cx="1" cy="2037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90C896-6BAD-CA20-9E48-708FE5E12D48}"/>
              </a:ext>
            </a:extLst>
          </p:cNvPr>
          <p:cNvCxnSpPr>
            <a:cxnSpLocks/>
            <a:stCxn id="29" idx="4"/>
            <a:endCxn id="36" idx="0"/>
          </p:cNvCxnSpPr>
          <p:nvPr/>
        </p:nvCxnSpPr>
        <p:spPr>
          <a:xfrm>
            <a:off x="7525955" y="1654713"/>
            <a:ext cx="880" cy="2705023"/>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5A55538-0D1B-FBDB-2E21-D7EEB5E8B658}"/>
              </a:ext>
            </a:extLst>
          </p:cNvPr>
          <p:cNvSpPr/>
          <p:nvPr/>
        </p:nvSpPr>
        <p:spPr>
          <a:xfrm>
            <a:off x="127818" y="1190837"/>
            <a:ext cx="8696328" cy="564384"/>
          </a:xfrm>
          <a:prstGeom prst="rect">
            <a:avLst/>
          </a:prstGeom>
          <a:solidFill>
            <a:srgbClr val="005EB8"/>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fontAlgn="base"/>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b="1" dirty="0">
                <a:latin typeface="Open Sans" panose="020B0606030504020204" pitchFamily="34" charset="0"/>
                <a:ea typeface="Open Sans" panose="020B0606030504020204" pitchFamily="34" charset="0"/>
                <a:cs typeface="Open Sans" panose="020B0606030504020204" pitchFamily="34" charset="0"/>
              </a:rPr>
              <a:t>March 11                 May 1                 July 1             September           October</a:t>
            </a:r>
          </a:p>
        </p:txBody>
      </p:sp>
      <p:sp>
        <p:nvSpPr>
          <p:cNvPr id="3" name="Slide Number Placeholder 2">
            <a:extLst>
              <a:ext uri="{FF2B5EF4-FFF2-40B4-BE49-F238E27FC236}">
                <a16:creationId xmlns:a16="http://schemas.microsoft.com/office/drawing/2014/main" id="{7CEA93E1-1D8A-16B6-1875-C0EB5F8A8F0D}"/>
              </a:ext>
            </a:extLst>
          </p:cNvPr>
          <p:cNvSpPr>
            <a:spLocks noGrp="1"/>
          </p:cNvSpPr>
          <p:nvPr>
            <p:ph type="sldNum" sz="quarter" idx="7"/>
          </p:nvPr>
        </p:nvSpPr>
        <p:spPr>
          <a:xfrm>
            <a:off x="7955340" y="5955784"/>
            <a:ext cx="326018" cy="153888"/>
          </a:xfrm>
        </p:spPr>
        <p:txBody>
          <a:bodyPr/>
          <a:lstStyle/>
          <a:p>
            <a:pPr marL="109220">
              <a:lnSpc>
                <a:spcPct val="100000"/>
              </a:lnSpc>
              <a:spcBef>
                <a:spcPts val="165"/>
              </a:spcBef>
            </a:pPr>
            <a:fld id="{81D60167-4931-47E6-BA6A-407CBD079E47}" type="slidenum">
              <a:rPr lang="en-US" spc="-50" smtClean="0">
                <a:solidFill>
                  <a:srgbClr val="005EB8"/>
                </a:solidFill>
              </a:rPr>
              <a:t>31</a:t>
            </a:fld>
            <a:endParaRPr lang="en-US" spc="-50" dirty="0">
              <a:solidFill>
                <a:srgbClr val="005EB8"/>
              </a:solidFill>
            </a:endParaRPr>
          </a:p>
        </p:txBody>
      </p:sp>
    </p:spTree>
    <p:extLst>
      <p:ext uri="{BB962C8B-B14F-4D97-AF65-F5344CB8AC3E}">
        <p14:creationId xmlns:p14="http://schemas.microsoft.com/office/powerpoint/2010/main" val="3357713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8A3A-986A-5358-7B58-F713251822D7}"/>
              </a:ext>
            </a:extLst>
          </p:cNvPr>
          <p:cNvSpPr>
            <a:spLocks noGrp="1"/>
          </p:cNvSpPr>
          <p:nvPr>
            <p:ph type="title"/>
          </p:nvPr>
        </p:nvSpPr>
        <p:spPr>
          <a:xfrm>
            <a:off x="356845" y="180847"/>
            <a:ext cx="5513014" cy="800219"/>
          </a:xfrm>
        </p:spPr>
        <p:txBody>
          <a:bodyPr/>
          <a:lstStyle/>
          <a:p>
            <a:r>
              <a:rPr lang="en-US" dirty="0"/>
              <a:t>Loan Application Affidavit</a:t>
            </a:r>
            <a:br>
              <a:rPr lang="en-US" dirty="0"/>
            </a:br>
            <a:r>
              <a:rPr lang="en-US" dirty="0"/>
              <a:t>Guidelines Pages 17-19</a:t>
            </a:r>
          </a:p>
        </p:txBody>
      </p:sp>
      <p:pic>
        <p:nvPicPr>
          <p:cNvPr id="9" name="Picture 8">
            <a:extLst>
              <a:ext uri="{FF2B5EF4-FFF2-40B4-BE49-F238E27FC236}">
                <a16:creationId xmlns:a16="http://schemas.microsoft.com/office/drawing/2014/main" id="{E979993F-F035-6F27-3C8B-FE2D9E81DB50}"/>
              </a:ext>
            </a:extLst>
          </p:cNvPr>
          <p:cNvPicPr>
            <a:picLocks noChangeAspect="1"/>
          </p:cNvPicPr>
          <p:nvPr/>
        </p:nvPicPr>
        <p:blipFill>
          <a:blip r:embed="rId3"/>
          <a:stretch>
            <a:fillRect/>
          </a:stretch>
        </p:blipFill>
        <p:spPr>
          <a:xfrm>
            <a:off x="2363794" y="1461954"/>
            <a:ext cx="4778154" cy="4778154"/>
          </a:xfrm>
          <a:prstGeom prst="rect">
            <a:avLst/>
          </a:prstGeom>
          <a:ln w="19050">
            <a:solidFill>
              <a:schemeClr val="accent1"/>
            </a:solidFill>
          </a:ln>
        </p:spPr>
      </p:pic>
    </p:spTree>
    <p:extLst>
      <p:ext uri="{BB962C8B-B14F-4D97-AF65-F5344CB8AC3E}">
        <p14:creationId xmlns:p14="http://schemas.microsoft.com/office/powerpoint/2010/main" val="99479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1A53E-CBDF-41EB-ED49-F27110197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8A2C8-0653-DC8F-1D9A-85D3DED5FF46}"/>
              </a:ext>
            </a:extLst>
          </p:cNvPr>
          <p:cNvSpPr>
            <a:spLocks noGrp="1"/>
          </p:cNvSpPr>
          <p:nvPr>
            <p:ph type="title"/>
          </p:nvPr>
        </p:nvSpPr>
        <p:spPr>
          <a:xfrm>
            <a:off x="356845" y="180847"/>
            <a:ext cx="5513014" cy="800219"/>
          </a:xfrm>
        </p:spPr>
        <p:txBody>
          <a:bodyPr/>
          <a:lstStyle/>
          <a:p>
            <a:r>
              <a:rPr lang="en-US" dirty="0"/>
              <a:t>Anticipated NOFA Checklist - Slide 1 of 7</a:t>
            </a:r>
          </a:p>
        </p:txBody>
      </p:sp>
      <p:graphicFrame>
        <p:nvGraphicFramePr>
          <p:cNvPr id="5" name="Table 4">
            <a:extLst>
              <a:ext uri="{FF2B5EF4-FFF2-40B4-BE49-F238E27FC236}">
                <a16:creationId xmlns:a16="http://schemas.microsoft.com/office/drawing/2014/main" id="{09E251CF-4586-53EE-9687-C8BAF537403D}"/>
              </a:ext>
            </a:extLst>
          </p:cNvPr>
          <p:cNvGraphicFramePr>
            <a:graphicFrameLocks noGrp="1"/>
          </p:cNvGraphicFramePr>
          <p:nvPr/>
        </p:nvGraphicFramePr>
        <p:xfrm>
          <a:off x="468989" y="1258153"/>
          <a:ext cx="8341283" cy="4888878"/>
        </p:xfrm>
        <a:graphic>
          <a:graphicData uri="http://schemas.openxmlformats.org/drawingml/2006/table">
            <a:tbl>
              <a:tblPr firstRow="1" firstCol="1" bandRow="1"/>
              <a:tblGrid>
                <a:gridCol w="6788843">
                  <a:extLst>
                    <a:ext uri="{9D8B030D-6E8A-4147-A177-3AD203B41FA5}">
                      <a16:colId xmlns:a16="http://schemas.microsoft.com/office/drawing/2014/main" val="3478523111"/>
                    </a:ext>
                  </a:extLst>
                </a:gridCol>
                <a:gridCol w="1552440">
                  <a:extLst>
                    <a:ext uri="{9D8B030D-6E8A-4147-A177-3AD203B41FA5}">
                      <a16:colId xmlns:a16="http://schemas.microsoft.com/office/drawing/2014/main" val="844148658"/>
                    </a:ext>
                  </a:extLst>
                </a:gridCol>
              </a:tblGrid>
              <a:tr h="347381">
                <a:tc>
                  <a:txBody>
                    <a:bodyPr/>
                    <a:lstStyle/>
                    <a:p>
                      <a:pPr marL="0" marR="0" indent="0" algn="ctr">
                        <a:lnSpc>
                          <a:spcPct val="103000"/>
                        </a:lnSpc>
                        <a:spcAft>
                          <a:spcPts val="1200"/>
                        </a:spcAft>
                        <a:buNone/>
                      </a:pPr>
                      <a:r>
                        <a:rPr lang="en-US" sz="1400" b="1" kern="100" dirty="0">
                          <a:solidFill>
                            <a:srgbClr val="000000"/>
                          </a:solidFill>
                          <a:effectLst/>
                          <a:latin typeface="Arial" panose="020B0604020202020204" pitchFamily="34" charset="0"/>
                          <a:ea typeface="Cambria" panose="02040503050406030204" pitchFamily="18" charset="0"/>
                          <a:cs typeface="Cambria" panose="02040503050406030204" pitchFamily="18" charset="0"/>
                        </a:rPr>
                        <a:t>Item</a:t>
                      </a:r>
                      <a:endParaRPr lang="en-US" sz="1400" kern="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buNone/>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Provided</a:t>
                      </a:r>
                      <a:endParaRPr lang="en-US" sz="14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buNone/>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Check if “Yes”</a:t>
                      </a:r>
                      <a:endParaRPr lang="en-US" sz="1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29376488"/>
                  </a:ext>
                </a:extLst>
              </a:tr>
              <a:tr h="610144">
                <a:tc>
                  <a:txBody>
                    <a:bodyPr/>
                    <a:lstStyle/>
                    <a:p>
                      <a:pPr marL="342900" marR="0" lvl="0" indent="-342900" algn="just">
                        <a:lnSpc>
                          <a:spcPct val="103000"/>
                        </a:lnSpc>
                        <a:spcAft>
                          <a:spcPts val="1200"/>
                        </a:spcAft>
                        <a:buFont typeface="+mj-lt"/>
                        <a:buAutoNum type="arabicPeriod"/>
                      </a:pPr>
                      <a:r>
                        <a:rPr lang="en-US" sz="1200"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One original and one copy signed and dated. The application will be submitted through the OHCD portal using the process identified in the NOFA.</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235444"/>
                  </a:ext>
                </a:extLst>
              </a:tr>
              <a:tr h="1813669">
                <a:tc>
                  <a:txBody>
                    <a:bodyPr/>
                    <a:lstStyle/>
                    <a:p>
                      <a:pPr marL="342900" marR="0" lvl="0" indent="-342900" algn="just">
                        <a:lnSpc>
                          <a:spcPct val="103000"/>
                        </a:lnSpc>
                        <a:spcAft>
                          <a:spcPts val="1200"/>
                        </a:spcAft>
                        <a:buFont typeface="+mj-lt"/>
                        <a:buAutoNum type="arabicPeriod" startAt="2"/>
                      </a:pPr>
                      <a:r>
                        <a:rPr lang="en-US" sz="1200"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Summary of facts that explain how this project will rehabilitate, construct, and/or preserve the greatest number and highest quality of price restricted or market affordable housing units to serve the County’s households at the greatest need in the most economically sustainable way. At a minimum, the summary statement shall include whether and how the development (i) meets the transportation needs of residents, (ii) how internet connection needs are met (whether broadband will be provided, the type and coverage and its costs— including estimates of costs on the operating expenses side), and (iii) what common facilities and other amenities are available on-site and in the larger market-rate development, if applicable, and its cost.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5686936"/>
                  </a:ext>
                </a:extLst>
              </a:tr>
              <a:tr h="194314">
                <a:tc>
                  <a:txBody>
                    <a:bodyPr/>
                    <a:lstStyle/>
                    <a:p>
                      <a:pPr marL="342900" marR="0" lvl="0" indent="-342900" algn="just">
                        <a:lnSpc>
                          <a:spcPct val="103000"/>
                        </a:lnSpc>
                        <a:spcAft>
                          <a:spcPts val="1200"/>
                        </a:spcAft>
                        <a:buFont typeface="+mj-lt"/>
                        <a:buAutoNum type="arabicPeriod" startAt="3"/>
                      </a:pPr>
                      <a:r>
                        <a:rPr lang="en-US" sz="1200" kern="100" dirty="0">
                          <a:solidFill>
                            <a:schemeClr val="tx1"/>
                          </a:solidFill>
                          <a:effectLst/>
                          <a:latin typeface="Arial" panose="020B0604020202020204" pitchFamily="34" charset="0"/>
                          <a:ea typeface="Cambria" panose="02040503050406030204" pitchFamily="18" charset="0"/>
                          <a:cs typeface="Arial" panose="020B0604020202020204" pitchFamily="34" charset="0"/>
                        </a:rPr>
                        <a:t>Signed loan application affidavit.</a:t>
                      </a: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9729027"/>
                  </a:ext>
                </a:extLst>
              </a:tr>
              <a:tr h="402230">
                <a:tc>
                  <a:txBody>
                    <a:bodyPr/>
                    <a:lstStyle/>
                    <a:p>
                      <a:pPr marL="342900" marR="0" lvl="0" indent="-342900" algn="just">
                        <a:lnSpc>
                          <a:spcPct val="103000"/>
                        </a:lnSpc>
                        <a:spcAft>
                          <a:spcPts val="1200"/>
                        </a:spcAft>
                        <a:buFont typeface="+mj-lt"/>
                        <a:buAutoNum type="arabicPeriod" startAt="4"/>
                      </a:pPr>
                      <a:r>
                        <a:rPr lang="en-US" sz="1200" kern="100" dirty="0">
                          <a:solidFill>
                            <a:schemeClr val="tx1"/>
                          </a:solidFill>
                          <a:effectLst/>
                          <a:latin typeface="Arial" panose="020B0604020202020204" pitchFamily="34" charset="0"/>
                          <a:ea typeface="Cambria" panose="02040503050406030204" pitchFamily="18" charset="0"/>
                          <a:cs typeface="Arial" panose="020B0604020202020204" pitchFamily="34" charset="0"/>
                        </a:rPr>
                        <a:t>$500 non-refundable loan application fee (or the amount approved by the Board of County Supervisors)</a:t>
                      </a: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650220"/>
                  </a:ext>
                </a:extLst>
              </a:tr>
              <a:tr h="1441801">
                <a:tc>
                  <a:txBody>
                    <a:bodyPr/>
                    <a:lstStyle/>
                    <a:p>
                      <a:pPr marL="342900" marR="0" lvl="0" indent="-342900" algn="just">
                        <a:lnSpc>
                          <a:spcPct val="103000"/>
                        </a:lnSpc>
                        <a:spcAft>
                          <a:spcPts val="1200"/>
                        </a:spcAft>
                        <a:buFont typeface="+mj-lt"/>
                        <a:buAutoNum type="arabicPeriod" startAt="5"/>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Organizational chart for each loan applicant. The chart should show the name and title for each loan applicant’s principals, executive officers, and key project staff. The chart should identify the ownership structure and identify the percentage of interest of each owner. Nonprofit organizations should submit an organizational chart that identifies board members, directors, officers, and executives of the organization.</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7890" marR="57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002945"/>
                  </a:ext>
                </a:extLst>
              </a:tr>
            </a:tbl>
          </a:graphicData>
        </a:graphic>
      </p:graphicFrame>
    </p:spTree>
    <p:extLst>
      <p:ext uri="{BB962C8B-B14F-4D97-AF65-F5344CB8AC3E}">
        <p14:creationId xmlns:p14="http://schemas.microsoft.com/office/powerpoint/2010/main" val="189490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9F1AF-B85D-0272-13ED-59DF95697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3B1DD-1E0B-D79D-E770-2D415F0B554B}"/>
              </a:ext>
            </a:extLst>
          </p:cNvPr>
          <p:cNvSpPr>
            <a:spLocks noGrp="1"/>
          </p:cNvSpPr>
          <p:nvPr>
            <p:ph type="title"/>
          </p:nvPr>
        </p:nvSpPr>
        <p:spPr>
          <a:xfrm>
            <a:off x="356844" y="180847"/>
            <a:ext cx="5542511" cy="800219"/>
          </a:xfrm>
        </p:spPr>
        <p:txBody>
          <a:bodyPr/>
          <a:lstStyle/>
          <a:p>
            <a:r>
              <a:rPr lang="en-US" dirty="0"/>
              <a:t>Anticipated NOFA Checklist - Slide 2 of 7</a:t>
            </a:r>
          </a:p>
        </p:txBody>
      </p:sp>
      <p:graphicFrame>
        <p:nvGraphicFramePr>
          <p:cNvPr id="3" name="Table 2">
            <a:extLst>
              <a:ext uri="{FF2B5EF4-FFF2-40B4-BE49-F238E27FC236}">
                <a16:creationId xmlns:a16="http://schemas.microsoft.com/office/drawing/2014/main" id="{7262E1B9-C824-6D95-7663-C5150052E5CD}"/>
              </a:ext>
            </a:extLst>
          </p:cNvPr>
          <p:cNvGraphicFramePr>
            <a:graphicFrameLocks noGrp="1"/>
          </p:cNvGraphicFramePr>
          <p:nvPr>
            <p:extLst>
              <p:ext uri="{D42A27DB-BD31-4B8C-83A1-F6EECF244321}">
                <p14:modId xmlns:p14="http://schemas.microsoft.com/office/powerpoint/2010/main" val="2272148972"/>
              </p:ext>
            </p:extLst>
          </p:nvPr>
        </p:nvGraphicFramePr>
        <p:xfrm>
          <a:off x="437663" y="1287584"/>
          <a:ext cx="8268674" cy="4982981"/>
        </p:xfrm>
        <a:graphic>
          <a:graphicData uri="http://schemas.openxmlformats.org/drawingml/2006/table">
            <a:tbl>
              <a:tblPr firstRow="1" firstCol="1" bandRow="1"/>
              <a:tblGrid>
                <a:gridCol w="6729748">
                  <a:extLst>
                    <a:ext uri="{9D8B030D-6E8A-4147-A177-3AD203B41FA5}">
                      <a16:colId xmlns:a16="http://schemas.microsoft.com/office/drawing/2014/main" val="3182750912"/>
                    </a:ext>
                  </a:extLst>
                </a:gridCol>
                <a:gridCol w="1538926">
                  <a:extLst>
                    <a:ext uri="{9D8B030D-6E8A-4147-A177-3AD203B41FA5}">
                      <a16:colId xmlns:a16="http://schemas.microsoft.com/office/drawing/2014/main" val="2810623468"/>
                    </a:ext>
                  </a:extLst>
                </a:gridCol>
              </a:tblGrid>
              <a:tr h="1192805">
                <a:tc>
                  <a:txBody>
                    <a:bodyPr/>
                    <a:lstStyle/>
                    <a:p>
                      <a:pPr marL="342900" marR="0" lvl="0" indent="-342900" algn="just">
                        <a:lnSpc>
                          <a:spcPct val="103000"/>
                        </a:lnSpc>
                        <a:spcAft>
                          <a:spcPts val="1200"/>
                        </a:spcAft>
                        <a:buFont typeface="+mj-lt"/>
                        <a:buAutoNum type="arabicPeriod" startAt="6"/>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Organizational chart for the project developer. The chart should show the name and title for the developer’s principals, executive officers, and key project staff. The chart should identify the developer’s ownership structure and identify the percentage of interest of each owner. Nonprofit organizations should submit an organizational chart that identifies board members, directors, officers, and executives of the organization.</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865498"/>
                  </a:ext>
                </a:extLst>
              </a:tr>
              <a:tr h="1084629">
                <a:tc>
                  <a:txBody>
                    <a:bodyPr/>
                    <a:lstStyle/>
                    <a:p>
                      <a:pPr marL="342900" marR="0" lvl="0" indent="-342900" algn="just">
                        <a:lnSpc>
                          <a:spcPct val="103000"/>
                        </a:lnSpc>
                        <a:spcAft>
                          <a:spcPts val="1200"/>
                        </a:spcAft>
                        <a:buFont typeface="+mj-lt"/>
                        <a:buAutoNum type="arabicPeriod" startAt="7"/>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Organizational chart for the proposed affordable housing project management. The chart should show the name and title for the affordable housing project management’s principals, executive officers, and key project staff. The chart should identify the affordable housing project management’s ownership structure and identify the percentage of interest of each owner.</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4572578"/>
                  </a:ext>
                </a:extLst>
              </a:tr>
              <a:tr h="719069">
                <a:tc>
                  <a:txBody>
                    <a:bodyPr/>
                    <a:lstStyle/>
                    <a:p>
                      <a:pPr marL="342900" marR="0" lvl="0" indent="-342900" algn="just">
                        <a:lnSpc>
                          <a:spcPct val="103000"/>
                        </a:lnSpc>
                        <a:spcAft>
                          <a:spcPts val="1200"/>
                        </a:spcAft>
                        <a:buFont typeface="+mj-lt"/>
                        <a:buAutoNum type="arabicPeriod" startAt="8"/>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One page resume for each of the principals, executive officers, and key project staff listed in response to numbers 5, 6, and 7. The resume should include current responsibilities and past relevant experience.</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1622496"/>
                  </a:ext>
                </a:extLst>
              </a:tr>
              <a:tr h="353509">
                <a:tc>
                  <a:txBody>
                    <a:bodyPr/>
                    <a:lstStyle/>
                    <a:p>
                      <a:pPr marL="342900" marR="0" lvl="0" indent="-342900" algn="just">
                        <a:lnSpc>
                          <a:spcPct val="103000"/>
                        </a:lnSpc>
                        <a:spcAft>
                          <a:spcPts val="1200"/>
                        </a:spcAft>
                        <a:buFont typeface="+mj-lt"/>
                        <a:buAutoNum type="arabicPeriod" startAt="9"/>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Operating agreement, partnership agreement, or corporate charter of loan applicant. </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7801356"/>
                  </a:ext>
                </a:extLst>
              </a:tr>
              <a:tr h="1632969">
                <a:tc>
                  <a:txBody>
                    <a:bodyPr/>
                    <a:lstStyle/>
                    <a:p>
                      <a:pPr marL="342900" marR="0" lvl="0" indent="-342900" algn="just">
                        <a:lnSpc>
                          <a:spcPct val="103000"/>
                        </a:lnSpc>
                        <a:spcAft>
                          <a:spcPts val="1200"/>
                        </a:spcAft>
                        <a:buFont typeface="+mj-lt"/>
                        <a:buAutoNum type="arabicPeriod" startAt="10"/>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Disclosure of each principal’s (named in the above organizational charts) participation in previous or same year affordable housing applications or projects within or outside the County, including the status of those projects, the demographic to be served, and support services provided, if any. In the case of non-profit organizations, provide brief, but substantive, information about its mission or purpose, population served, and a summary of existing projects or programs developed/administered by the organization, including any previous experience in Prince William County.</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317309"/>
                  </a:ext>
                </a:extLst>
              </a:tr>
            </a:tbl>
          </a:graphicData>
        </a:graphic>
      </p:graphicFrame>
    </p:spTree>
    <p:extLst>
      <p:ext uri="{BB962C8B-B14F-4D97-AF65-F5344CB8AC3E}">
        <p14:creationId xmlns:p14="http://schemas.microsoft.com/office/powerpoint/2010/main" val="114436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0C43-806F-F870-AA6B-1C6292F98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9FFF4-34B0-338C-B2A0-18E69369C9A4}"/>
              </a:ext>
            </a:extLst>
          </p:cNvPr>
          <p:cNvSpPr>
            <a:spLocks noGrp="1"/>
          </p:cNvSpPr>
          <p:nvPr>
            <p:ph type="title"/>
          </p:nvPr>
        </p:nvSpPr>
        <p:spPr>
          <a:xfrm>
            <a:off x="544106" y="180847"/>
            <a:ext cx="5483517" cy="800219"/>
          </a:xfrm>
        </p:spPr>
        <p:txBody>
          <a:bodyPr/>
          <a:lstStyle/>
          <a:p>
            <a:r>
              <a:rPr lang="en-US" dirty="0"/>
              <a:t>Anticipated NOFA Checklist - Slide 3 of 7</a:t>
            </a:r>
          </a:p>
        </p:txBody>
      </p:sp>
      <p:graphicFrame>
        <p:nvGraphicFramePr>
          <p:cNvPr id="5" name="Table 4">
            <a:extLst>
              <a:ext uri="{FF2B5EF4-FFF2-40B4-BE49-F238E27FC236}">
                <a16:creationId xmlns:a16="http://schemas.microsoft.com/office/drawing/2014/main" id="{7F5060D8-12D2-9840-6C30-C2AB851B3180}"/>
              </a:ext>
            </a:extLst>
          </p:cNvPr>
          <p:cNvGraphicFramePr>
            <a:graphicFrameLocks noGrp="1"/>
          </p:cNvGraphicFramePr>
          <p:nvPr>
            <p:extLst>
              <p:ext uri="{D42A27DB-BD31-4B8C-83A1-F6EECF244321}">
                <p14:modId xmlns:p14="http://schemas.microsoft.com/office/powerpoint/2010/main" val="3961857243"/>
              </p:ext>
            </p:extLst>
          </p:nvPr>
        </p:nvGraphicFramePr>
        <p:xfrm>
          <a:off x="544106" y="1325113"/>
          <a:ext cx="8055788" cy="4799434"/>
        </p:xfrm>
        <a:graphic>
          <a:graphicData uri="http://schemas.openxmlformats.org/drawingml/2006/table">
            <a:tbl>
              <a:tblPr firstRow="1" firstCol="1" bandRow="1"/>
              <a:tblGrid>
                <a:gridCol w="6556484">
                  <a:extLst>
                    <a:ext uri="{9D8B030D-6E8A-4147-A177-3AD203B41FA5}">
                      <a16:colId xmlns:a16="http://schemas.microsoft.com/office/drawing/2014/main" val="2345293368"/>
                    </a:ext>
                  </a:extLst>
                </a:gridCol>
                <a:gridCol w="1499304">
                  <a:extLst>
                    <a:ext uri="{9D8B030D-6E8A-4147-A177-3AD203B41FA5}">
                      <a16:colId xmlns:a16="http://schemas.microsoft.com/office/drawing/2014/main" val="1541287278"/>
                    </a:ext>
                  </a:extLst>
                </a:gridCol>
              </a:tblGrid>
              <a:tr h="1114558">
                <a:tc>
                  <a:txBody>
                    <a:bodyPr/>
                    <a:lstStyle/>
                    <a:p>
                      <a:pPr marL="342900" marR="0" lvl="0" indent="-342900" algn="just">
                        <a:lnSpc>
                          <a:spcPct val="103000"/>
                        </a:lnSpc>
                        <a:spcAft>
                          <a:spcPts val="1200"/>
                        </a:spcAft>
                        <a:buFont typeface="+mj-lt"/>
                        <a:buAutoNum type="arabicPeriod" startAt="11"/>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Virginia State Corporation Commission’s certification of good standing of loan applicant, developer, and property manager entities. If a single purpose entity is the owner, certificate of good standing of the member(s), manager (s), managing member(s), shareholder(s), or partner(s) of such entity, as applicable; section 501 (c)(3) Determination Letter, if a non-profit organization.</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666553"/>
                  </a:ext>
                </a:extLst>
              </a:tr>
              <a:tr h="1114558">
                <a:tc>
                  <a:txBody>
                    <a:bodyPr/>
                    <a:lstStyle/>
                    <a:p>
                      <a:pPr marL="342900" marR="0" lvl="0" indent="-342900" algn="just">
                        <a:lnSpc>
                          <a:spcPct val="103000"/>
                        </a:lnSpc>
                        <a:spcAft>
                          <a:spcPts val="1200"/>
                        </a:spcAft>
                        <a:buFont typeface="+mj-lt"/>
                        <a:buAutoNum type="arabicPeriod" startAt="12"/>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Applicant’s financial statements as required to be submitted or already submitted to federal and state programs with analysis of the organization’s financial position and its ability to support the project for which AHF funds are requested, with indicators of how the submitted financial statements support the proposition that the organization is/will be able to support the project.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396659"/>
                  </a:ext>
                </a:extLst>
              </a:tr>
              <a:tr h="1267937">
                <a:tc>
                  <a:txBody>
                    <a:bodyPr/>
                    <a:lstStyle/>
                    <a:p>
                      <a:pPr marL="342900" marR="0" lvl="0" indent="-342900" algn="just">
                        <a:lnSpc>
                          <a:spcPct val="103000"/>
                        </a:lnSpc>
                        <a:spcAft>
                          <a:spcPts val="1200"/>
                        </a:spcAft>
                        <a:buFont typeface="+mj-lt"/>
                        <a:buAutoNum type="arabicPeriod" startAt="13"/>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Letter from each loan applicant and developer certifying that no principal, member of the executive leadership team, or member of the board of directors (if applicable) has been debarred from participation in any federal, state, or local program and certifying that no principal, member of the executive leadership team, or member of the board of directors (if applicable) has any unresolved default or noncompliance issues with Prince William County, the Commonwealth of Virginia, or the United States Government.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5510370"/>
                  </a:ext>
                </a:extLst>
              </a:tr>
              <a:tr h="1302381">
                <a:tc>
                  <a:txBody>
                    <a:bodyPr/>
                    <a:lstStyle/>
                    <a:p>
                      <a:pPr marL="342900" marR="0" lvl="0" indent="-342900" algn="just">
                        <a:lnSpc>
                          <a:spcPct val="103000"/>
                        </a:lnSpc>
                        <a:spcAft>
                          <a:spcPts val="1200"/>
                        </a:spcAft>
                        <a:buFont typeface="+mj-lt"/>
                        <a:buAutoNum type="arabicPeriod" startAt="14"/>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Purchase listing, listing, bid notification, and/or site control documentation. For acquisitions of land or structures, provide all documentation regarding the ownership and physical control of the property that will be the subject of the funding, including but not limited to option to purchase, sales contract, sales listings and addenda, required documents for other federal and state funding programs, bid notification for auctioned properties, etc.</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55582" marR="55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883084"/>
                  </a:ext>
                </a:extLst>
              </a:tr>
            </a:tbl>
          </a:graphicData>
        </a:graphic>
      </p:graphicFrame>
    </p:spTree>
    <p:extLst>
      <p:ext uri="{BB962C8B-B14F-4D97-AF65-F5344CB8AC3E}">
        <p14:creationId xmlns:p14="http://schemas.microsoft.com/office/powerpoint/2010/main" val="3647520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E5B6B-11B5-D087-6D6D-5344C8D7F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4BD4B-F1A4-4524-617E-AEF8CEA17677}"/>
              </a:ext>
            </a:extLst>
          </p:cNvPr>
          <p:cNvSpPr>
            <a:spLocks noGrp="1"/>
          </p:cNvSpPr>
          <p:nvPr>
            <p:ph type="title"/>
          </p:nvPr>
        </p:nvSpPr>
        <p:spPr>
          <a:xfrm>
            <a:off x="356844" y="180847"/>
            <a:ext cx="5689995" cy="800219"/>
          </a:xfrm>
        </p:spPr>
        <p:txBody>
          <a:bodyPr/>
          <a:lstStyle/>
          <a:p>
            <a:r>
              <a:rPr lang="en-US" dirty="0"/>
              <a:t>Anticipated NOFA Checklist - Slide 4 of 7</a:t>
            </a:r>
          </a:p>
        </p:txBody>
      </p:sp>
      <p:graphicFrame>
        <p:nvGraphicFramePr>
          <p:cNvPr id="5" name="Table 4">
            <a:extLst>
              <a:ext uri="{FF2B5EF4-FFF2-40B4-BE49-F238E27FC236}">
                <a16:creationId xmlns:a16="http://schemas.microsoft.com/office/drawing/2014/main" id="{0FFD2828-8F51-8835-1C0B-F7B36AE81A2A}"/>
              </a:ext>
            </a:extLst>
          </p:cNvPr>
          <p:cNvGraphicFramePr>
            <a:graphicFrameLocks noGrp="1"/>
          </p:cNvGraphicFramePr>
          <p:nvPr>
            <p:extLst>
              <p:ext uri="{D42A27DB-BD31-4B8C-83A1-F6EECF244321}">
                <p14:modId xmlns:p14="http://schemas.microsoft.com/office/powerpoint/2010/main" val="2646620968"/>
              </p:ext>
            </p:extLst>
          </p:nvPr>
        </p:nvGraphicFramePr>
        <p:xfrm>
          <a:off x="494866" y="1492370"/>
          <a:ext cx="8295543" cy="4161419"/>
        </p:xfrm>
        <a:graphic>
          <a:graphicData uri="http://schemas.openxmlformats.org/drawingml/2006/table">
            <a:tbl>
              <a:tblPr firstRow="1" firstCol="1" bandRow="1"/>
              <a:tblGrid>
                <a:gridCol w="6751616">
                  <a:extLst>
                    <a:ext uri="{9D8B030D-6E8A-4147-A177-3AD203B41FA5}">
                      <a16:colId xmlns:a16="http://schemas.microsoft.com/office/drawing/2014/main" val="3319464076"/>
                    </a:ext>
                  </a:extLst>
                </a:gridCol>
                <a:gridCol w="1543927">
                  <a:extLst>
                    <a:ext uri="{9D8B030D-6E8A-4147-A177-3AD203B41FA5}">
                      <a16:colId xmlns:a16="http://schemas.microsoft.com/office/drawing/2014/main" val="747335722"/>
                    </a:ext>
                  </a:extLst>
                </a:gridCol>
              </a:tblGrid>
              <a:tr h="2889849">
                <a:tc>
                  <a:txBody>
                    <a:bodyPr/>
                    <a:lstStyle/>
                    <a:p>
                      <a:pPr marL="342900" marR="0" lvl="0" indent="-342900" algn="just">
                        <a:lnSpc>
                          <a:spcPct val="103000"/>
                        </a:lnSpc>
                        <a:spcAft>
                          <a:spcPts val="1200"/>
                        </a:spcAft>
                        <a:buFont typeface="+mj-lt"/>
                        <a:buAutoNum type="arabicPeriod" startAt="15"/>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A summary description of the project’s location including the immediate neighborhood, civic associations, or condominium, as applicable and the context of other development/uses in the adjacent area; Community Amenities and Services available near the project such as parks, walking and biking trails, public pools, activity centers, public library, and career/business centers, the distance of those amenities from the site, including access to public transit; land acquisition cost by acre and square foot (including discount by the seller, if any), as well as explanation of other costs, besides vacant land acquisition (e.g. improvements, proffers, utilities, infrastructure), that has been included within the bid or agreed upon purchase price for the site, if any, with evidence to support such additional costs. The location information shall include: a photo of the site, a map showing street names, if the property is served by transit currently, how far away is the closest current transit stop, existing address or closest key intersections (if the property has no current mailing address), census tract (s) of the proposed development, and census tract data to include income levels, poverty levels and household composition data, and plans to address transportation needs of residents.  </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501564"/>
                  </a:ext>
                </a:extLst>
              </a:tr>
              <a:tr h="173672">
                <a:tc>
                  <a:txBody>
                    <a:bodyPr/>
                    <a:lstStyle/>
                    <a:p>
                      <a:pPr marL="342900" marR="0" lvl="0" indent="-342900" algn="just">
                        <a:lnSpc>
                          <a:spcPct val="103000"/>
                        </a:lnSpc>
                        <a:spcAft>
                          <a:spcPts val="1200"/>
                        </a:spcAft>
                        <a:buFont typeface="+mj-lt"/>
                        <a:buAutoNum type="arabicPeriod" startAt="16"/>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Environmental site assessment.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086063"/>
                  </a:ext>
                </a:extLst>
              </a:tr>
              <a:tr h="731185">
                <a:tc>
                  <a:txBody>
                    <a:bodyPr/>
                    <a:lstStyle/>
                    <a:p>
                      <a:pPr marL="342900" marR="0" lvl="0" indent="-342900" algn="just">
                        <a:lnSpc>
                          <a:spcPct val="103000"/>
                        </a:lnSpc>
                        <a:spcAft>
                          <a:spcPts val="1200"/>
                        </a:spcAft>
                        <a:buFont typeface="+mj-lt"/>
                        <a:buAutoNum type="arabicPeriod" startAt="17"/>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Documentation of land use approval for the proposed development, as by right, Board approved rezoning, or a Board approved special use permit, including any approved proffers and/or SUP conditions.</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500210"/>
                  </a:ext>
                </a:extLst>
              </a:tr>
              <a:tr h="359509">
                <a:tc>
                  <a:txBody>
                    <a:bodyPr/>
                    <a:lstStyle/>
                    <a:p>
                      <a:pPr marL="342900" marR="0" lvl="0" indent="-342900" algn="just">
                        <a:lnSpc>
                          <a:spcPct val="103000"/>
                        </a:lnSpc>
                        <a:spcAft>
                          <a:spcPts val="1200"/>
                        </a:spcAft>
                        <a:buFont typeface="+mj-lt"/>
                        <a:buAutoNum type="arabicPeriod" startAt="18"/>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Relocation assistance plan for existing and occupied buildings resulting in the displacement of current occupants, if applicable.</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075" marR="60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7875586"/>
                  </a:ext>
                </a:extLst>
              </a:tr>
            </a:tbl>
          </a:graphicData>
        </a:graphic>
      </p:graphicFrame>
    </p:spTree>
    <p:extLst>
      <p:ext uri="{BB962C8B-B14F-4D97-AF65-F5344CB8AC3E}">
        <p14:creationId xmlns:p14="http://schemas.microsoft.com/office/powerpoint/2010/main" val="47477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0D16-5199-11D5-2A24-28965061F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8918D-3E5C-F9E5-125F-2FD9C9743723}"/>
              </a:ext>
            </a:extLst>
          </p:cNvPr>
          <p:cNvSpPr>
            <a:spLocks noGrp="1"/>
          </p:cNvSpPr>
          <p:nvPr>
            <p:ph type="title"/>
          </p:nvPr>
        </p:nvSpPr>
        <p:spPr>
          <a:xfrm>
            <a:off x="356844" y="180847"/>
            <a:ext cx="5660498" cy="800219"/>
          </a:xfrm>
        </p:spPr>
        <p:txBody>
          <a:bodyPr/>
          <a:lstStyle/>
          <a:p>
            <a:r>
              <a:rPr lang="en-US" dirty="0"/>
              <a:t>Anticipated NOFA Checklist - Slide 5 of 7</a:t>
            </a:r>
          </a:p>
        </p:txBody>
      </p:sp>
      <p:graphicFrame>
        <p:nvGraphicFramePr>
          <p:cNvPr id="5" name="Table 4">
            <a:extLst>
              <a:ext uri="{FF2B5EF4-FFF2-40B4-BE49-F238E27FC236}">
                <a16:creationId xmlns:a16="http://schemas.microsoft.com/office/drawing/2014/main" id="{5593C514-C61F-4A8D-9A6D-9ABB42C67A83}"/>
              </a:ext>
            </a:extLst>
          </p:cNvPr>
          <p:cNvGraphicFramePr>
            <a:graphicFrameLocks noGrp="1"/>
          </p:cNvGraphicFramePr>
          <p:nvPr>
            <p:extLst>
              <p:ext uri="{D42A27DB-BD31-4B8C-83A1-F6EECF244321}">
                <p14:modId xmlns:p14="http://schemas.microsoft.com/office/powerpoint/2010/main" val="960240853"/>
              </p:ext>
            </p:extLst>
          </p:nvPr>
        </p:nvGraphicFramePr>
        <p:xfrm>
          <a:off x="296409" y="1193037"/>
          <a:ext cx="8551182" cy="5484116"/>
        </p:xfrm>
        <a:graphic>
          <a:graphicData uri="http://schemas.openxmlformats.org/drawingml/2006/table">
            <a:tbl>
              <a:tblPr firstRow="1" firstCol="1" bandRow="1"/>
              <a:tblGrid>
                <a:gridCol w="6959677">
                  <a:extLst>
                    <a:ext uri="{9D8B030D-6E8A-4147-A177-3AD203B41FA5}">
                      <a16:colId xmlns:a16="http://schemas.microsoft.com/office/drawing/2014/main" val="2767140457"/>
                    </a:ext>
                  </a:extLst>
                </a:gridCol>
                <a:gridCol w="1591505">
                  <a:extLst>
                    <a:ext uri="{9D8B030D-6E8A-4147-A177-3AD203B41FA5}">
                      <a16:colId xmlns:a16="http://schemas.microsoft.com/office/drawing/2014/main" val="2106738237"/>
                    </a:ext>
                  </a:extLst>
                </a:gridCol>
              </a:tblGrid>
              <a:tr h="3226038">
                <a:tc>
                  <a:txBody>
                    <a:bodyPr/>
                    <a:lstStyle/>
                    <a:p>
                      <a:pPr marL="342900" marR="0" lvl="0" indent="-342900" algn="just">
                        <a:lnSpc>
                          <a:spcPct val="103000"/>
                        </a:lnSpc>
                        <a:spcAft>
                          <a:spcPts val="1200"/>
                        </a:spcAft>
                        <a:buFont typeface="+mj-lt"/>
                        <a:buAutoNum type="arabicPeriod" startAt="19"/>
                      </a:pPr>
                      <a:r>
                        <a:rPr lang="en-US" sz="1100" kern="100" dirty="0">
                          <a:solidFill>
                            <a:srgbClr val="000000"/>
                          </a:solidFill>
                          <a:effectLst/>
                          <a:latin typeface="Arial" panose="020B0604020202020204" pitchFamily="34" charset="0"/>
                          <a:ea typeface="Cambria" panose="02040503050406030204" pitchFamily="18" charset="0"/>
                          <a:cs typeface="Cambria" panose="02040503050406030204" pitchFamily="18" charset="0"/>
                        </a:rPr>
                        <a:t>Project development budget in the form of sources and uses of funds (provided in Excel format), and proposed project schedule. The full project development budget should include the financing sources with itemized amounts (federal, state, and private entities), status of commitment, timing and intended use of all the sources, as well as known acquisition costs, construction/rehabilitation cost, contingencies and all anticipated financing and soft cost (professional/legal/appraisal fees, architectural and engineering fees, construction loan interest, developer fees, marketing costs, real estate taxes, insurance costs, any loan or financing fees, building permit costs, anticipated relocation expenses and consultant fees) calculated on an aggregate, per unit and square foot basis, both with respect to the total financing sources available and with respect to the County loan. Any item, including contingencies, with a cost of $10,000 or higher should be individually identified in the development budget. The total amount budgeted for contingencies needs to be shown as well. This section of the application should also include a list of other funding sources the developer has applied for or plans to apply for this development, whether those applications were submitted or will be submitted, as applicable, as well as estimated time for their approval or rejection. The proposed project schedule shall include predevelopment, site control, development site approval (with enumeration of any known or potential challenges to development of the site), financing milestones (including use of sources received) and if applicable, construction milestones through completion, occupancy and lease up.</a:t>
                      </a:r>
                      <a:endParaRPr lang="en-US" sz="1100" kern="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34025" marR="3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100" kern="100">
                          <a:solidFill>
                            <a:srgbClr val="000000"/>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1100" kern="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34025" marR="3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344241"/>
                  </a:ext>
                </a:extLst>
              </a:tr>
              <a:tr h="2258078">
                <a:tc>
                  <a:txBody>
                    <a:bodyPr/>
                    <a:lstStyle/>
                    <a:p>
                      <a:pPr marL="342900" marR="3175" lvl="0" indent="-342900" algn="just">
                        <a:lnSpc>
                          <a:spcPct val="103000"/>
                        </a:lnSpc>
                        <a:spcAft>
                          <a:spcPts val="1200"/>
                        </a:spcAft>
                        <a:buFont typeface="+mj-lt"/>
                        <a:buAutoNum type="arabicPeriod" startAt="20"/>
                      </a:pPr>
                      <a:r>
                        <a:rPr lang="en-US" sz="1100" kern="100" dirty="0">
                          <a:solidFill>
                            <a:srgbClr val="000000"/>
                          </a:solidFill>
                          <a:effectLst/>
                          <a:latin typeface="Arial" panose="020B0604020202020204" pitchFamily="34" charset="0"/>
                          <a:ea typeface="Cambria" panose="02040503050406030204" pitchFamily="18" charset="0"/>
                          <a:cs typeface="Cambria" panose="02040503050406030204" pitchFamily="18" charset="0"/>
                        </a:rPr>
                        <a:t>Thirty-year operating pro forma, as applicable, including aggregate and per unit amounts) (provided in Excel format). </a:t>
                      </a:r>
                      <a:endParaRPr lang="en-US" sz="1100" kern="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228600" marR="0" indent="0" algn="just">
                        <a:lnSpc>
                          <a:spcPct val="103000"/>
                        </a:lnSpc>
                        <a:spcAft>
                          <a:spcPts val="1200"/>
                        </a:spcAft>
                        <a:buNone/>
                      </a:pPr>
                      <a:r>
                        <a:rPr lang="en-US" sz="1100" kern="100" dirty="0">
                          <a:solidFill>
                            <a:srgbClr val="000000"/>
                          </a:solidFill>
                          <a:effectLst/>
                          <a:latin typeface="Arial" panose="020B0604020202020204" pitchFamily="34" charset="0"/>
                          <a:ea typeface="Cambria" panose="02040503050406030204" pitchFamily="18" charset="0"/>
                          <a:cs typeface="Cambria" panose="02040503050406030204" pitchFamily="18" charset="0"/>
                        </a:rPr>
                        <a:t>For rental projects, the pro forma should include at a minimum: rental revenues and ancillary income, as well as expenses such as market vacancy; operating and management costs (e.g. cost/expenses associated with support services including permanent supportive housing units provided at the site and cost of broadband); real estate taxes; all fees the applicant expects to pay from the operating budget reserves for operating deficits (operating reserves) and any contingency amount, lease up and future capital expenses, including the capital replacement reserve; developer’s and other fees and amount of the deferred fees; reserve for replacement deposits; hard debt service; the term required to fully repay the County’s loan; methodology used/to be used during the life of the County’s loan for calculating cash flow to repay such loan, as well as waterfall for distribution/disbursement of such cash flow. Any item, including contingencies, for an amount of $10,000 or higher should be individually identified in the operating pro forma.</a:t>
                      </a:r>
                      <a:endParaRPr lang="en-US" sz="1100" kern="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34025" marR="3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100" kern="100" dirty="0">
                          <a:solidFill>
                            <a:srgbClr val="000000"/>
                          </a:solidFill>
                          <a:effectLst/>
                          <a:latin typeface="Segoe UI Symbol" panose="020B0502040204020203" pitchFamily="34" charset="0"/>
                          <a:ea typeface="MS Gothic" panose="020B0609070205080204" pitchFamily="49" charset="-128"/>
                          <a:cs typeface="Segoe UI Symbol" panose="020B0502040204020203" pitchFamily="34" charset="0"/>
                        </a:rPr>
                        <a:t>☐</a:t>
                      </a:r>
                      <a:endParaRPr lang="en-US" sz="1100" kern="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34025" marR="3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3208255"/>
                  </a:ext>
                </a:extLst>
              </a:tr>
            </a:tbl>
          </a:graphicData>
        </a:graphic>
      </p:graphicFrame>
    </p:spTree>
    <p:extLst>
      <p:ext uri="{BB962C8B-B14F-4D97-AF65-F5344CB8AC3E}">
        <p14:creationId xmlns:p14="http://schemas.microsoft.com/office/powerpoint/2010/main" val="1107522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4727-4F79-0B01-93EE-D512308B3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FD214-8ED0-1F49-ECCE-10C89D6464CF}"/>
              </a:ext>
            </a:extLst>
          </p:cNvPr>
          <p:cNvSpPr>
            <a:spLocks noGrp="1"/>
          </p:cNvSpPr>
          <p:nvPr>
            <p:ph type="title"/>
          </p:nvPr>
        </p:nvSpPr>
        <p:spPr>
          <a:xfrm>
            <a:off x="356844" y="180847"/>
            <a:ext cx="5581840" cy="800219"/>
          </a:xfrm>
        </p:spPr>
        <p:txBody>
          <a:bodyPr/>
          <a:lstStyle/>
          <a:p>
            <a:r>
              <a:rPr lang="en-US" dirty="0"/>
              <a:t>Anticipated NOFA Checklist - Slide 6 of 7</a:t>
            </a:r>
          </a:p>
        </p:txBody>
      </p:sp>
      <p:graphicFrame>
        <p:nvGraphicFramePr>
          <p:cNvPr id="5" name="Table 4">
            <a:extLst>
              <a:ext uri="{FF2B5EF4-FFF2-40B4-BE49-F238E27FC236}">
                <a16:creationId xmlns:a16="http://schemas.microsoft.com/office/drawing/2014/main" id="{74E47BA0-72CB-7D0D-37F9-E9EBCFBB1132}"/>
              </a:ext>
            </a:extLst>
          </p:cNvPr>
          <p:cNvGraphicFramePr>
            <a:graphicFrameLocks noGrp="1"/>
          </p:cNvGraphicFramePr>
          <p:nvPr>
            <p:extLst>
              <p:ext uri="{D42A27DB-BD31-4B8C-83A1-F6EECF244321}">
                <p14:modId xmlns:p14="http://schemas.microsoft.com/office/powerpoint/2010/main" val="500057662"/>
              </p:ext>
            </p:extLst>
          </p:nvPr>
        </p:nvGraphicFramePr>
        <p:xfrm>
          <a:off x="218422" y="1460694"/>
          <a:ext cx="8707156" cy="3936612"/>
        </p:xfrm>
        <a:graphic>
          <a:graphicData uri="http://schemas.openxmlformats.org/drawingml/2006/table">
            <a:tbl>
              <a:tblPr firstRow="1" firstCol="1" bandRow="1"/>
              <a:tblGrid>
                <a:gridCol w="7086622">
                  <a:extLst>
                    <a:ext uri="{9D8B030D-6E8A-4147-A177-3AD203B41FA5}">
                      <a16:colId xmlns:a16="http://schemas.microsoft.com/office/drawing/2014/main" val="1036914254"/>
                    </a:ext>
                  </a:extLst>
                </a:gridCol>
                <a:gridCol w="1620534">
                  <a:extLst>
                    <a:ext uri="{9D8B030D-6E8A-4147-A177-3AD203B41FA5}">
                      <a16:colId xmlns:a16="http://schemas.microsoft.com/office/drawing/2014/main" val="1455370944"/>
                    </a:ext>
                  </a:extLst>
                </a:gridCol>
              </a:tblGrid>
              <a:tr h="200690">
                <a:tc>
                  <a:txBody>
                    <a:bodyPr/>
                    <a:lstStyle/>
                    <a:p>
                      <a:pPr marL="342900" marR="0" lvl="0" indent="-342900" algn="just">
                        <a:lnSpc>
                          <a:spcPct val="103000"/>
                        </a:lnSpc>
                        <a:spcAft>
                          <a:spcPts val="1200"/>
                        </a:spcAft>
                        <a:buFont typeface="+mj-lt"/>
                        <a:buAutoNum type="arabicPeriod" startAt="21"/>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Tax credit calculations, if applicable (provided in Excel format).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3232432"/>
                  </a:ext>
                </a:extLst>
              </a:tr>
              <a:tr h="579225">
                <a:tc>
                  <a:txBody>
                    <a:bodyPr/>
                    <a:lstStyle/>
                    <a:p>
                      <a:pPr marL="342900" marR="0" lvl="0" indent="-342900" algn="just">
                        <a:lnSpc>
                          <a:spcPct val="103000"/>
                        </a:lnSpc>
                        <a:spcAft>
                          <a:spcPts val="1200"/>
                        </a:spcAft>
                        <a:buFont typeface="+mj-lt"/>
                        <a:buAutoNum type="arabicPeriod" startAt="22"/>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Letters of intent or interest for all funding sources identified in the loan application, if applicable. At a minimum, a narrative of all proposed funding sources, amounts and status of the application must be provided.</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825751"/>
                  </a:ext>
                </a:extLst>
              </a:tr>
              <a:tr h="1062761">
                <a:tc>
                  <a:txBody>
                    <a:bodyPr/>
                    <a:lstStyle/>
                    <a:p>
                      <a:pPr marL="342900" marR="0" lvl="0" indent="-342900" algn="just">
                        <a:lnSpc>
                          <a:spcPct val="103000"/>
                        </a:lnSpc>
                        <a:spcAft>
                          <a:spcPts val="1200"/>
                        </a:spcAft>
                        <a:buFont typeface="+mj-lt"/>
                        <a:buAutoNum type="arabicPeriod" startAt="23"/>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Loan applications proposing projects developed using the LIHTC, HUD 221(d)(4) Affordable and/or other federal or state program must present a plan for the project that addresses the after-the-initial 15 year compliance period, which clearly describes the exit strategy for the limited partner and anticipated ownership changes; any anticipated refinancing, re-syndication, or sale to a third party; and how affordability will be maintained through the extended affordability period.</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200"/>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058531"/>
                  </a:ext>
                </a:extLst>
              </a:tr>
              <a:tr h="819510">
                <a:tc>
                  <a:txBody>
                    <a:bodyPr/>
                    <a:lstStyle/>
                    <a:p>
                      <a:pPr marL="342900" marR="40005" lvl="0" indent="-342900" algn="just">
                        <a:lnSpc>
                          <a:spcPct val="103000"/>
                        </a:lnSpc>
                        <a:spcAft>
                          <a:spcPts val="15"/>
                        </a:spcAft>
                        <a:buFont typeface="+mj-lt"/>
                        <a:buAutoNum type="arabicPeriod" startAt="24"/>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Factual or documentary evidence to support factual description of the type of support services and programs the applicant is proposing for the project, its estimated operational costs, and how those costs will be supported. The applicant has provided a detailed plan for managing and delivering support services to special needs populations.</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5"/>
                        </a:spcAft>
                        <a:buNone/>
                      </a:pPr>
                      <a:r>
                        <a:rPr lang="en-US" sz="1200" kern="10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010515"/>
                  </a:ext>
                </a:extLst>
              </a:tr>
              <a:tr h="1274426">
                <a:tc>
                  <a:txBody>
                    <a:bodyPr/>
                    <a:lstStyle/>
                    <a:p>
                      <a:pPr marL="342900" marR="40005" lvl="0" indent="-342900" algn="just">
                        <a:lnSpc>
                          <a:spcPct val="103000"/>
                        </a:lnSpc>
                        <a:spcAft>
                          <a:spcPts val="15"/>
                        </a:spcAft>
                        <a:buFont typeface="+mj-lt"/>
                        <a:buAutoNum type="arabicPeriod" startAt="25"/>
                      </a:pP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Documentary evidence to support that common amenities offered to residents of the master development where the affordable housing project will be located will be available to the residents of the affordable housing project at no additional cost to such residents. (No additional charges over and above the normal fees charged for all the development residents).</a:t>
                      </a:r>
                      <a:r>
                        <a:rPr lang="en-US" sz="1200" b="1"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1200" kern="1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03000"/>
                        </a:lnSpc>
                        <a:spcAft>
                          <a:spcPts val="15"/>
                        </a:spcAft>
                        <a:buNone/>
                      </a:pPr>
                      <a:r>
                        <a:rPr lang="en-US" sz="1200" kern="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kern="100" dirty="0">
                        <a:solidFill>
                          <a:srgbClr val="595959"/>
                        </a:solidFill>
                        <a:effectLst/>
                        <a:latin typeface="Arial" panose="020B0604020202020204" pitchFamily="34" charset="0"/>
                        <a:ea typeface="Cambria" panose="02040503050406030204" pitchFamily="18" charset="0"/>
                        <a:cs typeface="Arial" panose="020B0604020202020204" pitchFamily="34"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604762"/>
                  </a:ext>
                </a:extLst>
              </a:tr>
            </a:tbl>
          </a:graphicData>
        </a:graphic>
      </p:graphicFrame>
    </p:spTree>
    <p:extLst>
      <p:ext uri="{BB962C8B-B14F-4D97-AF65-F5344CB8AC3E}">
        <p14:creationId xmlns:p14="http://schemas.microsoft.com/office/powerpoint/2010/main" val="1141891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D81C-DA9E-FF61-FEA9-EA0133913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6212E-611C-945D-DE5F-8D45E7377675}"/>
              </a:ext>
            </a:extLst>
          </p:cNvPr>
          <p:cNvSpPr>
            <a:spLocks noGrp="1"/>
          </p:cNvSpPr>
          <p:nvPr>
            <p:ph type="title"/>
          </p:nvPr>
        </p:nvSpPr>
        <p:spPr>
          <a:xfrm>
            <a:off x="356844" y="180847"/>
            <a:ext cx="5336033" cy="800219"/>
          </a:xfrm>
        </p:spPr>
        <p:txBody>
          <a:bodyPr/>
          <a:lstStyle/>
          <a:p>
            <a:r>
              <a:rPr lang="en-US" dirty="0"/>
              <a:t>Anticipated NOFA Checklist - Slide 7 of 7</a:t>
            </a:r>
          </a:p>
        </p:txBody>
      </p:sp>
      <p:sp>
        <p:nvSpPr>
          <p:cNvPr id="4" name="Slide Number Placeholder 3">
            <a:extLst>
              <a:ext uri="{FF2B5EF4-FFF2-40B4-BE49-F238E27FC236}">
                <a16:creationId xmlns:a16="http://schemas.microsoft.com/office/drawing/2014/main" id="{399CA2FA-71DE-6BB4-1711-14B0A5CC1711}"/>
              </a:ext>
            </a:extLst>
          </p:cNvPr>
          <p:cNvSpPr>
            <a:spLocks noGrp="1"/>
          </p:cNvSpPr>
          <p:nvPr>
            <p:ph type="sldNum" sz="quarter" idx="7"/>
          </p:nvPr>
        </p:nvSpPr>
        <p:spPr>
          <a:xfrm>
            <a:off x="7955340" y="5955784"/>
            <a:ext cx="326018" cy="153888"/>
          </a:xfrm>
        </p:spPr>
        <p:txBody>
          <a:bodyPr/>
          <a:lstStyle/>
          <a:p>
            <a:pPr marL="109220">
              <a:lnSpc>
                <a:spcPct val="100000"/>
              </a:lnSpc>
              <a:spcBef>
                <a:spcPts val="165"/>
              </a:spcBef>
            </a:pPr>
            <a:fld id="{81D60167-4931-47E6-BA6A-407CBD079E47}" type="slidenum">
              <a:rPr lang="en-US" spc="-50" smtClean="0">
                <a:solidFill>
                  <a:srgbClr val="005EB8"/>
                </a:solidFill>
              </a:rPr>
              <a:t>39</a:t>
            </a:fld>
            <a:endParaRPr lang="en-US" spc="-50" dirty="0">
              <a:solidFill>
                <a:srgbClr val="005EB8"/>
              </a:solidFill>
            </a:endParaRPr>
          </a:p>
        </p:txBody>
      </p:sp>
      <p:pic>
        <p:nvPicPr>
          <p:cNvPr id="11" name="Picture 10">
            <a:extLst>
              <a:ext uri="{FF2B5EF4-FFF2-40B4-BE49-F238E27FC236}">
                <a16:creationId xmlns:a16="http://schemas.microsoft.com/office/drawing/2014/main" id="{386F8424-E744-6EE8-CC7B-4749D7EACF3F}"/>
              </a:ext>
            </a:extLst>
          </p:cNvPr>
          <p:cNvPicPr>
            <a:picLocks noChangeAspect="1"/>
          </p:cNvPicPr>
          <p:nvPr/>
        </p:nvPicPr>
        <p:blipFill>
          <a:blip r:embed="rId3"/>
          <a:stretch>
            <a:fillRect/>
          </a:stretch>
        </p:blipFill>
        <p:spPr>
          <a:xfrm>
            <a:off x="648293" y="1929285"/>
            <a:ext cx="7959083" cy="3562746"/>
          </a:xfrm>
          <a:prstGeom prst="rect">
            <a:avLst/>
          </a:prstGeom>
        </p:spPr>
      </p:pic>
    </p:spTree>
    <p:extLst>
      <p:ext uri="{BB962C8B-B14F-4D97-AF65-F5344CB8AC3E}">
        <p14:creationId xmlns:p14="http://schemas.microsoft.com/office/powerpoint/2010/main" val="15918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E580ED-1630-6E11-9107-2C67769596B9}"/>
              </a:ext>
            </a:extLst>
          </p:cNvPr>
          <p:cNvSpPr>
            <a:spLocks noGrp="1"/>
          </p:cNvSpPr>
          <p:nvPr>
            <p:ph type="sldNum" sz="quarter" idx="12"/>
          </p:nvPr>
        </p:nvSpPr>
        <p:spPr/>
        <p:txBody>
          <a:bodyPr/>
          <a:lstStyle/>
          <a:p>
            <a:fld id="{17DD336F-4D98-054F-B475-E0C8EAAB90EF}" type="slidenum">
              <a:rPr lang="en-US" smtClean="0"/>
              <a:pPr/>
              <a:t>4</a:t>
            </a:fld>
            <a:endParaRPr lang="en-US" dirty="0"/>
          </a:p>
        </p:txBody>
      </p:sp>
      <p:sp>
        <p:nvSpPr>
          <p:cNvPr id="3" name="Title 2">
            <a:extLst>
              <a:ext uri="{FF2B5EF4-FFF2-40B4-BE49-F238E27FC236}">
                <a16:creationId xmlns:a16="http://schemas.microsoft.com/office/drawing/2014/main" id="{7C1F9CC7-26EF-7757-C459-EBEE8BEF2E66}"/>
              </a:ext>
            </a:extLst>
          </p:cNvPr>
          <p:cNvSpPr>
            <a:spLocks noGrp="1"/>
          </p:cNvSpPr>
          <p:nvPr>
            <p:ph type="title"/>
          </p:nvPr>
        </p:nvSpPr>
        <p:spPr>
          <a:xfrm>
            <a:off x="275492" y="286050"/>
            <a:ext cx="8212016" cy="400110"/>
          </a:xfrm>
        </p:spPr>
        <p:txBody>
          <a:bodyPr/>
          <a:lstStyle/>
          <a:p>
            <a:r>
              <a:rPr lang="en-US" dirty="0"/>
              <a:t>Responses to Questions – Slide 2 of 5</a:t>
            </a:r>
          </a:p>
        </p:txBody>
      </p:sp>
      <p:sp>
        <p:nvSpPr>
          <p:cNvPr id="4" name="Content Placeholder 3">
            <a:extLst>
              <a:ext uri="{FF2B5EF4-FFF2-40B4-BE49-F238E27FC236}">
                <a16:creationId xmlns:a16="http://schemas.microsoft.com/office/drawing/2014/main" id="{DF53C3CB-F963-5515-3818-AAC6139C74B8}"/>
              </a:ext>
            </a:extLst>
          </p:cNvPr>
          <p:cNvSpPr>
            <a:spLocks noGrp="1"/>
          </p:cNvSpPr>
          <p:nvPr>
            <p:ph idx="1"/>
          </p:nvPr>
        </p:nvSpPr>
        <p:spPr>
          <a:xfrm>
            <a:off x="271456" y="1464472"/>
            <a:ext cx="8601088" cy="3929055"/>
          </a:xfrm>
        </p:spPr>
        <p:txBody>
          <a:bodyPr>
            <a:normAutofit fontScale="77500" lnSpcReduction="20000"/>
          </a:bodyPr>
          <a:lstStyle/>
          <a:p>
            <a:pPr marL="0" lvl="0" indent="0">
              <a:lnSpc>
                <a:spcPct val="114000"/>
              </a:lnSpc>
              <a:buNone/>
            </a:pPr>
            <a:r>
              <a:rPr lang="en-US" sz="2100" b="1" i="1" dirty="0"/>
              <a:t>3)  Question:</a:t>
            </a:r>
            <a:r>
              <a:rPr lang="en-US" sz="2100" dirty="0"/>
              <a:t> Given the typical construction length of new construction apartment communities, can the one-year construction period be extended (e.g., to three years), until the project converts to permanent financing.  This would require a 5-to-6-year total period instead of the 3-year total period mentioned in the Policies and Procedures?</a:t>
            </a:r>
          </a:p>
          <a:p>
            <a:pPr marL="0" indent="0">
              <a:lnSpc>
                <a:spcPct val="114000"/>
              </a:lnSpc>
              <a:buNone/>
            </a:pPr>
            <a:r>
              <a:rPr lang="en-US" sz="2100" b="1" i="1" dirty="0"/>
              <a:t>     Answer:</a:t>
            </a:r>
            <a:r>
              <a:rPr lang="en-US" sz="2100" dirty="0"/>
              <a:t> When reviewing the applications the review team will take into consideration requests concerning extension of the loan’s construction period, based upon the presented development project initiating the request.</a:t>
            </a:r>
          </a:p>
          <a:p>
            <a:pPr marL="0" indent="0">
              <a:lnSpc>
                <a:spcPct val="114000"/>
              </a:lnSpc>
              <a:buNone/>
            </a:pPr>
            <a:endParaRPr lang="en-US" sz="2100" dirty="0"/>
          </a:p>
          <a:p>
            <a:pPr marL="0" lvl="0" indent="0">
              <a:lnSpc>
                <a:spcPct val="114000"/>
              </a:lnSpc>
              <a:buNone/>
            </a:pPr>
            <a:r>
              <a:rPr lang="en-US" sz="2100" b="1" i="1" dirty="0"/>
              <a:t>4)  Question:</a:t>
            </a:r>
            <a:r>
              <a:rPr lang="en-US" sz="2100" dirty="0"/>
              <a:t> How does the AHF commitment work alongside the highly prescriptive, formulaic Virginia LIHTC application requirement to earn subsidy loan commitment before a competitive LIHTC application?</a:t>
            </a:r>
          </a:p>
          <a:p>
            <a:pPr marL="0" indent="0">
              <a:lnSpc>
                <a:spcPct val="114000"/>
              </a:lnSpc>
              <a:buNone/>
            </a:pPr>
            <a:r>
              <a:rPr lang="en-US" sz="2100" b="1" i="1" dirty="0"/>
              <a:t>     Answer:</a:t>
            </a:r>
            <a:r>
              <a:rPr lang="en-US" sz="2100" dirty="0"/>
              <a:t> Staff understands that the Virginia LIHTC application awards points for local subsidy loans committed before the LIHTC application and will endeavor to meet that timing requirement.  Applicants should within the application for funding provide anticipated LIHTC request as it relates to the overall project funding.</a:t>
            </a:r>
          </a:p>
          <a:p>
            <a:endParaRPr lang="en-US" dirty="0"/>
          </a:p>
        </p:txBody>
      </p:sp>
    </p:spTree>
    <p:extLst>
      <p:ext uri="{BB962C8B-B14F-4D97-AF65-F5344CB8AC3E}">
        <p14:creationId xmlns:p14="http://schemas.microsoft.com/office/powerpoint/2010/main" val="71275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2BE2-1372-798A-F588-F43DCD151B67}"/>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DEF0FB4F-4076-6A32-CD1C-1F16DEC2308D}"/>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Submission</a:t>
            </a:r>
            <a:endParaRPr spc="-20" dirty="0"/>
          </a:p>
        </p:txBody>
      </p:sp>
      <p:sp>
        <p:nvSpPr>
          <p:cNvPr id="3" name="object 3">
            <a:extLst>
              <a:ext uri="{FF2B5EF4-FFF2-40B4-BE49-F238E27FC236}">
                <a16:creationId xmlns:a16="http://schemas.microsoft.com/office/drawing/2014/main" id="{DD1F3514-793A-C3C9-E63F-6B322C9CF6D9}"/>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8A5C93D4-752C-6D0E-9CDA-BA33C5256FA5}"/>
              </a:ext>
            </a:extLst>
          </p:cNvPr>
          <p:cNvSpPr txBox="1"/>
          <p:nvPr/>
        </p:nvSpPr>
        <p:spPr>
          <a:xfrm>
            <a:off x="219895" y="1372533"/>
            <a:ext cx="8604250" cy="1283044"/>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lang="en-US" sz="2000" b="1" kern="0" dirty="0">
              <a:solidFill>
                <a:srgbClr val="005EB8"/>
              </a:solidFill>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5" name="Picture 4" descr="Graphical user interface, website&#10;&#10;AI-generated content may be incorrect.">
            <a:extLst>
              <a:ext uri="{FF2B5EF4-FFF2-40B4-BE49-F238E27FC236}">
                <a16:creationId xmlns:a16="http://schemas.microsoft.com/office/drawing/2014/main" id="{030F0803-7156-251A-A5D9-977E129AC2C9}"/>
              </a:ext>
            </a:extLst>
          </p:cNvPr>
          <p:cNvPicPr>
            <a:picLocks noChangeAspect="1"/>
          </p:cNvPicPr>
          <p:nvPr/>
        </p:nvPicPr>
        <p:blipFill>
          <a:blip r:embed="rId3"/>
          <a:stretch>
            <a:fillRect/>
          </a:stretch>
        </p:blipFill>
        <p:spPr>
          <a:xfrm>
            <a:off x="2380343" y="1372533"/>
            <a:ext cx="5089717" cy="4762307"/>
          </a:xfrm>
          <a:prstGeom prst="rect">
            <a:avLst/>
          </a:prstGeom>
        </p:spPr>
      </p:pic>
      <p:sp>
        <p:nvSpPr>
          <p:cNvPr id="6" name="Slide Number Placeholder 5">
            <a:extLst>
              <a:ext uri="{FF2B5EF4-FFF2-40B4-BE49-F238E27FC236}">
                <a16:creationId xmlns:a16="http://schemas.microsoft.com/office/drawing/2014/main" id="{DC5B1309-D8EB-5E3B-9A5E-CB42535D45D6}"/>
              </a:ext>
            </a:extLst>
          </p:cNvPr>
          <p:cNvSpPr>
            <a:spLocks noGrp="1"/>
          </p:cNvSpPr>
          <p:nvPr>
            <p:ph type="sldNum" sz="quarter" idx="7"/>
          </p:nvPr>
        </p:nvSpPr>
        <p:spPr>
          <a:xfrm>
            <a:off x="7955340" y="5955784"/>
            <a:ext cx="386403" cy="153888"/>
          </a:xfrm>
        </p:spPr>
        <p:txBody>
          <a:bodyPr/>
          <a:lstStyle/>
          <a:p>
            <a:pPr marL="109220">
              <a:lnSpc>
                <a:spcPct val="100000"/>
              </a:lnSpc>
              <a:spcBef>
                <a:spcPts val="165"/>
              </a:spcBef>
            </a:pPr>
            <a:fld id="{81D60167-4931-47E6-BA6A-407CBD079E47}" type="slidenum">
              <a:rPr lang="en-US" spc="-50" smtClean="0">
                <a:solidFill>
                  <a:srgbClr val="005EB8"/>
                </a:solidFill>
              </a:rPr>
              <a:t>40</a:t>
            </a:fld>
            <a:endParaRPr lang="en-US" spc="-50" dirty="0">
              <a:solidFill>
                <a:srgbClr val="005EB8"/>
              </a:solidFill>
            </a:endParaRPr>
          </a:p>
        </p:txBody>
      </p:sp>
    </p:spTree>
    <p:extLst>
      <p:ext uri="{BB962C8B-B14F-4D97-AF65-F5344CB8AC3E}">
        <p14:creationId xmlns:p14="http://schemas.microsoft.com/office/powerpoint/2010/main" val="3387458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9CCBD-3D4B-4343-F94E-28F21C35CC48}"/>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1A37B1E4-926C-0CB4-C6BE-619014E48824}"/>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Submission</a:t>
            </a:r>
            <a:endParaRPr spc="-20" dirty="0"/>
          </a:p>
        </p:txBody>
      </p:sp>
      <p:sp>
        <p:nvSpPr>
          <p:cNvPr id="3" name="object 3">
            <a:extLst>
              <a:ext uri="{FF2B5EF4-FFF2-40B4-BE49-F238E27FC236}">
                <a16:creationId xmlns:a16="http://schemas.microsoft.com/office/drawing/2014/main" id="{E81E6A69-C208-9DEA-CD35-8AE256739156}"/>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0262A38E-5FA9-2979-6571-79E230D82276}"/>
              </a:ext>
            </a:extLst>
          </p:cNvPr>
          <p:cNvSpPr txBox="1"/>
          <p:nvPr/>
        </p:nvSpPr>
        <p:spPr>
          <a:xfrm>
            <a:off x="219895" y="1372533"/>
            <a:ext cx="8604250" cy="1283044"/>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lang="en-US" sz="2000" b="1" kern="0" dirty="0">
              <a:solidFill>
                <a:srgbClr val="005EB8"/>
              </a:solidFill>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7" name="Picture 6">
            <a:extLst>
              <a:ext uri="{FF2B5EF4-FFF2-40B4-BE49-F238E27FC236}">
                <a16:creationId xmlns:a16="http://schemas.microsoft.com/office/drawing/2014/main" id="{7BC9F990-7FB9-6F48-6523-F5669C54A63F}"/>
              </a:ext>
            </a:extLst>
          </p:cNvPr>
          <p:cNvPicPr>
            <a:picLocks noChangeAspect="1"/>
          </p:cNvPicPr>
          <p:nvPr/>
        </p:nvPicPr>
        <p:blipFill>
          <a:blip r:embed="rId3"/>
          <a:stretch>
            <a:fillRect/>
          </a:stretch>
        </p:blipFill>
        <p:spPr>
          <a:xfrm>
            <a:off x="1732491" y="1314340"/>
            <a:ext cx="5579057" cy="5124868"/>
          </a:xfrm>
          <a:prstGeom prst="rect">
            <a:avLst/>
          </a:prstGeom>
        </p:spPr>
      </p:pic>
      <p:sp>
        <p:nvSpPr>
          <p:cNvPr id="5" name="Slide Number Placeholder 4">
            <a:extLst>
              <a:ext uri="{FF2B5EF4-FFF2-40B4-BE49-F238E27FC236}">
                <a16:creationId xmlns:a16="http://schemas.microsoft.com/office/drawing/2014/main" id="{539D8548-959F-C87E-B55C-982AF40D1329}"/>
              </a:ext>
            </a:extLst>
          </p:cNvPr>
          <p:cNvSpPr>
            <a:spLocks noGrp="1"/>
          </p:cNvSpPr>
          <p:nvPr>
            <p:ph type="sldNum" sz="quarter" idx="7"/>
          </p:nvPr>
        </p:nvSpPr>
        <p:spPr>
          <a:xfrm>
            <a:off x="7955340" y="5955784"/>
            <a:ext cx="343271" cy="153888"/>
          </a:xfrm>
        </p:spPr>
        <p:txBody>
          <a:bodyPr/>
          <a:lstStyle/>
          <a:p>
            <a:pPr marL="109220">
              <a:lnSpc>
                <a:spcPct val="100000"/>
              </a:lnSpc>
              <a:spcBef>
                <a:spcPts val="165"/>
              </a:spcBef>
            </a:pPr>
            <a:fld id="{81D60167-4931-47E6-BA6A-407CBD079E47}" type="slidenum">
              <a:rPr lang="en-US" spc="-50" smtClean="0">
                <a:solidFill>
                  <a:srgbClr val="005EB8"/>
                </a:solidFill>
              </a:rPr>
              <a:t>41</a:t>
            </a:fld>
            <a:endParaRPr lang="en-US" spc="-50" dirty="0">
              <a:solidFill>
                <a:srgbClr val="005EB8"/>
              </a:solidFill>
            </a:endParaRPr>
          </a:p>
        </p:txBody>
      </p:sp>
    </p:spTree>
    <p:extLst>
      <p:ext uri="{BB962C8B-B14F-4D97-AF65-F5344CB8AC3E}">
        <p14:creationId xmlns:p14="http://schemas.microsoft.com/office/powerpoint/2010/main" val="1929792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4799-CDFE-2172-EE4F-339DA8BBBA91}"/>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9C927495-D8FF-3E02-8E15-5743B44E87B6}"/>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Submission</a:t>
            </a:r>
            <a:endParaRPr spc="-20" dirty="0"/>
          </a:p>
        </p:txBody>
      </p:sp>
      <p:sp>
        <p:nvSpPr>
          <p:cNvPr id="3" name="object 3">
            <a:extLst>
              <a:ext uri="{FF2B5EF4-FFF2-40B4-BE49-F238E27FC236}">
                <a16:creationId xmlns:a16="http://schemas.microsoft.com/office/drawing/2014/main" id="{72E03C4F-5292-1777-FA6E-B6291B4BBF32}"/>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FEF41A04-D5FA-E262-C097-E78FA87914C2}"/>
              </a:ext>
            </a:extLst>
          </p:cNvPr>
          <p:cNvSpPr txBox="1"/>
          <p:nvPr/>
        </p:nvSpPr>
        <p:spPr>
          <a:xfrm>
            <a:off x="264285" y="1372853"/>
            <a:ext cx="8604250" cy="1283044"/>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lang="en-US" sz="2000" b="1" kern="0" dirty="0">
              <a:solidFill>
                <a:srgbClr val="005EB8"/>
              </a:solidFill>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14" name="Picture 13">
            <a:extLst>
              <a:ext uri="{FF2B5EF4-FFF2-40B4-BE49-F238E27FC236}">
                <a16:creationId xmlns:a16="http://schemas.microsoft.com/office/drawing/2014/main" id="{2EC99882-8367-1421-DB24-0BC33BCDF432}"/>
              </a:ext>
            </a:extLst>
          </p:cNvPr>
          <p:cNvPicPr>
            <a:picLocks noChangeAspect="1"/>
          </p:cNvPicPr>
          <p:nvPr/>
        </p:nvPicPr>
        <p:blipFill>
          <a:blip r:embed="rId3"/>
          <a:stretch>
            <a:fillRect/>
          </a:stretch>
        </p:blipFill>
        <p:spPr>
          <a:xfrm>
            <a:off x="1974249" y="1257012"/>
            <a:ext cx="5195502" cy="5156681"/>
          </a:xfrm>
          <a:prstGeom prst="rect">
            <a:avLst/>
          </a:prstGeom>
        </p:spPr>
      </p:pic>
      <p:sp>
        <p:nvSpPr>
          <p:cNvPr id="5" name="Slide Number Placeholder 4">
            <a:extLst>
              <a:ext uri="{FF2B5EF4-FFF2-40B4-BE49-F238E27FC236}">
                <a16:creationId xmlns:a16="http://schemas.microsoft.com/office/drawing/2014/main" id="{142C223F-9380-3921-38CE-CA53D5BDBFC1}"/>
              </a:ext>
            </a:extLst>
          </p:cNvPr>
          <p:cNvSpPr>
            <a:spLocks noGrp="1"/>
          </p:cNvSpPr>
          <p:nvPr>
            <p:ph type="sldNum" sz="quarter" idx="7"/>
          </p:nvPr>
        </p:nvSpPr>
        <p:spPr>
          <a:xfrm>
            <a:off x="7955340" y="5955784"/>
            <a:ext cx="317392" cy="153888"/>
          </a:xfrm>
        </p:spPr>
        <p:txBody>
          <a:bodyPr/>
          <a:lstStyle/>
          <a:p>
            <a:pPr marL="109220">
              <a:lnSpc>
                <a:spcPct val="100000"/>
              </a:lnSpc>
              <a:spcBef>
                <a:spcPts val="165"/>
              </a:spcBef>
            </a:pPr>
            <a:fld id="{81D60167-4931-47E6-BA6A-407CBD079E47}" type="slidenum">
              <a:rPr lang="en-US" spc="-50" smtClean="0">
                <a:solidFill>
                  <a:srgbClr val="005EB8"/>
                </a:solidFill>
              </a:rPr>
              <a:t>42</a:t>
            </a:fld>
            <a:endParaRPr lang="en-US" spc="-50" dirty="0">
              <a:solidFill>
                <a:srgbClr val="005EB8"/>
              </a:solidFill>
            </a:endParaRPr>
          </a:p>
        </p:txBody>
      </p:sp>
    </p:spTree>
    <p:extLst>
      <p:ext uri="{BB962C8B-B14F-4D97-AF65-F5344CB8AC3E}">
        <p14:creationId xmlns:p14="http://schemas.microsoft.com/office/powerpoint/2010/main" val="2926006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85E9D-AF35-7BB1-1AFF-88FD005BDE19}"/>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FAF17E9D-A11D-1BA1-9E1C-00CC2562FEF8}"/>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Submission</a:t>
            </a:r>
            <a:endParaRPr spc="-20" dirty="0"/>
          </a:p>
        </p:txBody>
      </p:sp>
      <p:sp>
        <p:nvSpPr>
          <p:cNvPr id="3" name="object 3">
            <a:extLst>
              <a:ext uri="{FF2B5EF4-FFF2-40B4-BE49-F238E27FC236}">
                <a16:creationId xmlns:a16="http://schemas.microsoft.com/office/drawing/2014/main" id="{2D7BA75D-92E7-0825-9B56-80C454060FC6}"/>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1261B135-0C6D-807F-397C-D8204B2F5C95}"/>
              </a:ext>
            </a:extLst>
          </p:cNvPr>
          <p:cNvSpPr txBox="1"/>
          <p:nvPr/>
        </p:nvSpPr>
        <p:spPr>
          <a:xfrm>
            <a:off x="219895" y="1372533"/>
            <a:ext cx="8604250" cy="1283044"/>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lang="en-US" sz="2000" b="1" kern="0" dirty="0">
              <a:solidFill>
                <a:srgbClr val="005EB8"/>
              </a:solidFill>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9" name="Picture 8">
            <a:extLst>
              <a:ext uri="{FF2B5EF4-FFF2-40B4-BE49-F238E27FC236}">
                <a16:creationId xmlns:a16="http://schemas.microsoft.com/office/drawing/2014/main" id="{4434556E-C7C8-C054-2147-C173E3A94B9F}"/>
              </a:ext>
            </a:extLst>
          </p:cNvPr>
          <p:cNvPicPr>
            <a:picLocks noChangeAspect="1"/>
          </p:cNvPicPr>
          <p:nvPr/>
        </p:nvPicPr>
        <p:blipFill>
          <a:blip r:embed="rId3"/>
          <a:stretch>
            <a:fillRect/>
          </a:stretch>
        </p:blipFill>
        <p:spPr>
          <a:xfrm>
            <a:off x="1582057" y="1372533"/>
            <a:ext cx="5529943" cy="4802497"/>
          </a:xfrm>
          <a:prstGeom prst="rect">
            <a:avLst/>
          </a:prstGeom>
        </p:spPr>
      </p:pic>
      <p:sp>
        <p:nvSpPr>
          <p:cNvPr id="5" name="Slide Number Placeholder 4">
            <a:extLst>
              <a:ext uri="{FF2B5EF4-FFF2-40B4-BE49-F238E27FC236}">
                <a16:creationId xmlns:a16="http://schemas.microsoft.com/office/drawing/2014/main" id="{EC06BF4F-7E69-743C-3D47-F0CA6EBF8E8E}"/>
              </a:ext>
            </a:extLst>
          </p:cNvPr>
          <p:cNvSpPr>
            <a:spLocks noGrp="1"/>
          </p:cNvSpPr>
          <p:nvPr>
            <p:ph type="sldNum" sz="quarter" idx="7"/>
          </p:nvPr>
        </p:nvSpPr>
        <p:spPr>
          <a:xfrm>
            <a:off x="7955340" y="5955784"/>
            <a:ext cx="326018" cy="153888"/>
          </a:xfrm>
        </p:spPr>
        <p:txBody>
          <a:bodyPr/>
          <a:lstStyle/>
          <a:p>
            <a:pPr marL="109220">
              <a:lnSpc>
                <a:spcPct val="100000"/>
              </a:lnSpc>
              <a:spcBef>
                <a:spcPts val="165"/>
              </a:spcBef>
            </a:pPr>
            <a:fld id="{81D60167-4931-47E6-BA6A-407CBD079E47}" type="slidenum">
              <a:rPr lang="en-US" spc="-50" smtClean="0">
                <a:solidFill>
                  <a:srgbClr val="005EB8"/>
                </a:solidFill>
              </a:rPr>
              <a:t>43</a:t>
            </a:fld>
            <a:endParaRPr lang="en-US" spc="-50" dirty="0">
              <a:solidFill>
                <a:srgbClr val="005EB8"/>
              </a:solidFill>
            </a:endParaRPr>
          </a:p>
        </p:txBody>
      </p:sp>
    </p:spTree>
    <p:extLst>
      <p:ext uri="{BB962C8B-B14F-4D97-AF65-F5344CB8AC3E}">
        <p14:creationId xmlns:p14="http://schemas.microsoft.com/office/powerpoint/2010/main" val="618880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2C5A-00DF-C1F1-948E-9D4A35911BA5}"/>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19A23EEE-67D1-9452-99CA-829F14A72932}"/>
              </a:ext>
            </a:extLst>
          </p:cNvPr>
          <p:cNvSpPr txBox="1">
            <a:spLocks noGrp="1"/>
          </p:cNvSpPr>
          <p:nvPr>
            <p:ph type="title"/>
          </p:nvPr>
        </p:nvSpPr>
        <p:spPr>
          <a:xfrm>
            <a:off x="340942" y="0"/>
            <a:ext cx="5369560" cy="1013739"/>
          </a:xfrm>
          <a:prstGeom prst="rect">
            <a:avLst/>
          </a:prstGeom>
        </p:spPr>
        <p:txBody>
          <a:bodyPr vert="horz" wrap="square" lIns="0" tIns="211455" rIns="0" bIns="0" rtlCol="0">
            <a:spAutoFit/>
          </a:bodyPr>
          <a:lstStyle/>
          <a:p>
            <a:pPr marL="12700">
              <a:lnSpc>
                <a:spcPct val="100000"/>
              </a:lnSpc>
              <a:spcBef>
                <a:spcPts val="105"/>
              </a:spcBef>
            </a:pPr>
            <a:r>
              <a:rPr dirty="0"/>
              <a:t>Affordable</a:t>
            </a:r>
            <a:r>
              <a:rPr spc="-60" dirty="0"/>
              <a:t> </a:t>
            </a:r>
            <a:r>
              <a:rPr dirty="0"/>
              <a:t>Housing</a:t>
            </a:r>
            <a:r>
              <a:rPr spc="-70" dirty="0"/>
              <a:t> </a:t>
            </a:r>
            <a:r>
              <a:rPr spc="-20" dirty="0"/>
              <a:t>Fund</a:t>
            </a:r>
            <a:br>
              <a:rPr lang="en-US" spc="-20" dirty="0"/>
            </a:br>
            <a:r>
              <a:rPr lang="en-US" spc="-20" dirty="0"/>
              <a:t>Application Submission</a:t>
            </a:r>
            <a:endParaRPr spc="-20" dirty="0"/>
          </a:p>
        </p:txBody>
      </p:sp>
      <p:sp>
        <p:nvSpPr>
          <p:cNvPr id="3" name="object 3">
            <a:extLst>
              <a:ext uri="{FF2B5EF4-FFF2-40B4-BE49-F238E27FC236}">
                <a16:creationId xmlns:a16="http://schemas.microsoft.com/office/drawing/2014/main" id="{849816EB-FE84-3D5B-2AA1-E4DB866790E9}"/>
              </a:ext>
            </a:extLst>
          </p:cNvPr>
          <p:cNvSpPr txBox="1"/>
          <p:nvPr/>
        </p:nvSpPr>
        <p:spPr>
          <a:xfrm>
            <a:off x="264285" y="1372533"/>
            <a:ext cx="8604250" cy="641842"/>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sp>
        <p:nvSpPr>
          <p:cNvPr id="8" name="object 3">
            <a:extLst>
              <a:ext uri="{FF2B5EF4-FFF2-40B4-BE49-F238E27FC236}">
                <a16:creationId xmlns:a16="http://schemas.microsoft.com/office/drawing/2014/main" id="{CFEF2DFC-E941-8B31-7A36-473D328E0FB2}"/>
              </a:ext>
            </a:extLst>
          </p:cNvPr>
          <p:cNvSpPr txBox="1"/>
          <p:nvPr/>
        </p:nvSpPr>
        <p:spPr>
          <a:xfrm>
            <a:off x="219895" y="1372533"/>
            <a:ext cx="8604250" cy="1283044"/>
          </a:xfrm>
          <a:prstGeom prst="rect">
            <a:avLst/>
          </a:prstGeom>
        </p:spPr>
        <p:txBody>
          <a:bodyPr vert="horz" wrap="square" lIns="0" tIns="13335" rIns="0" bIns="0" rtlCol="0">
            <a:spAutoFit/>
          </a:bodyPr>
          <a:lstStyle/>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lang="en-US" sz="2000" b="1" kern="0" dirty="0">
              <a:solidFill>
                <a:srgbClr val="005EB8"/>
              </a:solidFill>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lang="en-US" sz="2000" b="1" i="0" u="none" strike="noStrike" kern="0" cap="none" spc="0" normalizeH="0" baseline="0" noProof="0" dirty="0">
              <a:ln>
                <a:noFill/>
              </a:ln>
              <a:solidFill>
                <a:srgbClr val="005EB8"/>
              </a:solidFill>
              <a:effectLst/>
              <a:uLnTx/>
              <a:uFillTx/>
              <a:latin typeface="Open Sans"/>
              <a:cs typeface="Open Sans"/>
            </a:endParaRPr>
          </a:p>
          <a:p>
            <a:pPr marL="8255" marR="0" lvl="0" indent="0" algn="ctr" defTabSz="914400" eaLnBrk="1" fontAlgn="auto" latinLnBrk="0" hangingPunct="1">
              <a:lnSpc>
                <a:spcPct val="100000"/>
              </a:lnSpc>
              <a:spcBef>
                <a:spcPts val="105"/>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Open Sans"/>
              <a:cs typeface="Open Sans"/>
            </a:endParaRPr>
          </a:p>
        </p:txBody>
      </p:sp>
      <p:pic>
        <p:nvPicPr>
          <p:cNvPr id="6" name="Picture 5">
            <a:extLst>
              <a:ext uri="{FF2B5EF4-FFF2-40B4-BE49-F238E27FC236}">
                <a16:creationId xmlns:a16="http://schemas.microsoft.com/office/drawing/2014/main" id="{B7C3471E-D8C1-F1A1-F742-1375052A614C}"/>
              </a:ext>
            </a:extLst>
          </p:cNvPr>
          <p:cNvPicPr>
            <a:picLocks noChangeAspect="1"/>
          </p:cNvPicPr>
          <p:nvPr/>
        </p:nvPicPr>
        <p:blipFill>
          <a:blip r:embed="rId3"/>
          <a:stretch>
            <a:fillRect/>
          </a:stretch>
        </p:blipFill>
        <p:spPr>
          <a:xfrm>
            <a:off x="1723745" y="1276978"/>
            <a:ext cx="5685329" cy="5245266"/>
          </a:xfrm>
          <a:prstGeom prst="rect">
            <a:avLst/>
          </a:prstGeom>
        </p:spPr>
      </p:pic>
      <p:sp>
        <p:nvSpPr>
          <p:cNvPr id="5" name="Slide Number Placeholder 4">
            <a:extLst>
              <a:ext uri="{FF2B5EF4-FFF2-40B4-BE49-F238E27FC236}">
                <a16:creationId xmlns:a16="http://schemas.microsoft.com/office/drawing/2014/main" id="{EB6800B4-2E57-D167-209B-C54D1FDA4539}"/>
              </a:ext>
            </a:extLst>
          </p:cNvPr>
          <p:cNvSpPr>
            <a:spLocks noGrp="1"/>
          </p:cNvSpPr>
          <p:nvPr>
            <p:ph type="sldNum" sz="quarter" idx="7"/>
          </p:nvPr>
        </p:nvSpPr>
        <p:spPr>
          <a:xfrm>
            <a:off x="7955340" y="5955784"/>
            <a:ext cx="326018" cy="153888"/>
          </a:xfrm>
        </p:spPr>
        <p:txBody>
          <a:bodyPr/>
          <a:lstStyle/>
          <a:p>
            <a:pPr marL="109220">
              <a:lnSpc>
                <a:spcPct val="100000"/>
              </a:lnSpc>
              <a:spcBef>
                <a:spcPts val="165"/>
              </a:spcBef>
            </a:pPr>
            <a:fld id="{81D60167-4931-47E6-BA6A-407CBD079E47}" type="slidenum">
              <a:rPr lang="en-US" spc="-50" smtClean="0">
                <a:solidFill>
                  <a:srgbClr val="005EB8"/>
                </a:solidFill>
              </a:rPr>
              <a:t>44</a:t>
            </a:fld>
            <a:endParaRPr lang="en-US" spc="-50" dirty="0">
              <a:solidFill>
                <a:srgbClr val="005EB8"/>
              </a:solidFill>
            </a:endParaRPr>
          </a:p>
        </p:txBody>
      </p:sp>
    </p:spTree>
    <p:extLst>
      <p:ext uri="{BB962C8B-B14F-4D97-AF65-F5344CB8AC3E}">
        <p14:creationId xmlns:p14="http://schemas.microsoft.com/office/powerpoint/2010/main" val="798525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6116-5DE9-CA40-816D-5BD971106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4880C-DB38-E0BD-D07F-7CF30CBAC8CA}"/>
              </a:ext>
            </a:extLst>
          </p:cNvPr>
          <p:cNvSpPr>
            <a:spLocks noGrp="1"/>
          </p:cNvSpPr>
          <p:nvPr>
            <p:ph type="title"/>
          </p:nvPr>
        </p:nvSpPr>
        <p:spPr>
          <a:xfrm>
            <a:off x="1349620" y="1278076"/>
            <a:ext cx="2637692" cy="1092200"/>
          </a:xfrm>
        </p:spPr>
        <p:txBody>
          <a:bodyPr>
            <a:noAutofit/>
          </a:bodyPr>
          <a:lstStyle/>
          <a:p>
            <a:r>
              <a:rPr lang="en-US" dirty="0">
                <a:latin typeface="Open Sans"/>
                <a:ea typeface="Open Sans"/>
                <a:cs typeface="Open Sans"/>
              </a:rPr>
              <a:t>Affordable Housing Programs</a:t>
            </a:r>
            <a:br>
              <a:rPr lang="en-US" dirty="0"/>
            </a:br>
            <a:endParaRPr lang="en-US" b="0" dirty="0"/>
          </a:p>
        </p:txBody>
      </p:sp>
      <p:sp>
        <p:nvSpPr>
          <p:cNvPr id="4" name="Flowchart: Process 3">
            <a:extLst>
              <a:ext uri="{FF2B5EF4-FFF2-40B4-BE49-F238E27FC236}">
                <a16:creationId xmlns:a16="http://schemas.microsoft.com/office/drawing/2014/main" id="{2D3F8B70-CFAC-2188-E5EC-61D48B31074C}"/>
              </a:ext>
            </a:extLst>
          </p:cNvPr>
          <p:cNvSpPr/>
          <p:nvPr/>
        </p:nvSpPr>
        <p:spPr>
          <a:xfrm>
            <a:off x="1282866" y="2334822"/>
            <a:ext cx="2792831" cy="34289"/>
          </a:xfrm>
          <a:prstGeom prst="flowChart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6" name="Title 1">
            <a:extLst>
              <a:ext uri="{FF2B5EF4-FFF2-40B4-BE49-F238E27FC236}">
                <a16:creationId xmlns:a16="http://schemas.microsoft.com/office/drawing/2014/main" id="{E81BC1F7-50B0-BAC3-625F-0E87B8905EC7}"/>
              </a:ext>
            </a:extLst>
          </p:cNvPr>
          <p:cNvSpPr txBox="1">
            <a:spLocks/>
          </p:cNvSpPr>
          <p:nvPr/>
        </p:nvSpPr>
        <p:spPr>
          <a:xfrm>
            <a:off x="1378943" y="2038844"/>
            <a:ext cx="3193057" cy="1996654"/>
          </a:xfrm>
          <a:prstGeom prst="rect">
            <a:avLst/>
          </a:prstGeom>
          <a:effectLst/>
        </p:spPr>
        <p:txBody>
          <a:bodyPr vert="horz" lIns="68580" tIns="34290" rIns="68580" bIns="34290" rtlCol="0" anchor="ctr">
            <a:normAutofit fontScale="97500"/>
          </a:bodyPr>
          <a:lstStyle>
            <a:lvl1pPr algn="l" defTabSz="457200" rtl="0" eaLnBrk="1" latinLnBrk="0" hangingPunct="1">
              <a:spcBef>
                <a:spcPct val="0"/>
              </a:spcBef>
              <a:buNone/>
              <a:defRPr sz="3200" b="1" kern="1200" cap="none">
                <a:ln w="3175" cmpd="sng">
                  <a:noFill/>
                </a:ln>
                <a:solidFill>
                  <a:schemeClr val="bg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500" b="0" dirty="0">
                <a:solidFill>
                  <a:srgbClr val="FFFFFF"/>
                </a:solidFill>
              </a:rPr>
              <a:t>FAQ Sheets</a:t>
            </a:r>
            <a:endParaRPr lang="en-US" sz="2500" b="0" dirty="0"/>
          </a:p>
          <a:p>
            <a:r>
              <a:rPr lang="en-US" sz="1400" dirty="0"/>
              <a:t>www.pwcva.gov/housing</a:t>
            </a:r>
          </a:p>
        </p:txBody>
      </p:sp>
      <p:sp>
        <p:nvSpPr>
          <p:cNvPr id="7" name="Title 1">
            <a:extLst>
              <a:ext uri="{FF2B5EF4-FFF2-40B4-BE49-F238E27FC236}">
                <a16:creationId xmlns:a16="http://schemas.microsoft.com/office/drawing/2014/main" id="{EA5A9F09-D42B-2BE2-56E4-23A584801D88}"/>
              </a:ext>
            </a:extLst>
          </p:cNvPr>
          <p:cNvSpPr txBox="1">
            <a:spLocks/>
          </p:cNvSpPr>
          <p:nvPr/>
        </p:nvSpPr>
        <p:spPr>
          <a:xfrm>
            <a:off x="5068305" y="2182532"/>
            <a:ext cx="2637692" cy="1092200"/>
          </a:xfrm>
          <a:prstGeom prst="rect">
            <a:avLst/>
          </a:prstGeom>
          <a:effectLst/>
        </p:spPr>
        <p:txBody>
          <a:bodyPr vert="horz" lIns="68580" tIns="34290" rIns="68580" bIns="34290" rtlCol="0" anchor="ctr">
            <a:normAutofit fontScale="97500"/>
          </a:bodyPr>
          <a:lstStyle>
            <a:lvl1pPr algn="l" defTabSz="457200" rtl="0" eaLnBrk="1" latinLnBrk="0" hangingPunct="1">
              <a:spcBef>
                <a:spcPct val="0"/>
              </a:spcBef>
              <a:buNone/>
              <a:defRPr sz="3200" b="1" kern="1200" cap="none">
                <a:ln w="3175" cmpd="sng">
                  <a:noFill/>
                </a:ln>
                <a:solidFill>
                  <a:schemeClr val="bg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400" b="0">
                <a:solidFill>
                  <a:srgbClr val="FFFFFF"/>
                </a:solidFill>
              </a:rPr>
              <a:t>FAQ Sheet</a:t>
            </a:r>
          </a:p>
        </p:txBody>
      </p:sp>
      <p:sp>
        <p:nvSpPr>
          <p:cNvPr id="8" name="Title 1">
            <a:extLst>
              <a:ext uri="{FF2B5EF4-FFF2-40B4-BE49-F238E27FC236}">
                <a16:creationId xmlns:a16="http://schemas.microsoft.com/office/drawing/2014/main" id="{02D06742-A686-9BB9-16C3-BFA6EC2BA643}"/>
              </a:ext>
            </a:extLst>
          </p:cNvPr>
          <p:cNvSpPr txBox="1">
            <a:spLocks/>
          </p:cNvSpPr>
          <p:nvPr/>
        </p:nvSpPr>
        <p:spPr>
          <a:xfrm>
            <a:off x="4762060" y="2491071"/>
            <a:ext cx="2637692" cy="1092200"/>
          </a:xfrm>
          <a:prstGeom prst="rect">
            <a:avLst/>
          </a:prstGeom>
          <a:effectLst/>
        </p:spPr>
        <p:txBody>
          <a:bodyPr vert="horz" lIns="68580" tIns="34290" rIns="68580" bIns="34290" rtlCol="0" anchor="ctr">
            <a:normAutofit fontScale="97500"/>
          </a:bodyPr>
          <a:lstStyle>
            <a:lvl1pPr algn="l" defTabSz="457200" rtl="0" eaLnBrk="1" latinLnBrk="0" hangingPunct="1">
              <a:spcBef>
                <a:spcPct val="0"/>
              </a:spcBef>
              <a:buNone/>
              <a:defRPr sz="3200" b="1" kern="1200" cap="none">
                <a:ln w="3175" cmpd="sng">
                  <a:noFill/>
                </a:ln>
                <a:solidFill>
                  <a:schemeClr val="bg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endParaRPr lang="en-US" sz="2400" b="0" dirty="0">
              <a:solidFill>
                <a:srgbClr val="0070C0"/>
              </a:solidFill>
            </a:endParaRPr>
          </a:p>
        </p:txBody>
      </p:sp>
      <p:sp>
        <p:nvSpPr>
          <p:cNvPr id="5" name="Slide Number Placeholder 4">
            <a:extLst>
              <a:ext uri="{FF2B5EF4-FFF2-40B4-BE49-F238E27FC236}">
                <a16:creationId xmlns:a16="http://schemas.microsoft.com/office/drawing/2014/main" id="{AF2F1029-C3E9-5B36-EFFC-D1E7A2518731}"/>
              </a:ext>
            </a:extLst>
          </p:cNvPr>
          <p:cNvSpPr>
            <a:spLocks noGrp="1"/>
          </p:cNvSpPr>
          <p:nvPr>
            <p:ph type="sldNum" sz="quarter" idx="12"/>
          </p:nvPr>
        </p:nvSpPr>
        <p:spPr/>
        <p:txBody>
          <a:bodyPr/>
          <a:lstStyle/>
          <a:p>
            <a:fld id="{17DD336F-4D98-054F-B475-E0C8EAAB90EF}" type="slidenum">
              <a:rPr lang="en-US" sz="1000" smtClean="0"/>
              <a:pPr/>
              <a:t>45</a:t>
            </a:fld>
            <a:endParaRPr lang="en-US" dirty="0"/>
          </a:p>
        </p:txBody>
      </p:sp>
      <p:pic>
        <p:nvPicPr>
          <p:cNvPr id="10" name="Picture 9" descr="Graphical user interface, website&#10;&#10;AI-generated content may be incorrect.">
            <a:extLst>
              <a:ext uri="{FF2B5EF4-FFF2-40B4-BE49-F238E27FC236}">
                <a16:creationId xmlns:a16="http://schemas.microsoft.com/office/drawing/2014/main" id="{EA00BD2D-6E2A-BC09-067F-723D62B90D65}"/>
              </a:ext>
            </a:extLst>
          </p:cNvPr>
          <p:cNvPicPr>
            <a:picLocks noChangeAspect="1"/>
          </p:cNvPicPr>
          <p:nvPr/>
        </p:nvPicPr>
        <p:blipFill>
          <a:blip r:embed="rId3"/>
          <a:stretch>
            <a:fillRect/>
          </a:stretch>
        </p:blipFill>
        <p:spPr>
          <a:xfrm>
            <a:off x="4142451" y="1055693"/>
            <a:ext cx="4530042" cy="4238635"/>
          </a:xfrm>
          <a:prstGeom prst="rect">
            <a:avLst/>
          </a:prstGeom>
        </p:spPr>
      </p:pic>
    </p:spTree>
    <p:extLst>
      <p:ext uri="{BB962C8B-B14F-4D97-AF65-F5344CB8AC3E}">
        <p14:creationId xmlns:p14="http://schemas.microsoft.com/office/powerpoint/2010/main" val="10115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D90E-E494-308B-D5EE-1338D49640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6232D0-F0A5-66C5-8DAB-A2BD48AB86AE}"/>
              </a:ext>
            </a:extLst>
          </p:cNvPr>
          <p:cNvSpPr>
            <a:spLocks noGrp="1"/>
          </p:cNvSpPr>
          <p:nvPr>
            <p:ph type="title"/>
          </p:nvPr>
        </p:nvSpPr>
        <p:spPr>
          <a:xfrm>
            <a:off x="421796" y="231814"/>
            <a:ext cx="5311492" cy="771957"/>
          </a:xfrm>
        </p:spPr>
        <p:txBody>
          <a:bodyPr>
            <a:normAutofit/>
          </a:bodyPr>
          <a:lstStyle/>
          <a:p>
            <a:r>
              <a:rPr lang="en-US" sz="2800" dirty="0"/>
              <a:t>Contact Information</a:t>
            </a:r>
          </a:p>
        </p:txBody>
      </p:sp>
      <p:sp>
        <p:nvSpPr>
          <p:cNvPr id="4" name="TextBox 3">
            <a:extLst>
              <a:ext uri="{FF2B5EF4-FFF2-40B4-BE49-F238E27FC236}">
                <a16:creationId xmlns:a16="http://schemas.microsoft.com/office/drawing/2014/main" id="{AA161427-CE3A-ADB4-2359-386186F3A862}"/>
              </a:ext>
            </a:extLst>
          </p:cNvPr>
          <p:cNvSpPr txBox="1"/>
          <p:nvPr/>
        </p:nvSpPr>
        <p:spPr>
          <a:xfrm>
            <a:off x="969244" y="1581798"/>
            <a:ext cx="7205512" cy="461665"/>
          </a:xfrm>
          <a:prstGeom prst="rect">
            <a:avLst/>
          </a:prstGeom>
          <a:noFill/>
        </p:spPr>
        <p:txBody>
          <a:bodyPr wrap="square" rtlCol="0">
            <a:spAutoFit/>
          </a:bodyPr>
          <a:lstStyle/>
          <a:p>
            <a:pPr algn="ctr"/>
            <a:r>
              <a:rPr lang="en-US" sz="2400" dirty="0"/>
              <a:t>Prince William County Affordable Housing Fund </a:t>
            </a:r>
          </a:p>
        </p:txBody>
      </p:sp>
      <p:sp>
        <p:nvSpPr>
          <p:cNvPr id="5" name="TextBox 4">
            <a:extLst>
              <a:ext uri="{FF2B5EF4-FFF2-40B4-BE49-F238E27FC236}">
                <a16:creationId xmlns:a16="http://schemas.microsoft.com/office/drawing/2014/main" id="{AEF65A8F-D102-6C80-C14B-40FB45BD6BD7}"/>
              </a:ext>
            </a:extLst>
          </p:cNvPr>
          <p:cNvSpPr txBox="1"/>
          <p:nvPr/>
        </p:nvSpPr>
        <p:spPr>
          <a:xfrm>
            <a:off x="1196094" y="2497787"/>
            <a:ext cx="2180405" cy="923330"/>
          </a:xfrm>
          <a:prstGeom prst="rect">
            <a:avLst/>
          </a:prstGeom>
          <a:noFill/>
        </p:spPr>
        <p:txBody>
          <a:bodyPr wrap="none" rtlCol="0">
            <a:spAutoFit/>
          </a:bodyPr>
          <a:lstStyle/>
          <a:p>
            <a:r>
              <a:rPr lang="en-US" sz="1350" b="1" dirty="0">
                <a:latin typeface="Open Sans" panose="020B0606030504020204" pitchFamily="34" charset="0"/>
                <a:ea typeface="Times New Roman" panose="02020603050405020304" pitchFamily="18" charset="0"/>
              </a:rPr>
              <a:t>Joan S. Duckett</a:t>
            </a:r>
          </a:p>
          <a:p>
            <a:r>
              <a:rPr lang="en-US" sz="1350" dirty="0">
                <a:latin typeface="Open Sans" panose="020B0606030504020204" pitchFamily="34" charset="0"/>
                <a:ea typeface="Times New Roman" panose="02020603050405020304" pitchFamily="18" charset="0"/>
              </a:rPr>
              <a:t>Director of Housing</a:t>
            </a:r>
            <a:endParaRPr lang="en-US" sz="1350" dirty="0">
              <a:latin typeface="Calibri" panose="020F0502020204030204" pitchFamily="34" charset="0"/>
              <a:ea typeface="Calibri" panose="020F0502020204030204" pitchFamily="34" charset="0"/>
            </a:endParaRPr>
          </a:p>
          <a:p>
            <a:r>
              <a:rPr lang="en-US" sz="1350" dirty="0">
                <a:latin typeface="Open Sans" panose="020B0606030504020204" pitchFamily="34" charset="0"/>
                <a:ea typeface="Times New Roman" panose="02020603050405020304" pitchFamily="18" charset="0"/>
              </a:rPr>
              <a:t>Office: 703.792-7539 </a:t>
            </a:r>
            <a:endParaRPr lang="en-US" sz="1350" dirty="0">
              <a:latin typeface="Calibri" panose="020F0502020204030204" pitchFamily="34" charset="0"/>
              <a:ea typeface="Calibri" panose="020F0502020204030204" pitchFamily="34" charset="0"/>
            </a:endParaRPr>
          </a:p>
          <a:p>
            <a:r>
              <a:rPr lang="en-US" sz="1350" u="sng" dirty="0">
                <a:latin typeface="Open Sans" panose="020B0606030504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jduckett@pwcgov.org</a:t>
            </a:r>
            <a:r>
              <a:rPr lang="en-US" sz="1350" dirty="0">
                <a:latin typeface="Open Sans" panose="020B0606030504020204" pitchFamily="34" charset="0"/>
                <a:ea typeface="Times New Roman" panose="02020603050405020304" pitchFamily="18" charset="0"/>
              </a:rPr>
              <a:t>      </a:t>
            </a:r>
            <a:endParaRPr lang="en-US" sz="135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CF6EC81F-BC08-832C-3FBB-8226CB32D58E}"/>
              </a:ext>
            </a:extLst>
          </p:cNvPr>
          <p:cNvSpPr txBox="1"/>
          <p:nvPr/>
        </p:nvSpPr>
        <p:spPr>
          <a:xfrm>
            <a:off x="1196094" y="3642002"/>
            <a:ext cx="2614818" cy="923330"/>
          </a:xfrm>
          <a:prstGeom prst="rect">
            <a:avLst/>
          </a:prstGeom>
          <a:noFill/>
        </p:spPr>
        <p:txBody>
          <a:bodyPr wrap="none" rtlCol="0">
            <a:spAutoFit/>
          </a:bodyPr>
          <a:lstStyle/>
          <a:p>
            <a:r>
              <a:rPr lang="en-US" sz="1350" b="1" dirty="0">
                <a:latin typeface="Open Sans" panose="020B0606030504020204" pitchFamily="34" charset="0"/>
                <a:ea typeface="Times New Roman" panose="02020603050405020304" pitchFamily="18" charset="0"/>
              </a:rPr>
              <a:t>Ivette Monney </a:t>
            </a:r>
          </a:p>
          <a:p>
            <a:r>
              <a:rPr lang="en-US" sz="1350" dirty="0">
                <a:latin typeface="Open Sans" panose="020B0606030504020204" pitchFamily="34" charset="0"/>
                <a:ea typeface="Times New Roman" panose="02020603050405020304" pitchFamily="18" charset="0"/>
              </a:rPr>
              <a:t>Sr. Housing Program Manager</a:t>
            </a:r>
          </a:p>
          <a:p>
            <a:r>
              <a:rPr lang="en-US" sz="1350" dirty="0">
                <a:latin typeface="Open Sans" panose="020B0606030504020204" pitchFamily="34" charset="0"/>
                <a:ea typeface="Calibri" panose="020F0502020204030204" pitchFamily="34" charset="0"/>
              </a:rPr>
              <a:t>Office: 703-792-3969</a:t>
            </a:r>
            <a:endParaRPr lang="en-US" sz="1350" dirty="0">
              <a:latin typeface="Calibri" panose="020F0502020204030204" pitchFamily="34" charset="0"/>
              <a:ea typeface="Calibri" panose="020F0502020204030204" pitchFamily="34" charset="0"/>
            </a:endParaRPr>
          </a:p>
          <a:p>
            <a:r>
              <a:rPr lang="en-US" sz="1350" u="sng" dirty="0">
                <a:latin typeface="Open Sans" panose="020B0606030504020204" pitchFamily="34" charset="0"/>
                <a:ea typeface="Times New Roman" panose="02020603050405020304" pitchFamily="18" charset="0"/>
              </a:rPr>
              <a:t>Imonney@pwcgov.org</a:t>
            </a:r>
            <a:r>
              <a:rPr lang="en-US" sz="1350" dirty="0">
                <a:latin typeface="Open Sans" panose="020B0606030504020204" pitchFamily="34" charset="0"/>
                <a:ea typeface="Times New Roman" panose="02020603050405020304" pitchFamily="18" charset="0"/>
              </a:rPr>
              <a:t>    </a:t>
            </a:r>
            <a:endParaRPr lang="en-US" sz="1350" dirty="0">
              <a:latin typeface="Calibri" panose="020F0502020204030204" pitchFamily="34" charset="0"/>
              <a:ea typeface="Calibri" panose="020F0502020204030204" pitchFamily="34" charset="0"/>
            </a:endParaRPr>
          </a:p>
        </p:txBody>
      </p:sp>
      <p:sp>
        <p:nvSpPr>
          <p:cNvPr id="8" name="Content Placeholder 5">
            <a:extLst>
              <a:ext uri="{FF2B5EF4-FFF2-40B4-BE49-F238E27FC236}">
                <a16:creationId xmlns:a16="http://schemas.microsoft.com/office/drawing/2014/main" id="{0112F983-1718-78F2-BD4F-4A7FDBABBCEA}"/>
              </a:ext>
            </a:extLst>
          </p:cNvPr>
          <p:cNvSpPr txBox="1">
            <a:spLocks/>
          </p:cNvSpPr>
          <p:nvPr/>
        </p:nvSpPr>
        <p:spPr>
          <a:xfrm>
            <a:off x="2733857" y="5239367"/>
            <a:ext cx="4157759" cy="377825"/>
          </a:xfrm>
          <a:prstGeom prst="rect">
            <a:avLst/>
          </a:prstGeom>
        </p:spPr>
        <p:txBody>
          <a:bodyPr vert="horz" lIns="91440" tIns="45720" rIns="91440" bIns="45720" rtlCol="0" anchor="b">
            <a:normAutofit/>
          </a:bodyPr>
          <a:lstStyle>
            <a:lvl1pPr marL="0" indent="0" algn="l" defTabSz="457200" rtl="0" eaLnBrk="1" latinLnBrk="0" hangingPunct="1">
              <a:spcBef>
                <a:spcPts val="0"/>
              </a:spcBef>
              <a:spcAft>
                <a:spcPts val="1000"/>
              </a:spcAft>
              <a:buClr>
                <a:schemeClr val="tx1"/>
              </a:buClr>
              <a:buSzPct val="100000"/>
              <a:buFont typeface="Arial"/>
              <a:buNone/>
              <a:defRPr sz="2400" b="1" kern="1200" cap="none">
                <a:solidFill>
                  <a:srgbClr val="005EB8"/>
                </a:solidFill>
                <a:effectLst/>
                <a:latin typeface="Open Sans" charset="0"/>
                <a:ea typeface="Open Sans" charset="0"/>
                <a:cs typeface="Open Sans" charset="0"/>
              </a:defRPr>
            </a:lvl1pPr>
            <a:lvl2pPr marL="457200" indent="0" algn="l" defTabSz="457200" rtl="0" eaLnBrk="1" latinLnBrk="0" hangingPunct="1">
              <a:spcBef>
                <a:spcPts val="0"/>
              </a:spcBef>
              <a:spcAft>
                <a:spcPts val="1000"/>
              </a:spcAft>
              <a:buClr>
                <a:schemeClr val="tx1"/>
              </a:buClr>
              <a:buSzPct val="100000"/>
              <a:buFont typeface="Arial"/>
              <a:buNone/>
              <a:defRPr sz="2000" b="1" kern="1200" cap="none">
                <a:solidFill>
                  <a:schemeClr val="tx1"/>
                </a:solidFill>
                <a:effectLst/>
                <a:latin typeface="Open Sans" charset="0"/>
                <a:ea typeface="Open Sans" charset="0"/>
                <a:cs typeface="Open Sans" charset="0"/>
              </a:defRPr>
            </a:lvl2pPr>
            <a:lvl3pPr marL="914400" indent="0" algn="l" defTabSz="457200" rtl="0" eaLnBrk="1" latinLnBrk="0" hangingPunct="1">
              <a:spcBef>
                <a:spcPts val="0"/>
              </a:spcBef>
              <a:spcAft>
                <a:spcPts val="1000"/>
              </a:spcAft>
              <a:buClr>
                <a:schemeClr val="tx1"/>
              </a:buClr>
              <a:buSzPct val="100000"/>
              <a:buFont typeface="Arial"/>
              <a:buNone/>
              <a:defRPr sz="1800" b="1" kern="1200" cap="none">
                <a:solidFill>
                  <a:schemeClr val="tx1"/>
                </a:solidFill>
                <a:effectLst/>
                <a:latin typeface="Open Sans" charset="0"/>
                <a:ea typeface="Open Sans" charset="0"/>
                <a:cs typeface="Open Sans" charset="0"/>
              </a:defRPr>
            </a:lvl3pPr>
            <a:lvl4pPr marL="1371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Open Sans" charset="0"/>
                <a:ea typeface="Open Sans" charset="0"/>
                <a:cs typeface="Open Sans" charset="0"/>
              </a:defRPr>
            </a:lvl4pPr>
            <a:lvl5pPr marL="18288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Open Sans" charset="0"/>
                <a:ea typeface="Open Sans" charset="0"/>
                <a:cs typeface="Open Sans" charset="0"/>
              </a:defRPr>
            </a:lvl5pPr>
            <a:lvl6pPr marL="22860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9pPr>
          </a:lstStyle>
          <a:p>
            <a:pPr algn="ctr"/>
            <a:r>
              <a:rPr lang="en-US" sz="1800" dirty="0"/>
              <a:t>www.pwcva.gov/housing</a:t>
            </a:r>
          </a:p>
        </p:txBody>
      </p:sp>
      <p:pic>
        <p:nvPicPr>
          <p:cNvPr id="1026" name="Picture 2" descr="Birds eye view: the Town of Occoquan">
            <a:extLst>
              <a:ext uri="{FF2B5EF4-FFF2-40B4-BE49-F238E27FC236}">
                <a16:creationId xmlns:a16="http://schemas.microsoft.com/office/drawing/2014/main" id="{4F456D8B-E0F6-253A-00E8-50201A5DF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200" y="2578788"/>
            <a:ext cx="3961556" cy="11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21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3A4B-D2A6-8767-0575-6A8B06ED7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30555-99A3-1472-6546-BA92167348F9}"/>
              </a:ext>
            </a:extLst>
          </p:cNvPr>
          <p:cNvSpPr>
            <a:spLocks noGrp="1" noRot="1" noMove="1" noResize="1" noEditPoints="1" noAdjustHandles="1" noChangeArrowheads="1" noChangeShapeType="1"/>
          </p:cNvSpPr>
          <p:nvPr>
            <p:ph type="title"/>
          </p:nvPr>
        </p:nvSpPr>
        <p:spPr>
          <a:xfrm>
            <a:off x="1143000" y="935809"/>
            <a:ext cx="6858000" cy="1092200"/>
          </a:xfrm>
        </p:spPr>
        <p:txBody>
          <a:bodyPr>
            <a:normAutofit/>
          </a:bodyPr>
          <a:lstStyle/>
          <a:p>
            <a:pPr algn="ctr"/>
            <a:br>
              <a:rPr lang="en-US" sz="2800" dirty="0"/>
            </a:br>
            <a:r>
              <a:rPr lang="en-US" sz="2800" dirty="0"/>
              <a:t>Let’s Chat!</a:t>
            </a:r>
          </a:p>
        </p:txBody>
      </p:sp>
      <p:grpSp>
        <p:nvGrpSpPr>
          <p:cNvPr id="17" name="Group 16">
            <a:extLst>
              <a:ext uri="{FF2B5EF4-FFF2-40B4-BE49-F238E27FC236}">
                <a16:creationId xmlns:a16="http://schemas.microsoft.com/office/drawing/2014/main" id="{584C5FD4-077F-3D29-BCF3-EE9A924ECFD5}"/>
              </a:ext>
            </a:extLst>
          </p:cNvPr>
          <p:cNvGrpSpPr>
            <a:grpSpLocks noGrp="1" noUngrp="1" noRot="1" noMove="1" noResize="1"/>
          </p:cNvGrpSpPr>
          <p:nvPr/>
        </p:nvGrpSpPr>
        <p:grpSpPr>
          <a:xfrm>
            <a:off x="1802543" y="1944690"/>
            <a:ext cx="5586411" cy="3031732"/>
            <a:chOff x="879391" y="1449919"/>
            <a:chExt cx="7448548" cy="4042309"/>
          </a:xfrm>
        </p:grpSpPr>
        <p:sp>
          <p:nvSpPr>
            <p:cNvPr id="4" name="Speech Bubble: Rectangle 3">
              <a:extLst>
                <a:ext uri="{FF2B5EF4-FFF2-40B4-BE49-F238E27FC236}">
                  <a16:creationId xmlns:a16="http://schemas.microsoft.com/office/drawing/2014/main" id="{4660B1FC-40C9-5040-5C41-A5ED58231DE3}"/>
                </a:ext>
              </a:extLst>
            </p:cNvPr>
            <p:cNvSpPr>
              <a:spLocks noGrp="1" noRot="1" noMove="1" noResize="1" noEditPoints="1" noAdjustHandles="1" noChangeArrowheads="1" noChangeShapeType="1"/>
            </p:cNvSpPr>
            <p:nvPr/>
          </p:nvSpPr>
          <p:spPr>
            <a:xfrm>
              <a:off x="3583459" y="3007305"/>
              <a:ext cx="4681150" cy="1838082"/>
            </a:xfrm>
            <a:prstGeom prst="wedgeRectCallout">
              <a:avLst>
                <a:gd name="adj1" fmla="val -35118"/>
                <a:gd name="adj2" fmla="val 72146"/>
              </a:avLst>
            </a:prstGeom>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7" name="Speech Bubble: Rectangle 6">
              <a:extLst>
                <a:ext uri="{FF2B5EF4-FFF2-40B4-BE49-F238E27FC236}">
                  <a16:creationId xmlns:a16="http://schemas.microsoft.com/office/drawing/2014/main" id="{8346EF4D-496F-56AF-E2C0-64951EF47495}"/>
                </a:ext>
              </a:extLst>
            </p:cNvPr>
            <p:cNvSpPr>
              <a:spLocks noGrp="1" noRot="1" noMove="1" noResize="1" noEditPoints="1" noAdjustHandles="1" noChangeArrowheads="1" noChangeShapeType="1"/>
            </p:cNvSpPr>
            <p:nvPr/>
          </p:nvSpPr>
          <p:spPr>
            <a:xfrm>
              <a:off x="879391" y="1449919"/>
              <a:ext cx="4522572" cy="1668162"/>
            </a:xfrm>
            <a:prstGeom prst="wedgeRectCallout">
              <a:avLst>
                <a:gd name="adj1" fmla="val 31270"/>
                <a:gd name="adj2" fmla="val 76180"/>
              </a:avLst>
            </a:prstGeom>
            <a:solidFill>
              <a:schemeClr val="accent1">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highlight>
                  <a:srgbClr val="7DA33F"/>
                </a:highlight>
                <a:latin typeface="Calibri" panose="020F0502020204030204"/>
              </a:endParaRPr>
            </a:p>
          </p:txBody>
        </p:sp>
        <p:sp>
          <p:nvSpPr>
            <p:cNvPr id="8" name="Speech Bubble: Rectangle 7">
              <a:extLst>
                <a:ext uri="{FF2B5EF4-FFF2-40B4-BE49-F238E27FC236}">
                  <a16:creationId xmlns:a16="http://schemas.microsoft.com/office/drawing/2014/main" id="{761299BB-8ABD-2F4F-0665-A9BBA665BE5C}"/>
                </a:ext>
              </a:extLst>
            </p:cNvPr>
            <p:cNvSpPr>
              <a:spLocks noGrp="1" noRot="1" noMove="1" noResize="1" noEditPoints="1" noAdjustHandles="1" noChangeArrowheads="1" noChangeShapeType="1"/>
            </p:cNvSpPr>
            <p:nvPr/>
          </p:nvSpPr>
          <p:spPr>
            <a:xfrm>
              <a:off x="5258832" y="2074226"/>
              <a:ext cx="975152" cy="879039"/>
            </a:xfrm>
            <a:prstGeom prst="wedgeRectCallout">
              <a:avLst>
                <a:gd name="adj1" fmla="val 31270"/>
                <a:gd name="adj2" fmla="val 76180"/>
              </a:avLst>
            </a:prstGeom>
            <a:solidFill>
              <a:schemeClr val="accent6">
                <a:lumMod val="40000"/>
                <a:lumOff val="6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9" name="Speech Bubble: Rectangle 8">
              <a:extLst>
                <a:ext uri="{FF2B5EF4-FFF2-40B4-BE49-F238E27FC236}">
                  <a16:creationId xmlns:a16="http://schemas.microsoft.com/office/drawing/2014/main" id="{7689B957-84E4-09E8-774E-9B0FC63D32D3}"/>
                </a:ext>
              </a:extLst>
            </p:cNvPr>
            <p:cNvSpPr>
              <a:spLocks noGrp="1" noRot="1" noMove="1" noResize="1" noEditPoints="1" noAdjustHandles="1" noChangeArrowheads="1" noChangeShapeType="1"/>
            </p:cNvSpPr>
            <p:nvPr/>
          </p:nvSpPr>
          <p:spPr>
            <a:xfrm>
              <a:off x="2653101" y="2953265"/>
              <a:ext cx="975152" cy="879039"/>
            </a:xfrm>
            <a:prstGeom prst="wedgeRectCallout">
              <a:avLst>
                <a:gd name="adj1" fmla="val -33989"/>
                <a:gd name="adj2" fmla="val 76180"/>
              </a:avLst>
            </a:prstGeom>
            <a:solidFill>
              <a:schemeClr val="bg2">
                <a:lumMod val="20000"/>
                <a:lumOff val="80000"/>
              </a:schemeClr>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10" name="Speech Bubble: Rectangle 9">
              <a:extLst>
                <a:ext uri="{FF2B5EF4-FFF2-40B4-BE49-F238E27FC236}">
                  <a16:creationId xmlns:a16="http://schemas.microsoft.com/office/drawing/2014/main" id="{A2BC0627-86B5-E8E7-EF5C-3A892FD40277}"/>
                </a:ext>
              </a:extLst>
            </p:cNvPr>
            <p:cNvSpPr>
              <a:spLocks noGrp="1" noRot="1" noMove="1" noResize="1" noEditPoints="1" noAdjustHandles="1" noChangeArrowheads="1" noChangeShapeType="1"/>
            </p:cNvSpPr>
            <p:nvPr/>
          </p:nvSpPr>
          <p:spPr>
            <a:xfrm>
              <a:off x="7352787" y="4613189"/>
              <a:ext cx="975152" cy="879039"/>
            </a:xfrm>
            <a:prstGeom prst="wedgeRectCallout">
              <a:avLst>
                <a:gd name="adj1" fmla="val -33989"/>
                <a:gd name="adj2" fmla="val 76180"/>
              </a:avLst>
            </a:prstGeom>
            <a:solidFill>
              <a:schemeClr val="bg2"/>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pic>
          <p:nvPicPr>
            <p:cNvPr id="12" name="Graphic 11" descr="Question Mark with solid fill">
              <a:extLst>
                <a:ext uri="{FF2B5EF4-FFF2-40B4-BE49-F238E27FC236}">
                  <a16:creationId xmlns:a16="http://schemas.microsoft.com/office/drawing/2014/main" id="{C33CF87F-13E6-4A01-983C-A3932B24DD8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761241" y="3035744"/>
              <a:ext cx="714079" cy="714079"/>
            </a:xfrm>
            <a:prstGeom prst="rect">
              <a:avLst/>
            </a:prstGeom>
          </p:spPr>
        </p:pic>
        <p:pic>
          <p:nvPicPr>
            <p:cNvPr id="13" name="Graphic 12" descr="Question Mark with solid fill">
              <a:extLst>
                <a:ext uri="{FF2B5EF4-FFF2-40B4-BE49-F238E27FC236}">
                  <a16:creationId xmlns:a16="http://schemas.microsoft.com/office/drawing/2014/main" id="{62315743-0BFD-BC1F-5558-8DE6E87394F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389368" y="2156705"/>
              <a:ext cx="714079" cy="714079"/>
            </a:xfrm>
            <a:prstGeom prst="rect">
              <a:avLst/>
            </a:prstGeom>
          </p:spPr>
        </p:pic>
        <p:pic>
          <p:nvPicPr>
            <p:cNvPr id="14" name="Graphic 13" descr="Question Mark with solid fill">
              <a:extLst>
                <a:ext uri="{FF2B5EF4-FFF2-40B4-BE49-F238E27FC236}">
                  <a16:creationId xmlns:a16="http://schemas.microsoft.com/office/drawing/2014/main" id="{FA4E1F9F-E44E-E15A-5E8B-6362E0EA4F75}"/>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483323" y="4695668"/>
              <a:ext cx="714079" cy="714079"/>
            </a:xfrm>
            <a:prstGeom prst="rect">
              <a:avLst/>
            </a:prstGeom>
          </p:spPr>
        </p:pic>
        <p:sp>
          <p:nvSpPr>
            <p:cNvPr id="15" name="TextBox 14">
              <a:extLst>
                <a:ext uri="{FF2B5EF4-FFF2-40B4-BE49-F238E27FC236}">
                  <a16:creationId xmlns:a16="http://schemas.microsoft.com/office/drawing/2014/main" id="{30E42408-22D1-7205-3AE1-0ECA64374685}"/>
                </a:ext>
              </a:extLst>
            </p:cNvPr>
            <p:cNvSpPr txBox="1">
              <a:spLocks noGrp="1" noRot="1" noMove="1" noResize="1" noEditPoints="1" noAdjustHandles="1" noChangeArrowheads="1" noChangeShapeType="1"/>
            </p:cNvSpPr>
            <p:nvPr/>
          </p:nvSpPr>
          <p:spPr>
            <a:xfrm>
              <a:off x="1123930" y="1680066"/>
              <a:ext cx="4084940" cy="861775"/>
            </a:xfrm>
            <a:prstGeom prst="rect">
              <a:avLst/>
            </a:prstGeom>
            <a:noFill/>
          </p:spPr>
          <p:txBody>
            <a:bodyPr wrap="square" rtlCol="0">
              <a:spAutoFit/>
            </a:bodyPr>
            <a:lstStyle/>
            <a:p>
              <a:pPr defTabSz="685800"/>
              <a:r>
                <a:rPr lang="en-US" sz="3600" b="1" dirty="0">
                  <a:solidFill>
                    <a:srgbClr val="FFFFFF"/>
                  </a:solidFill>
                  <a:latin typeface="Calibri" panose="020F0502020204030204"/>
                </a:rPr>
                <a:t>QUESTIONS</a:t>
              </a:r>
            </a:p>
          </p:txBody>
        </p:sp>
        <p:sp>
          <p:nvSpPr>
            <p:cNvPr id="16" name="TextBox 15">
              <a:extLst>
                <a:ext uri="{FF2B5EF4-FFF2-40B4-BE49-F238E27FC236}">
                  <a16:creationId xmlns:a16="http://schemas.microsoft.com/office/drawing/2014/main" id="{19E2B25E-9926-5627-1276-A82E2C8E797E}"/>
                </a:ext>
              </a:extLst>
            </p:cNvPr>
            <p:cNvSpPr txBox="1">
              <a:spLocks noGrp="1" noRot="1" noMove="1" noResize="1" noEditPoints="1" noAdjustHandles="1" noChangeArrowheads="1" noChangeShapeType="1"/>
            </p:cNvSpPr>
            <p:nvPr/>
          </p:nvSpPr>
          <p:spPr>
            <a:xfrm>
              <a:off x="4144216" y="3430766"/>
              <a:ext cx="4084940" cy="861775"/>
            </a:xfrm>
            <a:prstGeom prst="rect">
              <a:avLst/>
            </a:prstGeom>
            <a:noFill/>
          </p:spPr>
          <p:txBody>
            <a:bodyPr wrap="square" rtlCol="0">
              <a:spAutoFit/>
            </a:bodyPr>
            <a:lstStyle/>
            <a:p>
              <a:pPr defTabSz="685800"/>
              <a:r>
                <a:rPr lang="en-US" sz="3600" b="1" dirty="0">
                  <a:solidFill>
                    <a:srgbClr val="FFFFFF"/>
                  </a:solidFill>
                  <a:latin typeface="Calibri" panose="020F0502020204030204"/>
                </a:rPr>
                <a:t>ANSWERS</a:t>
              </a:r>
            </a:p>
          </p:txBody>
        </p:sp>
      </p:grpSp>
    </p:spTree>
    <p:extLst>
      <p:ext uri="{BB962C8B-B14F-4D97-AF65-F5344CB8AC3E}">
        <p14:creationId xmlns:p14="http://schemas.microsoft.com/office/powerpoint/2010/main" val="418593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847D6-6868-86DC-0740-C62A88EAA022}"/>
              </a:ext>
            </a:extLst>
          </p:cNvPr>
          <p:cNvSpPr>
            <a:spLocks noGrp="1"/>
          </p:cNvSpPr>
          <p:nvPr>
            <p:ph type="sldNum" sz="quarter" idx="12"/>
          </p:nvPr>
        </p:nvSpPr>
        <p:spPr/>
        <p:txBody>
          <a:bodyPr/>
          <a:lstStyle/>
          <a:p>
            <a:fld id="{17DD336F-4D98-054F-B475-E0C8EAAB90EF}" type="slidenum">
              <a:rPr lang="en-US" smtClean="0"/>
              <a:pPr/>
              <a:t>5</a:t>
            </a:fld>
            <a:endParaRPr lang="en-US" dirty="0"/>
          </a:p>
        </p:txBody>
      </p:sp>
      <p:sp>
        <p:nvSpPr>
          <p:cNvPr id="3" name="Title 2">
            <a:extLst>
              <a:ext uri="{FF2B5EF4-FFF2-40B4-BE49-F238E27FC236}">
                <a16:creationId xmlns:a16="http://schemas.microsoft.com/office/drawing/2014/main" id="{F6227AD5-59F8-5CE1-5813-984C17C5F7B1}"/>
              </a:ext>
            </a:extLst>
          </p:cNvPr>
          <p:cNvSpPr>
            <a:spLocks noGrp="1"/>
          </p:cNvSpPr>
          <p:nvPr>
            <p:ph type="title"/>
          </p:nvPr>
        </p:nvSpPr>
        <p:spPr>
          <a:xfrm>
            <a:off x="275492" y="286050"/>
            <a:ext cx="8212016" cy="400110"/>
          </a:xfrm>
        </p:spPr>
        <p:txBody>
          <a:bodyPr/>
          <a:lstStyle/>
          <a:p>
            <a:r>
              <a:rPr lang="en-US" dirty="0"/>
              <a:t>Responses to Questions – Slide 3 of 5</a:t>
            </a:r>
          </a:p>
        </p:txBody>
      </p:sp>
      <p:sp>
        <p:nvSpPr>
          <p:cNvPr id="4" name="Content Placeholder 3">
            <a:extLst>
              <a:ext uri="{FF2B5EF4-FFF2-40B4-BE49-F238E27FC236}">
                <a16:creationId xmlns:a16="http://schemas.microsoft.com/office/drawing/2014/main" id="{0BB61F94-7FA5-AEA8-90B1-9FA411D7B233}"/>
              </a:ext>
            </a:extLst>
          </p:cNvPr>
          <p:cNvSpPr>
            <a:spLocks noGrp="1"/>
          </p:cNvSpPr>
          <p:nvPr>
            <p:ph idx="1"/>
          </p:nvPr>
        </p:nvSpPr>
        <p:spPr>
          <a:xfrm>
            <a:off x="275492" y="1570009"/>
            <a:ext cx="8454439" cy="4105854"/>
          </a:xfrm>
        </p:spPr>
        <p:txBody>
          <a:bodyPr>
            <a:noAutofit/>
          </a:bodyPr>
          <a:lstStyle/>
          <a:p>
            <a:pPr marL="0" lvl="0" indent="0">
              <a:buNone/>
            </a:pPr>
            <a:r>
              <a:rPr lang="en-US" b="1" i="1" dirty="0"/>
              <a:t>5)   Question:</a:t>
            </a:r>
            <a:r>
              <a:rPr lang="en-US" dirty="0"/>
              <a:t> Can AHF funds come in during the construction period, i.e., 50% up front?</a:t>
            </a:r>
          </a:p>
          <a:p>
            <a:pPr marL="0" indent="0">
              <a:buNone/>
            </a:pPr>
            <a:r>
              <a:rPr lang="en-US" b="1" i="1" dirty="0"/>
              <a:t>      Answer:</a:t>
            </a:r>
            <a:r>
              <a:rPr lang="en-US" dirty="0"/>
              <a:t> The initial funding for approved projects is being consider and will be discussed at the time applications are reviewed. </a:t>
            </a:r>
          </a:p>
          <a:p>
            <a:pPr marL="0" indent="0">
              <a:buNone/>
            </a:pPr>
            <a:endParaRPr lang="en-US" dirty="0"/>
          </a:p>
          <a:p>
            <a:pPr marL="0" lvl="0" indent="0">
              <a:buNone/>
            </a:pPr>
            <a:r>
              <a:rPr lang="en-US" b="1" i="1" dirty="0"/>
              <a:t>6)   Question:</a:t>
            </a:r>
            <a:r>
              <a:rPr lang="en-US" dirty="0"/>
              <a:t> The meeting slides indicate that the “AHF loan must be 20% or less of the total non-County funding of the development costs…” Does this mean that the County loan is limited to 1/6 of the development costs?  Or limited to 1/5 of the development costs?  A: No more than 20% of total costs so no more than 1/5?</a:t>
            </a:r>
          </a:p>
          <a:p>
            <a:pPr marL="0" indent="0">
              <a:buNone/>
            </a:pPr>
            <a:r>
              <a:rPr lang="en-US" b="1" i="1" dirty="0"/>
              <a:t>      Answer:</a:t>
            </a:r>
            <a:r>
              <a:rPr lang="en-US" dirty="0"/>
              <a:t> The approved AHF funding will be no more than 20% of total costs, so no more than 1/5.</a:t>
            </a:r>
          </a:p>
          <a:p>
            <a:pPr marL="0" indent="0">
              <a:buNone/>
            </a:pPr>
            <a:endParaRPr lang="en-US" dirty="0"/>
          </a:p>
          <a:p>
            <a:pPr marL="0" lvl="0" indent="0">
              <a:buNone/>
            </a:pPr>
            <a:r>
              <a:rPr lang="en-US" b="1" i="1" dirty="0"/>
              <a:t>7)   Question:</a:t>
            </a:r>
            <a:r>
              <a:rPr lang="en-US" dirty="0"/>
              <a:t> Can we negotiate a greater than 30-year payback term since the affordability periods can be longer than 30 years?</a:t>
            </a:r>
          </a:p>
          <a:p>
            <a:pPr marL="0" indent="0">
              <a:buNone/>
            </a:pPr>
            <a:r>
              <a:rPr lang="en-US" b="1" i="1" dirty="0"/>
              <a:t>      Answer:</a:t>
            </a:r>
            <a:r>
              <a:rPr lang="en-US" dirty="0"/>
              <a:t> The initial funding as well as the consideration for a longer repayment term for approved projects can be considered however there must be extenuating support for this request and will be discussed at the time applications are reviewed. </a:t>
            </a:r>
          </a:p>
          <a:p>
            <a:endParaRPr lang="en-US" dirty="0"/>
          </a:p>
        </p:txBody>
      </p:sp>
    </p:spTree>
    <p:extLst>
      <p:ext uri="{BB962C8B-B14F-4D97-AF65-F5344CB8AC3E}">
        <p14:creationId xmlns:p14="http://schemas.microsoft.com/office/powerpoint/2010/main" val="236901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7C4AD8-9687-7301-4E44-EE39A3AF8BE0}"/>
              </a:ext>
            </a:extLst>
          </p:cNvPr>
          <p:cNvSpPr>
            <a:spLocks noGrp="1"/>
          </p:cNvSpPr>
          <p:nvPr>
            <p:ph type="sldNum" sz="quarter" idx="12"/>
          </p:nvPr>
        </p:nvSpPr>
        <p:spPr/>
        <p:txBody>
          <a:bodyPr/>
          <a:lstStyle/>
          <a:p>
            <a:fld id="{17DD336F-4D98-054F-B475-E0C8EAAB90EF}" type="slidenum">
              <a:rPr lang="en-US" smtClean="0"/>
              <a:pPr/>
              <a:t>6</a:t>
            </a:fld>
            <a:endParaRPr lang="en-US" dirty="0"/>
          </a:p>
        </p:txBody>
      </p:sp>
      <p:sp>
        <p:nvSpPr>
          <p:cNvPr id="3" name="Title 2">
            <a:extLst>
              <a:ext uri="{FF2B5EF4-FFF2-40B4-BE49-F238E27FC236}">
                <a16:creationId xmlns:a16="http://schemas.microsoft.com/office/drawing/2014/main" id="{2ECF37FF-4871-E57A-DFBC-54D9BE8FE554}"/>
              </a:ext>
            </a:extLst>
          </p:cNvPr>
          <p:cNvSpPr>
            <a:spLocks noGrp="1"/>
          </p:cNvSpPr>
          <p:nvPr>
            <p:ph type="title"/>
          </p:nvPr>
        </p:nvSpPr>
        <p:spPr>
          <a:xfrm>
            <a:off x="275492" y="286050"/>
            <a:ext cx="8212016" cy="400110"/>
          </a:xfrm>
        </p:spPr>
        <p:txBody>
          <a:bodyPr/>
          <a:lstStyle/>
          <a:p>
            <a:r>
              <a:rPr lang="en-US" dirty="0"/>
              <a:t>Responses to Questions – Slide 4 of 5</a:t>
            </a:r>
          </a:p>
        </p:txBody>
      </p:sp>
      <p:sp>
        <p:nvSpPr>
          <p:cNvPr id="4" name="Content Placeholder 3">
            <a:extLst>
              <a:ext uri="{FF2B5EF4-FFF2-40B4-BE49-F238E27FC236}">
                <a16:creationId xmlns:a16="http://schemas.microsoft.com/office/drawing/2014/main" id="{D9D9C03E-45F0-C681-5927-097D05ADB923}"/>
              </a:ext>
            </a:extLst>
          </p:cNvPr>
          <p:cNvSpPr>
            <a:spLocks noGrp="1"/>
          </p:cNvSpPr>
          <p:nvPr>
            <p:ph idx="1"/>
          </p:nvPr>
        </p:nvSpPr>
        <p:spPr>
          <a:xfrm>
            <a:off x="275492" y="2026729"/>
            <a:ext cx="8419933" cy="3649133"/>
          </a:xfrm>
        </p:spPr>
        <p:txBody>
          <a:bodyPr>
            <a:normAutofit lnSpcReduction="10000"/>
          </a:bodyPr>
          <a:lstStyle/>
          <a:p>
            <a:pPr marL="0" lvl="0" indent="0">
              <a:buNone/>
            </a:pPr>
            <a:r>
              <a:rPr lang="en-US" b="1" i="1" dirty="0"/>
              <a:t>8)   Question:</a:t>
            </a:r>
            <a:r>
              <a:rPr lang="en-US" dirty="0"/>
              <a:t> When a multi-building, multi-family project is being proposed, the primary contractor usually sub-contracts to another developer to build one or two of the buildings as 100% affordable.  Can these projects apply for the AHF?</a:t>
            </a:r>
          </a:p>
          <a:p>
            <a:pPr marL="0" indent="0">
              <a:buNone/>
            </a:pPr>
            <a:r>
              <a:rPr lang="en-US" b="1" i="1" dirty="0"/>
              <a:t>      Answer:</a:t>
            </a:r>
            <a:r>
              <a:rPr lang="en-US" dirty="0"/>
              <a:t> Yes, applicants are not required to use the </a:t>
            </a:r>
            <a:r>
              <a:rPr lang="en-US" dirty="0" err="1"/>
              <a:t>AfDU</a:t>
            </a:r>
            <a:r>
              <a:rPr lang="en-US" dirty="0"/>
              <a:t> Ordinance for bonus density or waivers to apply for the AHF.  Any questions regarding dispersion of units and/or dispersion of buildings within the development in the land-use entitlement process are questions for the Planning Office and/or Land Development Division depending on the circumstance.</a:t>
            </a:r>
          </a:p>
          <a:p>
            <a:pPr marL="0" lvl="0" indent="0">
              <a:buNone/>
            </a:pPr>
            <a:endParaRPr lang="en-US" b="1" i="1" dirty="0"/>
          </a:p>
          <a:p>
            <a:pPr marL="0" lvl="0" indent="0">
              <a:buNone/>
            </a:pPr>
            <a:r>
              <a:rPr lang="en-US" b="1" i="1" dirty="0"/>
              <a:t>9)   Question:</a:t>
            </a:r>
            <a:r>
              <a:rPr lang="en-US" dirty="0"/>
              <a:t> We want to verify that PWC has no minimum score needed for the AHF and PWC does not participate in project-based vouchers?</a:t>
            </a:r>
          </a:p>
          <a:p>
            <a:pPr marL="0" indent="0">
              <a:buNone/>
            </a:pPr>
            <a:r>
              <a:rPr lang="en-US" b="1" i="1" dirty="0"/>
              <a:t>      Answer:</a:t>
            </a:r>
            <a:r>
              <a:rPr lang="en-US" dirty="0"/>
              <a:t> Correct, no minimum score is required and PWC does not currently or anticipates future provision of project-based vouchers when using the AHF funds for projects.</a:t>
            </a:r>
          </a:p>
          <a:p>
            <a:endParaRPr lang="en-US" dirty="0"/>
          </a:p>
        </p:txBody>
      </p:sp>
    </p:spTree>
    <p:extLst>
      <p:ext uri="{BB962C8B-B14F-4D97-AF65-F5344CB8AC3E}">
        <p14:creationId xmlns:p14="http://schemas.microsoft.com/office/powerpoint/2010/main" val="351357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8E7C7-65FD-F803-9575-EC2F89C8BADA}"/>
              </a:ext>
            </a:extLst>
          </p:cNvPr>
          <p:cNvSpPr>
            <a:spLocks noGrp="1"/>
          </p:cNvSpPr>
          <p:nvPr>
            <p:ph type="sldNum" sz="quarter" idx="12"/>
          </p:nvPr>
        </p:nvSpPr>
        <p:spPr/>
        <p:txBody>
          <a:bodyPr/>
          <a:lstStyle/>
          <a:p>
            <a:fld id="{17DD336F-4D98-054F-B475-E0C8EAAB90EF}" type="slidenum">
              <a:rPr lang="en-US" smtClean="0"/>
              <a:pPr/>
              <a:t>7</a:t>
            </a:fld>
            <a:endParaRPr lang="en-US" dirty="0"/>
          </a:p>
        </p:txBody>
      </p:sp>
      <p:sp>
        <p:nvSpPr>
          <p:cNvPr id="3" name="Title 2">
            <a:extLst>
              <a:ext uri="{FF2B5EF4-FFF2-40B4-BE49-F238E27FC236}">
                <a16:creationId xmlns:a16="http://schemas.microsoft.com/office/drawing/2014/main" id="{5F060FAA-8406-959B-1B00-84FB89688CAB}"/>
              </a:ext>
            </a:extLst>
          </p:cNvPr>
          <p:cNvSpPr>
            <a:spLocks noGrp="1"/>
          </p:cNvSpPr>
          <p:nvPr>
            <p:ph type="title"/>
          </p:nvPr>
        </p:nvSpPr>
        <p:spPr>
          <a:xfrm>
            <a:off x="275492" y="286050"/>
            <a:ext cx="8212016" cy="400110"/>
          </a:xfrm>
        </p:spPr>
        <p:txBody>
          <a:bodyPr/>
          <a:lstStyle/>
          <a:p>
            <a:r>
              <a:rPr lang="en-US" dirty="0"/>
              <a:t>Responses to Questions – Slide 5 of 5</a:t>
            </a:r>
          </a:p>
        </p:txBody>
      </p:sp>
      <p:sp>
        <p:nvSpPr>
          <p:cNvPr id="4" name="Content Placeholder 3">
            <a:extLst>
              <a:ext uri="{FF2B5EF4-FFF2-40B4-BE49-F238E27FC236}">
                <a16:creationId xmlns:a16="http://schemas.microsoft.com/office/drawing/2014/main" id="{55E38295-1ECF-1CE3-A5A7-2D609C960BC8}"/>
              </a:ext>
            </a:extLst>
          </p:cNvPr>
          <p:cNvSpPr>
            <a:spLocks noGrp="1"/>
          </p:cNvSpPr>
          <p:nvPr>
            <p:ph idx="1"/>
          </p:nvPr>
        </p:nvSpPr>
        <p:spPr>
          <a:xfrm>
            <a:off x="275493" y="2026729"/>
            <a:ext cx="8385428" cy="1402271"/>
          </a:xfrm>
        </p:spPr>
        <p:txBody>
          <a:bodyPr>
            <a:normAutofit/>
          </a:bodyPr>
          <a:lstStyle/>
          <a:p>
            <a:pPr marL="0" lvl="0" indent="0">
              <a:buNone/>
            </a:pPr>
            <a:r>
              <a:rPr lang="en-US" b="1" i="1" dirty="0"/>
              <a:t>10)   Question:</a:t>
            </a:r>
            <a:r>
              <a:rPr lang="en-US" dirty="0"/>
              <a:t>  Several general questions regarding whether or not PWC has designated any “revitalization areas” in the Virginia Housing process.</a:t>
            </a:r>
          </a:p>
          <a:p>
            <a:pPr marL="0" indent="0">
              <a:buNone/>
            </a:pPr>
            <a:r>
              <a:rPr lang="en-US" b="1" i="1" dirty="0"/>
              <a:t>       Answer:</a:t>
            </a:r>
            <a:r>
              <a:rPr lang="en-US" dirty="0"/>
              <a:t> No, to the best of our knowledge PWC has not designated any “revitalization areas” per Virginia Housing.</a:t>
            </a:r>
          </a:p>
          <a:p>
            <a:endParaRPr lang="en-US" sz="1600" dirty="0"/>
          </a:p>
        </p:txBody>
      </p:sp>
    </p:spTree>
    <p:extLst>
      <p:ext uri="{BB962C8B-B14F-4D97-AF65-F5344CB8AC3E}">
        <p14:creationId xmlns:p14="http://schemas.microsoft.com/office/powerpoint/2010/main" val="153325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8990E-51CD-36C2-2551-F4FDFD9922AE}"/>
              </a:ext>
            </a:extLst>
          </p:cNvPr>
          <p:cNvSpPr>
            <a:spLocks noGrp="1"/>
          </p:cNvSpPr>
          <p:nvPr>
            <p:ph type="sldNum" sz="quarter" idx="12"/>
          </p:nvPr>
        </p:nvSpPr>
        <p:spPr/>
        <p:txBody>
          <a:bodyPr/>
          <a:lstStyle/>
          <a:p>
            <a:fld id="{17DD336F-4D98-054F-B475-E0C8EAAB90EF}" type="slidenum">
              <a:rPr lang="en-US" smtClean="0"/>
              <a:pPr/>
              <a:t>8</a:t>
            </a:fld>
            <a:endParaRPr lang="en-US" dirty="0"/>
          </a:p>
        </p:txBody>
      </p:sp>
      <p:sp>
        <p:nvSpPr>
          <p:cNvPr id="3" name="Title 2">
            <a:extLst>
              <a:ext uri="{FF2B5EF4-FFF2-40B4-BE49-F238E27FC236}">
                <a16:creationId xmlns:a16="http://schemas.microsoft.com/office/drawing/2014/main" id="{4E80C908-6CDB-71C6-635F-5B5C20D6A26A}"/>
              </a:ext>
            </a:extLst>
          </p:cNvPr>
          <p:cNvSpPr>
            <a:spLocks noGrp="1"/>
          </p:cNvSpPr>
          <p:nvPr>
            <p:ph type="title"/>
          </p:nvPr>
        </p:nvSpPr>
        <p:spPr>
          <a:xfrm>
            <a:off x="275492" y="286050"/>
            <a:ext cx="6785065" cy="800219"/>
          </a:xfrm>
        </p:spPr>
        <p:txBody>
          <a:bodyPr/>
          <a:lstStyle/>
          <a:p>
            <a:r>
              <a:rPr lang="en-US" dirty="0"/>
              <a:t>Additional Questions – from 03-05-2026 email – Slide 1 of 5</a:t>
            </a:r>
          </a:p>
        </p:txBody>
      </p:sp>
      <p:sp>
        <p:nvSpPr>
          <p:cNvPr id="4" name="Content Placeholder 3">
            <a:extLst>
              <a:ext uri="{FF2B5EF4-FFF2-40B4-BE49-F238E27FC236}">
                <a16:creationId xmlns:a16="http://schemas.microsoft.com/office/drawing/2014/main" id="{C5E5C6A8-3ABD-37F7-D376-E8A28470CFB0}"/>
              </a:ext>
            </a:extLst>
          </p:cNvPr>
          <p:cNvSpPr>
            <a:spLocks noGrp="1"/>
          </p:cNvSpPr>
          <p:nvPr>
            <p:ph idx="1"/>
          </p:nvPr>
        </p:nvSpPr>
        <p:spPr>
          <a:xfrm>
            <a:off x="174930" y="1224502"/>
            <a:ext cx="8390336" cy="5282830"/>
          </a:xfrm>
        </p:spPr>
        <p:txBody>
          <a:bodyPr>
            <a:noAutofit/>
          </a:bodyPr>
          <a:lstStyle/>
          <a:p>
            <a:pPr marL="457200" marR="0">
              <a:lnSpc>
                <a:spcPct val="115000"/>
              </a:lnSpc>
              <a:buNone/>
            </a:pPr>
            <a:r>
              <a:rPr lang="en-US" u="sng" kern="100" dirty="0">
                <a:effectLst/>
                <a:ea typeface="Aptos" panose="020B0004020202020204" pitchFamily="34" charset="0"/>
                <a:cs typeface="Times New Roman" panose="02020603050405020304" pitchFamily="18" charset="0"/>
              </a:rPr>
              <a:t>Financing Terms</a:t>
            </a: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b="1" kern="100" dirty="0">
                <a:effectLst/>
                <a:ea typeface="Aptos" panose="020B0004020202020204" pitchFamily="34" charset="0"/>
                <a:cs typeface="Times New Roman" panose="02020603050405020304" pitchFamily="18" charset="0"/>
              </a:rPr>
              <a:t>Interest Rate</a:t>
            </a:r>
          </a:p>
          <a:p>
            <a:pPr marL="742950" marR="0" lvl="1" indent="-285750">
              <a:lnSpc>
                <a:spcPct val="115000"/>
              </a:lnSpc>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Other localities have successfully provided the interest rate on these loans down to 3%. Can Prince William still explore that? </a:t>
            </a:r>
            <a:r>
              <a:rPr lang="en-US" b="1" kern="100" dirty="0">
                <a:effectLst/>
                <a:ea typeface="Aptos" panose="020B0004020202020204" pitchFamily="34" charset="0"/>
                <a:cs typeface="Times New Roman" panose="02020603050405020304" pitchFamily="18" charset="0"/>
              </a:rPr>
              <a:t>– Answer: No</a:t>
            </a:r>
            <a:r>
              <a:rPr lang="en-US" b="1" kern="100" dirty="0">
                <a:ea typeface="Aptos" panose="020B0004020202020204" pitchFamily="34" charset="0"/>
                <a:cs typeface="Times New Roman" panose="02020603050405020304" pitchFamily="18" charset="0"/>
              </a:rPr>
              <a:t>.  </a:t>
            </a:r>
            <a:r>
              <a:rPr lang="en-US" kern="100" dirty="0">
                <a:ea typeface="Aptos" panose="020B0004020202020204" pitchFamily="34" charset="0"/>
                <a:cs typeface="Times New Roman" panose="02020603050405020304" pitchFamily="18" charset="0"/>
              </a:rPr>
              <a:t>The Board of County Supervisors has approved the Affordable Housing Fund Guidelines and Procedures as presented with the interest rate tied to the 10-year Treasury Rate, so for this round of applications for consideration there is no change in the terms approved within the document. </a:t>
            </a: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buSzPts val="1000"/>
              <a:buFont typeface="Symbol" panose="05050102010706020507" pitchFamily="18" charset="2"/>
              <a:buChar char=""/>
              <a:tabLst>
                <a:tab pos="457200" algn="l"/>
              </a:tabLst>
            </a:pPr>
            <a:r>
              <a:rPr lang="en-US" b="1" kern="100" dirty="0">
                <a:effectLst/>
                <a:ea typeface="Aptos" panose="020B0004020202020204" pitchFamily="34" charset="0"/>
                <a:cs typeface="Times New Roman" panose="02020603050405020304" pitchFamily="18" charset="0"/>
              </a:rPr>
              <a:t>Construction Term</a:t>
            </a:r>
          </a:p>
          <a:p>
            <a:pPr marL="742950" marR="0" lvl="1" indent="-285750">
              <a:lnSpc>
                <a:spcPct val="115000"/>
              </a:lnSpc>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Echoing other comments about changing the one-year period for construction to a three-year period: That period needs to cover not just construction but also lease-up to stabilize the property (you can't convert to a permanent loan until you hit a certain occupancy threshold) and then the actual conversion to the permanent loan. That's why the longer term is helpful since it would be difficult as currently proposed</a:t>
            </a:r>
            <a:r>
              <a:rPr lang="en-US" b="1" kern="100" dirty="0">
                <a:effectLst/>
                <a:ea typeface="Aptos" panose="020B0004020202020204" pitchFamily="34" charset="0"/>
                <a:cs typeface="Times New Roman" panose="02020603050405020304" pitchFamily="18" charset="0"/>
              </a:rPr>
              <a:t>.</a:t>
            </a:r>
            <a:r>
              <a:rPr lang="en-US" b="1" kern="100" dirty="0">
                <a:ea typeface="Aptos" panose="020B0004020202020204" pitchFamily="34" charset="0"/>
                <a:cs typeface="Times New Roman" panose="02020603050405020304" pitchFamily="18" charset="0"/>
              </a:rPr>
              <a:t> Answer: </a:t>
            </a:r>
            <a:r>
              <a:rPr lang="en-US" b="1" kern="100" dirty="0">
                <a:effectLst/>
                <a:ea typeface="Aptos" panose="020B0004020202020204" pitchFamily="34" charset="0"/>
                <a:cs typeface="Times New Roman" panose="02020603050405020304" pitchFamily="18" charset="0"/>
              </a:rPr>
              <a:t>See answer to question #3 on a slide #4.</a:t>
            </a:r>
            <a:endParaRPr lang="en-US"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51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D1BB4-F65B-55C4-309A-4603C3ADDBD6}"/>
              </a:ext>
            </a:extLst>
          </p:cNvPr>
          <p:cNvSpPr>
            <a:spLocks noGrp="1"/>
          </p:cNvSpPr>
          <p:nvPr>
            <p:ph type="sldNum" sz="quarter" idx="12"/>
          </p:nvPr>
        </p:nvSpPr>
        <p:spPr/>
        <p:txBody>
          <a:bodyPr/>
          <a:lstStyle/>
          <a:p>
            <a:fld id="{17DD336F-4D98-054F-B475-E0C8EAAB90EF}" type="slidenum">
              <a:rPr lang="en-US" smtClean="0"/>
              <a:pPr/>
              <a:t>9</a:t>
            </a:fld>
            <a:endParaRPr lang="en-US" dirty="0"/>
          </a:p>
        </p:txBody>
      </p:sp>
      <p:sp>
        <p:nvSpPr>
          <p:cNvPr id="3" name="Title 2">
            <a:extLst>
              <a:ext uri="{FF2B5EF4-FFF2-40B4-BE49-F238E27FC236}">
                <a16:creationId xmlns:a16="http://schemas.microsoft.com/office/drawing/2014/main" id="{23564653-8C67-480D-4D56-3C102A387911}"/>
              </a:ext>
            </a:extLst>
          </p:cNvPr>
          <p:cNvSpPr>
            <a:spLocks noGrp="1"/>
          </p:cNvSpPr>
          <p:nvPr>
            <p:ph type="title"/>
          </p:nvPr>
        </p:nvSpPr>
        <p:spPr>
          <a:xfrm>
            <a:off x="275492" y="286049"/>
            <a:ext cx="6761916" cy="800219"/>
          </a:xfrm>
        </p:spPr>
        <p:txBody>
          <a:bodyPr/>
          <a:lstStyle/>
          <a:p>
            <a:r>
              <a:rPr lang="en-US" dirty="0"/>
              <a:t>Additional Questions/Recommendations – from 03-05-2026 email – Slide 2 of 5</a:t>
            </a:r>
          </a:p>
        </p:txBody>
      </p:sp>
      <p:sp>
        <p:nvSpPr>
          <p:cNvPr id="4" name="Content Placeholder 3">
            <a:extLst>
              <a:ext uri="{FF2B5EF4-FFF2-40B4-BE49-F238E27FC236}">
                <a16:creationId xmlns:a16="http://schemas.microsoft.com/office/drawing/2014/main" id="{F89752A3-BF99-7C5F-4328-17AF3EBFCD2E}"/>
              </a:ext>
            </a:extLst>
          </p:cNvPr>
          <p:cNvSpPr>
            <a:spLocks noGrp="1"/>
          </p:cNvSpPr>
          <p:nvPr>
            <p:ph idx="1"/>
          </p:nvPr>
        </p:nvSpPr>
        <p:spPr>
          <a:xfrm>
            <a:off x="353484" y="1308995"/>
            <a:ext cx="7945515" cy="5324717"/>
          </a:xfrm>
        </p:spPr>
        <p:txBody>
          <a:bodyPr>
            <a:noAutofit/>
          </a:bodyPr>
          <a:lstStyle/>
          <a:p>
            <a:pPr marL="342900" marR="0" lvl="0" indent="-342900">
              <a:lnSpc>
                <a:spcPct val="115000"/>
              </a:lnSpc>
              <a:buSzPts val="1000"/>
              <a:buFont typeface="Symbol" panose="05050102010706020507" pitchFamily="18" charset="2"/>
              <a:buChar char=""/>
              <a:tabLst>
                <a:tab pos="457200" algn="l"/>
              </a:tabLst>
            </a:pPr>
            <a:r>
              <a:rPr lang="en-US" sz="1600" b="1" kern="100" dirty="0">
                <a:effectLst/>
                <a:ea typeface="Aptos" panose="020B0004020202020204" pitchFamily="34" charset="0"/>
                <a:cs typeface="Arial" panose="020B0604020202020204" pitchFamily="34" charset="0"/>
              </a:rPr>
              <a:t>Zoning:</a:t>
            </a:r>
          </a:p>
          <a:p>
            <a:pPr marL="742950" marR="0" lvl="1" indent="-285750" defTabSz="914400" eaLnBrk="1" fontAlgn="auto" latinLnBrk="0" hangingPunct="1">
              <a:lnSpc>
                <a:spcPct val="115000"/>
              </a:lnSpc>
              <a:spcBef>
                <a:spcPts val="0"/>
              </a:spcBef>
              <a:spcAft>
                <a:spcPts val="0"/>
              </a:spcAft>
              <a:buClr>
                <a:srgbClr val="005EB8"/>
              </a:buClr>
              <a:buSzPts val="1000"/>
              <a:buFont typeface="Courier New" panose="02070309020205020404" pitchFamily="49" charset="0"/>
              <a:buChar char="o"/>
              <a:tabLst>
                <a:tab pos="914400" algn="l"/>
              </a:tabLst>
              <a:defRPr/>
            </a:pPr>
            <a:r>
              <a:rPr lang="en-US" sz="1600" kern="100" dirty="0">
                <a:effectLst/>
                <a:ea typeface="Aptos" panose="020B0004020202020204" pitchFamily="34" charset="0"/>
                <a:cs typeface="Arial" panose="020B0604020202020204" pitchFamily="34" charset="0"/>
              </a:rPr>
              <a:t>Zoning approval should be required by the end of the application year (i.e., if I apply 8/1/2026, then I need to have zoning by 12/31/2026). Zoning should be a requirement so that funding is going to a project that the Board said the applicant can build.  </a:t>
            </a:r>
            <a:r>
              <a:rPr lang="en-US" sz="1600" b="1" kern="100" dirty="0">
                <a:ea typeface="Aptos" panose="020B0004020202020204" pitchFamily="34" charset="0"/>
                <a:cs typeface="Arial" panose="020B0604020202020204" pitchFamily="34" charset="0"/>
              </a:rPr>
              <a:t>Answer: </a:t>
            </a:r>
            <a:r>
              <a:rPr kumimoji="0" lang="en-US" sz="1600" b="0" i="0" u="none" strike="noStrike" kern="100" cap="none" spc="0" normalizeH="0" baseline="0" noProof="0" dirty="0">
                <a:ln>
                  <a:noFill/>
                </a:ln>
                <a:effectLst/>
                <a:uLnTx/>
                <a:uFillTx/>
                <a:ea typeface="Aptos" panose="020B0004020202020204" pitchFamily="34" charset="0"/>
                <a:cs typeface="Arial" panose="020B0604020202020204" pitchFamily="34" charset="0"/>
              </a:rPr>
              <a:t>There can be no amendments to the Scoring Criteria, it was approved by the BOCS on 02-03-2026. </a:t>
            </a:r>
            <a:r>
              <a:rPr kumimoji="0" lang="en-US" sz="1600" i="0" u="none" strike="noStrike" kern="100" cap="none" spc="0" normalizeH="0" baseline="0" noProof="0" dirty="0">
                <a:ln>
                  <a:noFill/>
                </a:ln>
                <a:effectLst/>
                <a:uLnTx/>
                <a:uFillTx/>
                <a:ea typeface="Aptos" panose="020B0004020202020204" pitchFamily="34" charset="0"/>
                <a:cs typeface="Arial" panose="020B0604020202020204" pitchFamily="34" charset="0"/>
              </a:rPr>
              <a:t>That said, </a:t>
            </a:r>
            <a:r>
              <a:rPr lang="en-US" sz="1600" kern="100" dirty="0">
                <a:ea typeface="Aptos" panose="020B0004020202020204" pitchFamily="34" charset="0"/>
                <a:cs typeface="Arial" panose="020B0604020202020204" pitchFamily="34" charset="0"/>
              </a:rPr>
              <a:t>The Affordable Housing Fund Policies and Guidelines addresses zoning with regards to the loan application package, application requirements/checklist and project scoring on pages: 17, 22 and 27, respectively.</a:t>
            </a:r>
          </a:p>
          <a:p>
            <a:pPr>
              <a:lnSpc>
                <a:spcPct val="115000"/>
              </a:lnSpc>
              <a:buSzPts val="1000"/>
              <a:buFont typeface="Courier New" panose="02070309020205020404" pitchFamily="49" charset="0"/>
              <a:buChar char="o"/>
              <a:tabLst>
                <a:tab pos="914400" algn="l"/>
              </a:tabLst>
            </a:pPr>
            <a:r>
              <a:rPr lang="en-US" sz="1600" b="1" kern="100" dirty="0">
                <a:effectLst/>
                <a:ea typeface="Aptos" panose="020B0004020202020204" pitchFamily="34" charset="0"/>
                <a:cs typeface="Arial" panose="020B0604020202020204" pitchFamily="34" charset="0"/>
              </a:rPr>
              <a:t>Site Control:</a:t>
            </a:r>
          </a:p>
          <a:p>
            <a:pPr marL="742950" marR="0" lvl="1" indent="-285750" defTabSz="914400" eaLnBrk="1" fontAlgn="auto" latinLnBrk="0" hangingPunct="1">
              <a:lnSpc>
                <a:spcPct val="115000"/>
              </a:lnSpc>
              <a:spcBef>
                <a:spcPts val="0"/>
              </a:spcBef>
              <a:spcAft>
                <a:spcPts val="0"/>
              </a:spcAft>
              <a:buClr>
                <a:srgbClr val="005EB8"/>
              </a:buClr>
              <a:buSzPts val="1000"/>
              <a:buFont typeface="Courier New" panose="02070309020205020404" pitchFamily="49" charset="0"/>
              <a:buChar char="o"/>
              <a:tabLst>
                <a:tab pos="914400" algn="l"/>
              </a:tabLst>
              <a:defRPr/>
            </a:pPr>
            <a:r>
              <a:rPr lang="en-US" sz="1600" kern="100" dirty="0">
                <a:effectLst/>
                <a:ea typeface="Aptos" panose="020B0004020202020204" pitchFamily="34" charset="0"/>
                <a:cs typeface="Arial" panose="020B0604020202020204" pitchFamily="34" charset="0"/>
              </a:rPr>
              <a:t>Site control should be a requirement so that funding is going to a project on a site the applicant controls</a:t>
            </a:r>
            <a:r>
              <a:rPr lang="en-US" sz="1600" b="1" kern="100" dirty="0">
                <a:effectLst/>
                <a:ea typeface="Aptos" panose="020B0004020202020204" pitchFamily="34" charset="0"/>
                <a:cs typeface="Arial" panose="020B0604020202020204" pitchFamily="34" charset="0"/>
              </a:rPr>
              <a:t>. Answer: </a:t>
            </a:r>
            <a:r>
              <a:rPr kumimoji="0" lang="en-US" sz="1600" b="0" i="0" u="none" strike="noStrike" kern="100" cap="none" spc="0" normalizeH="0" baseline="0" noProof="0" dirty="0">
                <a:ln>
                  <a:noFill/>
                </a:ln>
                <a:effectLst/>
                <a:uLnTx/>
                <a:uFillTx/>
                <a:ea typeface="Aptos" panose="020B0004020202020204" pitchFamily="34" charset="0"/>
                <a:cs typeface="Arial" panose="020B0604020202020204" pitchFamily="34" charset="0"/>
              </a:rPr>
              <a:t>There can be no amendments to the Scoring Criteria, it was approved by the BOCS on 02-03-2026. That said, The Affordable Housing Fund Policies and Guidelines addresses site control with regards to the </a:t>
            </a:r>
            <a:r>
              <a:rPr lang="en-US" sz="1600" kern="100" dirty="0">
                <a:ea typeface="Aptos" panose="020B0004020202020204" pitchFamily="34" charset="0"/>
                <a:cs typeface="Arial" panose="020B0604020202020204" pitchFamily="34" charset="0"/>
              </a:rPr>
              <a:t>loan application package, application requirements/checklist </a:t>
            </a:r>
            <a:r>
              <a:rPr kumimoji="0" lang="en-US" sz="1600" b="0" i="0" u="none" strike="noStrike" kern="100" cap="none" spc="0" normalizeH="0" baseline="0" noProof="0" dirty="0">
                <a:ln>
                  <a:noFill/>
                </a:ln>
                <a:effectLst/>
                <a:uLnTx/>
                <a:uFillTx/>
                <a:ea typeface="Aptos" panose="020B0004020202020204" pitchFamily="34" charset="0"/>
                <a:cs typeface="Arial" panose="020B0604020202020204" pitchFamily="34" charset="0"/>
              </a:rPr>
              <a:t>and project scoring on pages: 11, 22, 23, 25 and 27, respectively.</a:t>
            </a:r>
          </a:p>
          <a:p>
            <a:pPr marL="0" indent="0">
              <a:buNone/>
            </a:pPr>
            <a:endParaRPr lang="en-US" sz="1600" dirty="0"/>
          </a:p>
        </p:txBody>
      </p:sp>
    </p:spTree>
    <p:extLst>
      <p:ext uri="{BB962C8B-B14F-4D97-AF65-F5344CB8AC3E}">
        <p14:creationId xmlns:p14="http://schemas.microsoft.com/office/powerpoint/2010/main" val="3588571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23326</TotalTime>
  <Words>6636</Words>
  <Application>Microsoft Office PowerPoint</Application>
  <PresentationFormat>On-screen Show (4:3)</PresentationFormat>
  <Paragraphs>644</Paragraphs>
  <Slides>47</Slides>
  <Notes>47</Notes>
  <HiddenSlides>16</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Aptos</vt:lpstr>
      <vt:lpstr>Arial</vt:lpstr>
      <vt:lpstr>Calibri</vt:lpstr>
      <vt:lpstr>Cambria</vt:lpstr>
      <vt:lpstr>Courier New</vt:lpstr>
      <vt:lpstr>Open Sans</vt:lpstr>
      <vt:lpstr>Segoe UI Symbol</vt:lpstr>
      <vt:lpstr>Symbol</vt:lpstr>
      <vt:lpstr>Times New Roman</vt:lpstr>
      <vt:lpstr>1_Celestial</vt:lpstr>
      <vt:lpstr>Office Theme</vt:lpstr>
      <vt:lpstr>1_Office Theme</vt:lpstr>
      <vt:lpstr>PowerPoint Presentation</vt:lpstr>
      <vt:lpstr>Agenda</vt:lpstr>
      <vt:lpstr>Responses to Questions</vt:lpstr>
      <vt:lpstr>Responses to Questions – Slide 2 of 5</vt:lpstr>
      <vt:lpstr>Responses to Questions – Slide 3 of 5</vt:lpstr>
      <vt:lpstr>Responses to Questions – Slide 4 of 5</vt:lpstr>
      <vt:lpstr>Responses to Questions – Slide 5 of 5</vt:lpstr>
      <vt:lpstr>Additional Questions – from 03-05-2026 email – Slide 1 of 5</vt:lpstr>
      <vt:lpstr>Additional Questions/Recommendations – from 03-05-2026 email – Slide 2 of 5</vt:lpstr>
      <vt:lpstr>Additional Questions/Recommendations – from 03-05-2026 email – Slide 3 of 5</vt:lpstr>
      <vt:lpstr>Additional Questions/Recommendations – from 03-05-2026 email – Slide 4 of 5</vt:lpstr>
      <vt:lpstr>Additional Questions/Recommendations – from 03-05-2026 email – Slide 5 of 5</vt:lpstr>
      <vt:lpstr>Affordable Housing Fund Project Submission</vt:lpstr>
      <vt:lpstr>Affordable Housing Fund (AHF) Uses</vt:lpstr>
      <vt:lpstr>Affordable Housing Fund</vt:lpstr>
      <vt:lpstr>Affordable Housing Fund (AHF)</vt:lpstr>
      <vt:lpstr>Scoring Criteria  Affordability Proposal</vt:lpstr>
      <vt:lpstr>Scoring Criteria  Financial Proposal</vt:lpstr>
      <vt:lpstr>Scoring Criteria  Project Readiness</vt:lpstr>
      <vt:lpstr>Scoring Criteria  Experience – Slide 1 of 2</vt:lpstr>
      <vt:lpstr>Scoring Criteria   Experience – Slide 2 of 2</vt:lpstr>
      <vt:lpstr>Scoring Criteria  Development Concept</vt:lpstr>
      <vt:lpstr>Affordable Housing Fund Appendix A</vt:lpstr>
      <vt:lpstr>Affordable Housing Fund Appendix A</vt:lpstr>
      <vt:lpstr>Affordable Housing Fund Appendix A</vt:lpstr>
      <vt:lpstr>Affordable Housing Fund Appendix A</vt:lpstr>
      <vt:lpstr>Affordable Housing Fund Appendix A</vt:lpstr>
      <vt:lpstr>Affordable Housing Fund Appendix A</vt:lpstr>
      <vt:lpstr>Affordable Housing Fund Appendix A</vt:lpstr>
      <vt:lpstr>Affordable Housing Fund Appendix A</vt:lpstr>
      <vt:lpstr>Affordable Housing Fund Application Process/Timeline FY27</vt:lpstr>
      <vt:lpstr>Loan Application Affidavit Guidelines Pages 17-19</vt:lpstr>
      <vt:lpstr>Anticipated NOFA Checklist - Slide 1 of 7</vt:lpstr>
      <vt:lpstr>Anticipated NOFA Checklist - Slide 2 of 7</vt:lpstr>
      <vt:lpstr>Anticipated NOFA Checklist - Slide 3 of 7</vt:lpstr>
      <vt:lpstr>Anticipated NOFA Checklist - Slide 4 of 7</vt:lpstr>
      <vt:lpstr>Anticipated NOFA Checklist - Slide 5 of 7</vt:lpstr>
      <vt:lpstr>Anticipated NOFA Checklist - Slide 6 of 7</vt:lpstr>
      <vt:lpstr>Anticipated NOFA Checklist - Slide 7 of 7</vt:lpstr>
      <vt:lpstr>Affordable Housing Fund Application Submission</vt:lpstr>
      <vt:lpstr>Affordable Housing Fund Application Submission</vt:lpstr>
      <vt:lpstr>Affordable Housing Fund Application Submission</vt:lpstr>
      <vt:lpstr>Affordable Housing Fund Application Submission</vt:lpstr>
      <vt:lpstr>Affordable Housing Fund Application Submission</vt:lpstr>
      <vt:lpstr>Affordable Housing Programs </vt:lpstr>
      <vt:lpstr>Contact Information</vt:lpstr>
      <vt:lpstr> Let’s Chat!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Roane, Julie</cp:lastModifiedBy>
  <cp:revision>268</cp:revision>
  <cp:lastPrinted>2026-03-11T15:40:59Z</cp:lastPrinted>
  <dcterms:created xsi:type="dcterms:W3CDTF">2017-05-22T19:11:50Z</dcterms:created>
  <dcterms:modified xsi:type="dcterms:W3CDTF">2026-03-11T17:17:14Z</dcterms:modified>
</cp:coreProperties>
</file>