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692" r:id="rId2"/>
    <p:sldMasterId id="2147483698" r:id="rId3"/>
  </p:sldMasterIdLst>
  <p:notesMasterIdLst>
    <p:notesMasterId r:id="rId22"/>
  </p:notesMasterIdLst>
  <p:sldIdLst>
    <p:sldId id="410" r:id="rId4"/>
    <p:sldId id="1440" r:id="rId5"/>
    <p:sldId id="257" r:id="rId6"/>
    <p:sldId id="1441" r:id="rId7"/>
    <p:sldId id="1463" r:id="rId8"/>
    <p:sldId id="647" r:id="rId9"/>
    <p:sldId id="1457" r:id="rId10"/>
    <p:sldId id="260" r:id="rId11"/>
    <p:sldId id="1468" r:id="rId12"/>
    <p:sldId id="1466" r:id="rId13"/>
    <p:sldId id="263" r:id="rId14"/>
    <p:sldId id="264" r:id="rId15"/>
    <p:sldId id="265" r:id="rId16"/>
    <p:sldId id="266" r:id="rId17"/>
    <p:sldId id="1467" r:id="rId18"/>
    <p:sldId id="1454" r:id="rId19"/>
    <p:sldId id="600" r:id="rId20"/>
    <p:sldId id="274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33F"/>
    <a:srgbClr val="005EB8"/>
    <a:srgbClr val="000000"/>
    <a:srgbClr val="5F6C6D"/>
    <a:srgbClr val="454C51"/>
    <a:srgbClr val="2E5D7A"/>
    <a:srgbClr val="B4C511"/>
    <a:srgbClr val="F28F0C"/>
    <a:srgbClr val="EAC15C"/>
    <a:srgbClr val="DAC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6" autoAdjust="0"/>
    <p:restoredTop sz="86804" autoAdjust="0"/>
  </p:normalViewPr>
  <p:slideViewPr>
    <p:cSldViewPr snapToGrid="0" snapToObjects="1">
      <p:cViewPr varScale="1">
        <p:scale>
          <a:sx n="55" d="100"/>
          <a:sy n="55" d="100"/>
        </p:scale>
        <p:origin x="14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062CC005-F796-4F1A-8883-FCA87529FBEF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1" tIns="47115" rIns="94231" bIns="471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31" tIns="47115" rIns="94231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F66263C6-818D-4717-9F0C-E8D1F4728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3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7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3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8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3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55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01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591">
              <a:defRPr/>
            </a:pPr>
            <a:fld id="{6AC65583-55D3-4C26-B69D-330AE74121C9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591">
                <a:defRPr/>
              </a:pPr>
              <a:t>16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0658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74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591">
              <a:defRPr/>
            </a:pPr>
            <a:fld id="{6AC65583-55D3-4C26-B69D-330AE74121C9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591">
                <a:defRPr/>
              </a:pPr>
              <a:t>18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262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7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AD6D4-9C5C-F6C0-0D1F-7B16AD1C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0B76B-F0A3-E235-7041-4268CAD60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0904A-A271-4565-E48F-23D7218AF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07DC3-1EC6-4E57-D20D-1E643E61C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9FD9A-69EF-4C25-BB26-32931DEB58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8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AD32E-7293-5C7D-2EF7-D4594369B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568F5-0965-C23C-55D4-7128CA07D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299B7-5085-BF6B-8954-44B042895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9E688-3FD8-7F85-B684-AA2F88C85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9FD9A-69EF-4C25-BB26-32931DEB5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2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A5874-2E8C-D99A-9740-94E89E39E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08820-2BCD-5E29-6250-37C1BF33C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56E8B-0B30-3780-7F74-210806431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D006-1731-E90D-4FED-8B079AE5C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B04A-0FD9-459F-A0ED-AEADBFC56A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4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63C6-818D-4717-9F0C-E8D1F47280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6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2927" y="2467707"/>
            <a:ext cx="5714228" cy="1073962"/>
          </a:xfrm>
        </p:spPr>
        <p:txBody>
          <a:bodyPr anchor="b">
            <a:noAutofit/>
          </a:bodyPr>
          <a:lstStyle>
            <a:lvl1pPr algn="ctr">
              <a:defRPr sz="2700" b="1" cap="none"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2927" y="3635458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 cap="none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2" y="5870578"/>
            <a:ext cx="1212173" cy="377825"/>
          </a:xfrm>
        </p:spPr>
        <p:txBody>
          <a:bodyPr/>
          <a:lstStyle/>
          <a:p>
            <a:fld id="{A0FA954F-3C6F-4D82-BBE7-3DC1C6146E9D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4" y="5870578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8"/>
            <a:ext cx="417516" cy="377825"/>
          </a:xfrm>
        </p:spPr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A2279-F717-B649-AD60-8484B3B29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8640" y="548640"/>
            <a:ext cx="2895600" cy="8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6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81D9-572A-456C-8350-23D8E6639E23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00061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2A91-90CA-4E1D-BDF0-B639988C48C6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57310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E7131-34F3-4D2B-8AFD-7BCAA3BC54FF}" type="datetime1">
              <a:rPr lang="en-US" smtClean="0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12949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EE57-F7BF-49A7-8635-0DF1A9CB84F3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831607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5369-31A8-4DC5-B7E5-07B42E320C2A}" type="datetime1">
              <a:rPr lang="en-US" smtClean="0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57911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52927" y="2467707"/>
            <a:ext cx="5714228" cy="1073962"/>
          </a:xfrm>
        </p:spPr>
        <p:txBody>
          <a:bodyPr anchor="b">
            <a:noAutofit/>
          </a:bodyPr>
          <a:lstStyle>
            <a:lvl1pPr algn="ctr">
              <a:defRPr sz="3600" b="1" cap="none"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2927" y="3635456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7626B9CB-2C60-4EA4-924A-62BDC748BE0A}" type="datetime1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A2279-F717-B649-AD60-8484B3B29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55" y="612034"/>
            <a:ext cx="3065417" cy="6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AFD4D9-5603-D74D-BDB0-F3A36E09D506}"/>
              </a:ext>
            </a:extLst>
          </p:cNvPr>
          <p:cNvSpPr/>
          <p:nvPr userDrawn="1"/>
        </p:nvSpPr>
        <p:spPr>
          <a:xfrm>
            <a:off x="0" y="51120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4B516E79-7AF8-42D6-A92C-09FC4C1B9ADD}" type="datetime1">
              <a:rPr lang="en-US" smtClean="0"/>
              <a:t>3/3/2026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286050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B5A108-528E-A849-B31D-D3D3E787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2026729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7429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12001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6573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21145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B6C0C-3BD1-1644-9205-6DC02FC6B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7779" y="438414"/>
            <a:ext cx="1685221" cy="3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602C66-5B12-1248-BAB8-CD44103D240E}"/>
              </a:ext>
            </a:extLst>
          </p:cNvPr>
          <p:cNvSpPr/>
          <p:nvPr userDrawn="1"/>
        </p:nvSpPr>
        <p:spPr>
          <a:xfrm>
            <a:off x="0" y="0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8ADB9-ECD6-F943-B8FD-F9271FA95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7779" y="438414"/>
            <a:ext cx="1685221" cy="3422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6D21337-3E3A-468A-A5D2-C0FD72FC7EFB}" type="datetime1">
              <a:rPr lang="en-US" smtClean="0"/>
              <a:t>3/3/2026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2" y="231814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5E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  <a:lvl2pPr>
              <a:defRPr>
                <a:solidFill>
                  <a:srgbClr val="005EB8"/>
                </a:solidFill>
              </a:defRPr>
            </a:lvl2pPr>
            <a:lvl3pPr>
              <a:defRPr>
                <a:solidFill>
                  <a:srgbClr val="005EB8"/>
                </a:solidFill>
              </a:defRPr>
            </a:lvl3pPr>
            <a:lvl4pPr>
              <a:defRPr>
                <a:solidFill>
                  <a:srgbClr val="005EB8"/>
                </a:solidFill>
              </a:defRPr>
            </a:lvl4pPr>
            <a:lvl5pPr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5E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17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23712" y="5870576"/>
            <a:ext cx="1212173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DC656755-5D51-4309-941E-FC8452530154}" type="datetime1">
              <a:rPr lang="en-US" smtClean="0"/>
              <a:t>3/3/2026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2085" y="5870576"/>
            <a:ext cx="417516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870576"/>
            <a:ext cx="5990311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BEC199-CA10-7349-BBBD-D0DB07A3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655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7429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12001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6573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2114550" indent="-285750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33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05" y="1511110"/>
            <a:ext cx="6236677" cy="7719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1629" y="4719189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non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1E72D-5121-8447-88D2-2D1753CB5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7982" y="2978109"/>
            <a:ext cx="4121521" cy="8370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06" y="1511112"/>
            <a:ext cx="6236677" cy="7719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1630" y="4719191"/>
            <a:ext cx="5714228" cy="39142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 cap="none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1E72D-5121-8447-88D2-2D1753CB5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38698" y="3005701"/>
            <a:ext cx="3402330" cy="9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5EEAECE-4B74-4A72-8114-4D8ABB2B0061}" type="datetime1">
              <a:rPr lang="en-US" smtClean="0"/>
              <a:t>3/3/2026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06790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375749"/>
            <a:ext cx="3516922" cy="1456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BF336F-7BB0-C74B-984A-716525C2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2026729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97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AB1B-E072-4DDF-846A-75332E12DED8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/>
              <a:pPr marL="81915">
                <a:spcBef>
                  <a:spcPts val="124"/>
                </a:spcBef>
              </a:pPr>
              <a:t>‹#›</a:t>
            </a:fld>
            <a:endParaRPr lang="en-US" spc="-38"/>
          </a:p>
        </p:txBody>
      </p:sp>
    </p:spTree>
    <p:extLst>
      <p:ext uri="{BB962C8B-B14F-4D97-AF65-F5344CB8AC3E}">
        <p14:creationId xmlns:p14="http://schemas.microsoft.com/office/powerpoint/2010/main" val="271988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44" y="180848"/>
            <a:ext cx="5369560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558F-C901-476C-B52B-2B728302636A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/>
              <a:pPr marL="81915">
                <a:spcBef>
                  <a:spcPts val="124"/>
                </a:spcBef>
              </a:pPr>
              <a:t>‹#›</a:t>
            </a:fld>
            <a:endParaRPr lang="en-US" spc="-38"/>
          </a:p>
        </p:txBody>
      </p:sp>
    </p:spTree>
    <p:extLst>
      <p:ext uri="{BB962C8B-B14F-4D97-AF65-F5344CB8AC3E}">
        <p14:creationId xmlns:p14="http://schemas.microsoft.com/office/powerpoint/2010/main" val="299725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44" y="180848"/>
            <a:ext cx="5369560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7DD5-73E5-4839-8D2E-A8B80E4B5D7E}" type="datetime1">
              <a:rPr lang="en-US" smtClean="0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/>
              <a:pPr marL="81915">
                <a:spcBef>
                  <a:spcPts val="124"/>
                </a:spcBef>
              </a:pPr>
              <a:t>‹#›</a:t>
            </a:fld>
            <a:endParaRPr lang="en-US" spc="-38"/>
          </a:p>
        </p:txBody>
      </p:sp>
    </p:spTree>
    <p:extLst>
      <p:ext uri="{BB962C8B-B14F-4D97-AF65-F5344CB8AC3E}">
        <p14:creationId xmlns:p14="http://schemas.microsoft.com/office/powerpoint/2010/main" val="2386934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44" y="180848"/>
            <a:ext cx="5369560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48C0-57E2-42DB-8F89-14E91C952449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/>
              <a:pPr marL="81915">
                <a:spcBef>
                  <a:spcPts val="124"/>
                </a:spcBef>
              </a:pPr>
              <a:t>‹#›</a:t>
            </a:fld>
            <a:endParaRPr lang="en-US" spc="-38"/>
          </a:p>
        </p:txBody>
      </p:sp>
    </p:spTree>
    <p:extLst>
      <p:ext uri="{BB962C8B-B14F-4D97-AF65-F5344CB8AC3E}">
        <p14:creationId xmlns:p14="http://schemas.microsoft.com/office/powerpoint/2010/main" val="1001610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0449-D528-4207-8B05-5A5526CDDA06}" type="datetime1">
              <a:rPr lang="en-US" smtClean="0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/>
              <a:pPr marL="81915">
                <a:spcBef>
                  <a:spcPts val="124"/>
                </a:spcBef>
              </a:pPr>
              <a:t>‹#›</a:t>
            </a:fld>
            <a:endParaRPr lang="en-US" spc="-38"/>
          </a:p>
        </p:txBody>
      </p:sp>
    </p:spTree>
    <p:extLst>
      <p:ext uri="{BB962C8B-B14F-4D97-AF65-F5344CB8AC3E}">
        <p14:creationId xmlns:p14="http://schemas.microsoft.com/office/powerpoint/2010/main" val="76885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l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2FEE-9386-4B58-A08E-192B62FDD62F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24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none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E176-3AF1-4DE2-B38D-5FB7D9D9A64A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9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00A08C89-4406-4678-8130-AFD4428CD647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067908" cy="6858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375751"/>
            <a:ext cx="3516922" cy="14562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BF336F-7BB0-C74B-984A-716525C2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4" y="2026731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27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AFD4D9-5603-D74D-BDB0-F3A36E09D506}"/>
              </a:ext>
            </a:extLst>
          </p:cNvPr>
          <p:cNvSpPr/>
          <p:nvPr userDrawn="1"/>
        </p:nvSpPr>
        <p:spPr>
          <a:xfrm>
            <a:off x="0" y="2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286CAC43-E20E-4BCD-B5BC-AAA9366EF84F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286052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B5A108-528E-A849-B31D-D3D3E787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4" y="2026731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5572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9001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2430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15859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B6C0C-3BD1-1644-9205-6DC02FC6B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31195" y="438414"/>
            <a:ext cx="1592580" cy="4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4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523713" y="5870578"/>
            <a:ext cx="1212173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EF2AE16D-062E-4460-8211-518BE466C0FB}" type="datetime1">
              <a:rPr lang="en-US" smtClean="0"/>
              <a:t>3/3/2026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2085" y="5870578"/>
            <a:ext cx="417516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1" y="5870578"/>
            <a:ext cx="5990311" cy="37782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BEC199-CA10-7349-BBBD-D0DB07A3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143657"/>
            <a:ext cx="34891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3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1pPr>
            <a:lvl2pPr marL="5572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2pPr>
            <a:lvl3pPr marL="9001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3pPr>
            <a:lvl4pPr marL="12430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4pPr>
            <a:lvl5pPr marL="1585913" indent="-214313">
              <a:buClr>
                <a:srgbClr val="005EB8"/>
              </a:buClr>
              <a:buFont typeface="Arial" panose="020B0604020202020204" pitchFamily="34" charset="0"/>
              <a:buChar char="•"/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3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602C66-5B12-1248-BAB8-CD44103D240E}"/>
              </a:ext>
            </a:extLst>
          </p:cNvPr>
          <p:cNvSpPr/>
          <p:nvPr userDrawn="1"/>
        </p:nvSpPr>
        <p:spPr>
          <a:xfrm>
            <a:off x="0" y="2"/>
            <a:ext cx="9144000" cy="1116957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8ADB9-ECD6-F943-B8FD-F9271FA95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32904" y="438475"/>
            <a:ext cx="1592580" cy="4638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D66F608-9012-4878-8CD9-7F393343321F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231816"/>
            <a:ext cx="8212016" cy="7719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5EB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  <a:lvl2pPr>
              <a:defRPr>
                <a:solidFill>
                  <a:srgbClr val="005EB8"/>
                </a:solidFill>
              </a:defRPr>
            </a:lvl2pPr>
            <a:lvl3pPr>
              <a:defRPr>
                <a:solidFill>
                  <a:srgbClr val="005EB8"/>
                </a:solidFill>
              </a:defRPr>
            </a:lvl3pPr>
            <a:lvl4pPr>
              <a:defRPr>
                <a:solidFill>
                  <a:srgbClr val="005EB8"/>
                </a:solidFill>
              </a:defRPr>
            </a:lvl4pPr>
            <a:lvl5pPr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5EB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>
            <a:lvl1pPr>
              <a:defRPr>
                <a:solidFill>
                  <a:srgbClr val="005EB8"/>
                </a:solidFill>
              </a:defRPr>
            </a:lvl1pPr>
            <a:lvl2pPr>
              <a:defRPr>
                <a:solidFill>
                  <a:srgbClr val="005EB8"/>
                </a:solidFill>
              </a:defRPr>
            </a:lvl2pPr>
            <a:lvl3pPr>
              <a:defRPr>
                <a:solidFill>
                  <a:srgbClr val="005EB8"/>
                </a:solidFill>
              </a:defRPr>
            </a:lvl3pPr>
            <a:lvl4pPr>
              <a:defRPr>
                <a:solidFill>
                  <a:srgbClr val="005EB8"/>
                </a:solidFill>
              </a:defRPr>
            </a:lvl4pPr>
            <a:lvl5pPr>
              <a:defRPr>
                <a:solidFill>
                  <a:srgbClr val="005EB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574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63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795F-4F86-4612-804D-FC6E6D93A8A0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63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61436">
              <a:spcBef>
                <a:spcPts val="93"/>
              </a:spcBef>
            </a:pPr>
            <a:fld id="{81D60167-4931-47E6-BA6A-407CBD079E47}" type="slidenum">
              <a:rPr lang="en-US" spc="-28" smtClean="0"/>
              <a:pPr marL="61436">
                <a:spcBef>
                  <a:spcPts val="93"/>
                </a:spcBef>
              </a:pPr>
              <a:t>‹#›</a:t>
            </a:fld>
            <a:endParaRPr lang="en-US" spc="-28"/>
          </a:p>
        </p:txBody>
      </p:sp>
    </p:spTree>
    <p:extLst>
      <p:ext uri="{BB962C8B-B14F-4D97-AF65-F5344CB8AC3E}">
        <p14:creationId xmlns:p14="http://schemas.microsoft.com/office/powerpoint/2010/main" val="56682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70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3" y="5870578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C8BFCA1-CFD7-4FFB-99A0-F311AB1D96E4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870578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8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7DD336F-4D98-054F-B475-E0C8EAAB9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9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b="1" kern="1200" cap="none">
          <a:ln w="3175" cmpd="sng">
            <a:noFill/>
          </a:ln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116965"/>
          </a:xfrm>
          <a:custGeom>
            <a:avLst/>
            <a:gdLst/>
            <a:ahLst/>
            <a:cxnLst/>
            <a:rect l="l" t="t" r="r" b="b"/>
            <a:pathLst>
              <a:path w="9144000" h="1116965">
                <a:moveTo>
                  <a:pt x="9144000" y="0"/>
                </a:moveTo>
                <a:lnTo>
                  <a:pt x="0" y="0"/>
                </a:lnTo>
                <a:lnTo>
                  <a:pt x="0" y="1116964"/>
                </a:lnTo>
                <a:lnTo>
                  <a:pt x="9144000" y="11169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77778" y="438416"/>
            <a:ext cx="1685208" cy="342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44" y="180847"/>
            <a:ext cx="5369560" cy="81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3679" y="1535730"/>
            <a:ext cx="6946900" cy="4080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47829-C5F2-4B1A-A438-722112374C45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55340" y="5955784"/>
            <a:ext cx="233045" cy="19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3996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5" r:id="rId6"/>
    <p:sldLayoutId id="2147483706" r:id="rId7"/>
    <p:sldLayoutId id="2147483707" r:id="rId8"/>
    <p:sldLayoutId id="2147483708" r:id="rId9"/>
    <p:sldLayoutId id="2147483678" r:id="rId10"/>
    <p:sldLayoutId id="2147483676" r:id="rId1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144000" cy="1116965"/>
          </a:xfrm>
          <a:custGeom>
            <a:avLst/>
            <a:gdLst/>
            <a:ahLst/>
            <a:cxnLst/>
            <a:rect l="l" t="t" r="r" b="b"/>
            <a:pathLst>
              <a:path w="9144000" h="1116965">
                <a:moveTo>
                  <a:pt x="9144000" y="0"/>
                </a:moveTo>
                <a:lnTo>
                  <a:pt x="0" y="0"/>
                </a:lnTo>
                <a:lnTo>
                  <a:pt x="0" y="1116964"/>
                </a:lnTo>
                <a:lnTo>
                  <a:pt x="9144000" y="11169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7778" y="438418"/>
            <a:ext cx="1685208" cy="342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844" y="180848"/>
            <a:ext cx="536956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3680" y="1535731"/>
            <a:ext cx="69469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4907-A680-4EC2-84DC-61F224ACFC85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55341" y="5955785"/>
            <a:ext cx="23304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707375"/>
                </a:solidFill>
                <a:latin typeface="Open Sans"/>
                <a:cs typeface="Open Sans"/>
              </a:defRPr>
            </a:lvl1pPr>
          </a:lstStyle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/>
              <a:pPr marL="81915">
                <a:spcBef>
                  <a:spcPts val="124"/>
                </a:spcBef>
              </a:pPr>
              <a:t>‹#›</a:t>
            </a:fld>
            <a:endParaRPr lang="en-US" spc="-38"/>
          </a:p>
        </p:txBody>
      </p:sp>
    </p:spTree>
    <p:extLst>
      <p:ext uri="{BB962C8B-B14F-4D97-AF65-F5344CB8AC3E}">
        <p14:creationId xmlns:p14="http://schemas.microsoft.com/office/powerpoint/2010/main" val="169252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Monney@pwcgov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060" y="2581308"/>
            <a:ext cx="8071975" cy="1695384"/>
          </a:xfrm>
        </p:spPr>
        <p:txBody>
          <a:bodyPr>
            <a:normAutofit/>
          </a:bodyPr>
          <a:lstStyle/>
          <a:p>
            <a:endParaRPr lang="en-US" altLang="en-US" sz="1800" dirty="0"/>
          </a:p>
          <a:p>
            <a:r>
              <a:rPr lang="en-US" altLang="en-US" sz="2400" dirty="0">
                <a:solidFill>
                  <a:schemeClr val="bg1"/>
                </a:solidFill>
              </a:rPr>
              <a:t>Program Introduction</a:t>
            </a:r>
          </a:p>
          <a:p>
            <a:endParaRPr lang="en-US" altLang="en-US" sz="2100" dirty="0">
              <a:solidFill>
                <a:schemeClr val="bg1"/>
              </a:solidFill>
            </a:endParaRPr>
          </a:p>
          <a:p>
            <a:r>
              <a:rPr lang="en-US" altLang="en-US" sz="2100" dirty="0">
                <a:solidFill>
                  <a:schemeClr val="bg1"/>
                </a:solidFill>
              </a:rPr>
              <a:t>February 25, 2026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975898-DB65-E621-5B20-25B7CB95F7A5}"/>
              </a:ext>
            </a:extLst>
          </p:cNvPr>
          <p:cNvSpPr txBox="1">
            <a:spLocks/>
          </p:cNvSpPr>
          <p:nvPr/>
        </p:nvSpPr>
        <p:spPr>
          <a:xfrm>
            <a:off x="1042552" y="1944800"/>
            <a:ext cx="730099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Affordable Housing Fund (AHF)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F974C-6BAB-DB1E-FDE3-7E7F66BD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87" y="4652200"/>
            <a:ext cx="7773074" cy="16953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E780C-702D-1233-AACE-F5F0B629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913" y="1220215"/>
            <a:ext cx="7795259" cy="4663456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75285" marR="0" lvl="0" indent="-286385" defTabSz="91440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serve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gap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financing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0" lvl="0" indent="-286385" defTabSz="91440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Applicants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must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demonstrate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other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sources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387985" lvl="0" indent="-287020" defTabSz="914400" eaLnBrk="1" fontAlgn="auto" latinLnBrk="0" hangingPunct="1">
              <a:lnSpc>
                <a:spcPts val="1730"/>
              </a:lnSpc>
              <a:spcBef>
                <a:spcPts val="103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period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between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15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50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years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until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is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fully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repaid,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whichever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comes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later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0" lvl="0" indent="-287020" defTabSz="91440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Rent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mortgage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restrictive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covenants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959485" lvl="0" indent="-287020" defTabSz="914400" eaLnBrk="1" fontAlgn="auto" latinLnBrk="0" hangingPunct="1">
              <a:lnSpc>
                <a:spcPts val="1730"/>
              </a:lnSpc>
              <a:spcBef>
                <a:spcPts val="1019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must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20%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or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less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total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non-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County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funding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development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costs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housing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project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93980" lvl="0" indent="-287020" algn="just" defTabSz="914400" eaLnBrk="1" fontAlgn="auto" latinLnBrk="0" hangingPunct="1">
              <a:lnSpc>
                <a:spcPts val="173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5285" algn="l"/>
                <a:tab pos="37655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	Max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amount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$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75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,000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per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affordable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unit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projects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serving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households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incomes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at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50%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up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but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exceed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80%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Area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Median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Income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limits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cs typeface="Open Sans"/>
              </a:rPr>
              <a:t>(AMI)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1130935" lvl="0" indent="-287020" defTabSz="914400" eaLnBrk="1" fontAlgn="auto" latinLnBrk="0" hangingPunct="1">
              <a:lnSpc>
                <a:spcPts val="1730"/>
              </a:lnSpc>
              <a:spcBef>
                <a:spcPts val="10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Max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amount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$100,000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affordable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unit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serving households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incomes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or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below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50%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AMI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369570" lvl="0" indent="-287020" defTabSz="914400" eaLnBrk="1" fontAlgn="auto" latinLnBrk="0" hangingPunct="1">
              <a:lnSpc>
                <a:spcPts val="173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Repayment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amount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required,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length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exceed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length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period</a:t>
            </a:r>
            <a:endParaRPr kumimoji="0" lang="en-US" sz="1600" b="0" i="0" u="none" strike="noStrike" kern="0" cap="none" spc="-1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375285" marR="369570" lvl="0" indent="-287020" defTabSz="914400" eaLnBrk="1" fontAlgn="auto" latinLnBrk="0" hangingPunct="1">
              <a:lnSpc>
                <a:spcPts val="173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752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Should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paid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off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ahead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schedule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period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shall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shortened,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or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covenants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be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released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56844" y="180847"/>
            <a:ext cx="6391826" cy="870558"/>
          </a:xfrm>
          <a:prstGeom prst="rect">
            <a:avLst/>
          </a:prstGeom>
        </p:spPr>
        <p:txBody>
          <a:bodyPr vert="horz" wrap="square" lIns="0" tIns="69659" rIns="0" bIns="0" rtlCol="0">
            <a:spAutoFit/>
          </a:bodyPr>
          <a:lstStyle/>
          <a:p>
            <a:pPr marL="95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Affordable</a:t>
            </a:r>
            <a:r>
              <a:rPr spc="-65" dirty="0"/>
              <a:t> </a:t>
            </a:r>
            <a:r>
              <a:rPr spc="-10" dirty="0"/>
              <a:t>Housing </a:t>
            </a:r>
            <a:r>
              <a:rPr dirty="0"/>
              <a:t>Fund</a:t>
            </a:r>
            <a:r>
              <a:rPr spc="-20" dirty="0"/>
              <a:t> </a:t>
            </a:r>
            <a:r>
              <a:rPr spc="-10" dirty="0"/>
              <a:t>(AHF)</a:t>
            </a:r>
            <a:br>
              <a:rPr lang="en-US" spc="-10" dirty="0"/>
            </a:br>
            <a:r>
              <a:rPr lang="en-US" dirty="0"/>
              <a:t>Loan</a:t>
            </a:r>
            <a:r>
              <a:rPr lang="en-US" spc="-55" dirty="0"/>
              <a:t> </a:t>
            </a:r>
            <a:r>
              <a:rPr lang="en-US" dirty="0"/>
              <a:t>Provisions</a:t>
            </a:r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43444-3F6A-3E18-F8A3-ED124F45BA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spc="-50" smtClean="0"/>
              <a:t>10</a:t>
            </a:fld>
            <a:endParaRPr lang="en-US" spc="-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Affordable</a:t>
            </a:r>
            <a:r>
              <a:rPr spc="-60" dirty="0"/>
              <a:t> </a:t>
            </a:r>
            <a:r>
              <a:rPr dirty="0"/>
              <a:t>Housing</a:t>
            </a:r>
            <a:r>
              <a:rPr spc="-70" dirty="0"/>
              <a:t> </a:t>
            </a:r>
            <a:r>
              <a:rPr spc="-20" dirty="0"/>
              <a:t>Fund </a:t>
            </a:r>
            <a:r>
              <a:rPr dirty="0"/>
              <a:t>Financing</a:t>
            </a:r>
            <a:r>
              <a:rPr spc="-100" dirty="0"/>
              <a:t> </a:t>
            </a:r>
            <a:r>
              <a:rPr spc="-20" dirty="0"/>
              <a:t>Terms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652" y="1606511"/>
            <a:ext cx="8006209" cy="4363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Interest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rate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simple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interest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at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fixed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rate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10-year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Treasury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Bill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Rate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618490" lvl="0" indent="-287020" defTabSz="914400" eaLnBrk="1" fontAlgn="auto" latinLnBrk="0" hangingPunct="1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Amortized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term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exceed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30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years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(plus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one-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year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period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after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closing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construction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/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rehabilitation/renovation)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Repayment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term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exceed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length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period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389255" lvl="0" indent="-287020" defTabSz="91440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commitment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term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is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three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(3)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years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after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approval.</a:t>
            </a:r>
            <a:r>
              <a:rPr kumimoji="0" sz="1400" b="0" i="0" u="none" strike="noStrike" kern="0" cap="none" spc="3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If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County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does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not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close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within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this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period,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could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reassigned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another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664845" lvl="0" indent="-287020" defTabSz="91440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applicant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may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reapply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subsequent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funding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cycle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using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same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affordable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housing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that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was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originally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approved,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subject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availability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LIHTC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and/or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HUD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221(d)(4)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Affordable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program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must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present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plan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describing: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471170" marR="470534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9271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Exit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strategy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 limited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partner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anticipated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ownership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changes;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any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anticipated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refinancing,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re-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syndication,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sale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third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party;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how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maintained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through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extended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affordability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period;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measures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place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 ensure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future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transfer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serve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interests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/guidelines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cs typeface="Open Sans"/>
              </a:rPr>
              <a:t>10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40942" y="0"/>
            <a:ext cx="5369560" cy="1013739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Affordable</a:t>
            </a:r>
            <a:r>
              <a:rPr spc="-60" dirty="0"/>
              <a:t> </a:t>
            </a:r>
            <a:r>
              <a:rPr dirty="0"/>
              <a:t>Housing</a:t>
            </a:r>
            <a:r>
              <a:rPr spc="-70" dirty="0"/>
              <a:t> </a:t>
            </a:r>
            <a:r>
              <a:rPr spc="-20" dirty="0"/>
              <a:t>Fund</a:t>
            </a:r>
            <a:br>
              <a:rPr lang="en-US" spc="-20" dirty="0"/>
            </a:br>
            <a:r>
              <a:rPr lang="en-US" spc="-20" dirty="0"/>
              <a:t>Project Submission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64285" y="1372533"/>
            <a:ext cx="8604250" cy="4222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r>
              <a:rPr kumimoji="0" sz="2000" b="1" i="0" u="none" strike="noStrike" kern="0" cap="none" spc="-7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Requirements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2000" b="1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Submission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&amp;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Review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24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Annual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Competitive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</a:t>
            </a:r>
            <a:r>
              <a:rPr kumimoji="0" sz="155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Process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through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lang="en-US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annual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Notice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Funding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Availability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(NOFA)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213360" lvl="0" indent="-287020" defTabSz="914400" eaLnBrk="1" fontAlgn="auto" latinLnBrk="0" hangingPunct="1">
              <a:lnSpc>
                <a:spcPct val="100000"/>
              </a:lnSpc>
              <a:spcBef>
                <a:spcPts val="18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Office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Housing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&amp;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Community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Development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Affordable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Dwelling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Unit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Division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staff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review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applications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completeness</a:t>
            </a:r>
            <a:r>
              <a:rPr kumimoji="0" lang="en-US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and initial eligibility 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interdepartmental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Housing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Review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team,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led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by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OHCD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staff,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review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discuss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applications.</a:t>
            </a:r>
            <a:r>
              <a:rPr kumimoji="0" sz="1550" b="0" i="0" u="none" strike="noStrike" kern="0" cap="none" spc="36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Housing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Review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Team</a:t>
            </a:r>
            <a:r>
              <a:rPr kumimoji="0" sz="1550" b="0" i="0" u="none" strike="noStrike" kern="0" cap="none" spc="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include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at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least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staff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from</a:t>
            </a:r>
            <a:r>
              <a:rPr kumimoji="0" sz="155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OHCD,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Planning</a:t>
            </a:r>
            <a:r>
              <a:rPr kumimoji="0" sz="155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Office,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Office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Management,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Budget,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Finance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Department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Department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Development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Services,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consultation</a:t>
            </a:r>
            <a:r>
              <a:rPr kumimoji="0" sz="155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55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County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Attorney’s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Office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as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needed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299085" marR="12065" lvl="0" indent="-287020" defTabSz="914400" eaLnBrk="1" fontAlgn="auto" latinLnBrk="0" hangingPunct="1">
              <a:lnSpc>
                <a:spcPct val="100000"/>
              </a:lnSpc>
              <a:spcBef>
                <a:spcPts val="18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Funding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decisions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made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based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on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merits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each</a:t>
            </a:r>
            <a:r>
              <a:rPr kumimoji="0" sz="1550" b="0" i="0" u="none" strike="noStrike" kern="0" cap="none" spc="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as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graded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accordance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with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Guidelines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scoring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criteria,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terms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contained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NOFA,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availability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resources</a:t>
            </a:r>
            <a:r>
              <a:rPr kumimoji="0" sz="155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55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7591" y="6356173"/>
            <a:ext cx="26655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spc="-50" dirty="0">
                <a:solidFill>
                  <a:srgbClr val="707375"/>
                </a:solidFill>
                <a:latin typeface="Open Sans"/>
                <a:cs typeface="Open Sans"/>
              </a:rPr>
              <a:t>11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Affordable</a:t>
            </a:r>
            <a:r>
              <a:rPr spc="-60" dirty="0"/>
              <a:t> </a:t>
            </a:r>
            <a:r>
              <a:rPr dirty="0"/>
              <a:t>Housing</a:t>
            </a:r>
            <a:r>
              <a:rPr spc="-70" dirty="0"/>
              <a:t> </a:t>
            </a:r>
            <a:r>
              <a:rPr spc="-20" dirty="0"/>
              <a:t>Fund </a:t>
            </a:r>
            <a:r>
              <a:rPr dirty="0"/>
              <a:t>Competitive</a:t>
            </a:r>
            <a:r>
              <a:rPr spc="-90" dirty="0"/>
              <a:t> </a:t>
            </a:r>
            <a:r>
              <a:rPr dirty="0"/>
              <a:t>Application</a:t>
            </a:r>
            <a:r>
              <a:rPr spc="-80" dirty="0"/>
              <a:t> </a:t>
            </a:r>
            <a:r>
              <a:rPr spc="-10" dirty="0"/>
              <a:t>Process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75A253C6-059B-F93A-379E-1A2158C05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0491"/>
              </p:ext>
            </p:extLst>
          </p:nvPr>
        </p:nvGraphicFramePr>
        <p:xfrm>
          <a:off x="1330385" y="1530895"/>
          <a:ext cx="6650738" cy="4080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2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Date</a:t>
                      </a:r>
                      <a:endParaRPr sz="16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Event</a:t>
                      </a:r>
                      <a:endParaRPr sz="16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5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February 25,</a:t>
                      </a:r>
                      <a:r>
                        <a:rPr sz="1600" spc="-5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2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2026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tc>
                  <a:txBody>
                    <a:bodyPr/>
                    <a:lstStyle/>
                    <a:p>
                      <a:pPr marL="44069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AHF</a:t>
                      </a:r>
                      <a:r>
                        <a:rPr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Introduction</a:t>
                      </a:r>
                      <a:r>
                        <a:rPr sz="1600" spc="-1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1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Meeting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March</a:t>
                      </a:r>
                      <a:r>
                        <a:rPr sz="1600" spc="-35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2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2026</a:t>
                      </a:r>
                      <a:endParaRPr sz="16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306705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AHF </a:t>
                      </a:r>
                      <a:r>
                        <a:rPr sz="1600" spc="-1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Pre-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Application</a:t>
                      </a:r>
                      <a:r>
                        <a:rPr sz="1600" spc="-1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1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Meeting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May</a:t>
                      </a:r>
                      <a:r>
                        <a:rPr sz="1600" spc="-25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1,</a:t>
                      </a:r>
                      <a:r>
                        <a:rPr sz="1600" spc="-2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2026</a:t>
                      </a:r>
                      <a:endParaRPr sz="16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tc>
                  <a:txBody>
                    <a:bodyPr/>
                    <a:lstStyle/>
                    <a:p>
                      <a:pPr marL="105029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NOFA</a:t>
                      </a:r>
                      <a:r>
                        <a:rPr sz="1600" spc="-2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1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Release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July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1,</a:t>
                      </a:r>
                      <a:r>
                        <a:rPr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202</a:t>
                      </a:r>
                      <a:r>
                        <a:rPr lang="en-US"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6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,</a:t>
                      </a:r>
                      <a:r>
                        <a:rPr sz="1600" spc="-2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5:00</a:t>
                      </a:r>
                      <a:r>
                        <a:rPr sz="1600" spc="-2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pm</a:t>
                      </a:r>
                      <a:r>
                        <a:rPr sz="1600" spc="-3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2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EST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Application</a:t>
                      </a:r>
                      <a:r>
                        <a:rPr sz="1600" spc="-7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Submission</a:t>
                      </a:r>
                      <a:r>
                        <a:rPr sz="1600" spc="-4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1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Deadline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3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September</a:t>
                      </a:r>
                      <a:r>
                        <a:rPr sz="1600" spc="-3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2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2026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tc>
                  <a:txBody>
                    <a:bodyPr/>
                    <a:lstStyle/>
                    <a:p>
                      <a:pPr marL="599440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Final Application(s) Review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8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October</a:t>
                      </a:r>
                      <a:r>
                        <a:rPr sz="1600" spc="-8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2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2026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      Announcement of Award(s)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Affordable</a:t>
            </a:r>
            <a:r>
              <a:rPr spc="-60" dirty="0"/>
              <a:t> </a:t>
            </a:r>
            <a:r>
              <a:rPr dirty="0"/>
              <a:t>Housing</a:t>
            </a:r>
            <a:r>
              <a:rPr spc="-70" dirty="0"/>
              <a:t> </a:t>
            </a:r>
            <a:r>
              <a:rPr spc="-20" dirty="0"/>
              <a:t>Fund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098" y="1603895"/>
            <a:ext cx="8223250" cy="420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839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Scoring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2000" b="1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Requirements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2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Funding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decisions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made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based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merits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each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graded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accordance with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Guidelines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scoring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criteria,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terms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contained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NOFA,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availability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of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resources in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174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Scoring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Criteria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233045" lvl="0" indent="0" defTabSz="914400" eaLnBrk="1" fontAlgn="auto" latinLnBrk="0" hangingPunct="1">
              <a:lnSpc>
                <a:spcPct val="100000"/>
              </a:lnSpc>
              <a:spcBef>
                <a:spcPts val="2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may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approved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less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than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full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amount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requested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loan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application,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if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multiple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projects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apply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for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AHF,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scores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may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used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compare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projects.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  <a:p>
            <a:pPr marL="12700" marR="188595" lvl="0" indent="0" defTabSz="91440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Highest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consideration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be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given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loan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applications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that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demonstrate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that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project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will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rehabilitate,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construct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and/or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preserve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greatest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number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highest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quality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affordable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units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to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serve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County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households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greatest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need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in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the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most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economically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sustainable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way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and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meet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AfDU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Ordinance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provisions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when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Open Sans"/>
                <a:cs typeface="Open Sans"/>
              </a:rPr>
              <a:t>applicable.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8C3AC-64DE-8FD8-FBC4-F2CD10897C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55340" y="6054844"/>
            <a:ext cx="319527" cy="153888"/>
          </a:xfrm>
        </p:spPr>
        <p:txBody>
          <a:bodyPr/>
          <a:lstStyle/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spc="-50" smtClean="0">
                <a:solidFill>
                  <a:srgbClr val="005EB8"/>
                </a:solidFill>
              </a:rPr>
              <a:t>14</a:t>
            </a:fld>
            <a:endParaRPr lang="en-US" spc="-50" dirty="0">
              <a:solidFill>
                <a:srgbClr val="005EB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CC2E-45E3-6093-D796-0EA9A95E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>
            <a:extLst>
              <a:ext uri="{FF2B5EF4-FFF2-40B4-BE49-F238E27FC236}">
                <a16:creationId xmlns:a16="http://schemas.microsoft.com/office/drawing/2014/main" id="{9485FB82-119B-DB4E-9A03-FEB3A9B27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844" y="180847"/>
            <a:ext cx="5369560" cy="470449"/>
          </a:xfrm>
          <a:prstGeom prst="rect">
            <a:avLst/>
          </a:prstGeom>
        </p:spPr>
        <p:txBody>
          <a:bodyPr vert="horz" wrap="square" lIns="0" tIns="69659" rIns="0" bIns="0" rtlCol="0">
            <a:spAutoFit/>
          </a:bodyPr>
          <a:lstStyle/>
          <a:p>
            <a:pPr marL="95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Affordable</a:t>
            </a:r>
            <a:r>
              <a:rPr spc="-65" dirty="0"/>
              <a:t> </a:t>
            </a:r>
            <a:r>
              <a:rPr spc="-10" dirty="0"/>
              <a:t>Housing </a:t>
            </a:r>
            <a:r>
              <a:rPr dirty="0"/>
              <a:t>Fund</a:t>
            </a:r>
            <a:r>
              <a:rPr spc="-20" dirty="0"/>
              <a:t> </a:t>
            </a:r>
            <a:r>
              <a:rPr spc="-10" dirty="0"/>
              <a:t>(AHF)</a:t>
            </a:r>
            <a:endParaRPr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E4485D2-38E3-E125-723A-CA9545A3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36230"/>
              </p:ext>
            </p:extLst>
          </p:nvPr>
        </p:nvGraphicFramePr>
        <p:xfrm>
          <a:off x="927703" y="1242740"/>
          <a:ext cx="7509508" cy="4713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5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Open Sans"/>
                          <a:cs typeface="Open Sans"/>
                        </a:rPr>
                        <a:t>Scoring</a:t>
                      </a:r>
                      <a:r>
                        <a:rPr sz="2000" b="1" spc="-45" dirty="0">
                          <a:solidFill>
                            <a:schemeClr val="tx1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2000" b="1" spc="-10" dirty="0">
                          <a:solidFill>
                            <a:schemeClr val="tx1"/>
                          </a:solidFill>
                          <a:latin typeface="Open Sans"/>
                          <a:cs typeface="Open Sans"/>
                        </a:rPr>
                        <a:t>Criteria</a:t>
                      </a:r>
                      <a:endParaRPr sz="2000" dirty="0">
                        <a:solidFill>
                          <a:schemeClr val="tx1"/>
                        </a:solidFill>
                        <a:latin typeface="Open Sans"/>
                        <a:cs typeface="Open Sans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5EB8"/>
                      </a:solidFill>
                      <a:prstDash val="solid"/>
                    </a:lnL>
                    <a:lnR w="9525">
                      <a:solidFill>
                        <a:srgbClr val="005EB8"/>
                      </a:solidFill>
                      <a:prstDash val="solid"/>
                    </a:lnR>
                    <a:lnT w="9525">
                      <a:solidFill>
                        <a:srgbClr val="005EB8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 spc="-1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Category</a:t>
                      </a:r>
                      <a:endParaRPr sz="1600">
                        <a:latin typeface="Open Sans"/>
                        <a:cs typeface="Open San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600" b="1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Maximum</a:t>
                      </a:r>
                      <a:r>
                        <a:rPr sz="1600" b="1" spc="-75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b="1" spc="-1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Points/Percentage(s)</a:t>
                      </a:r>
                      <a:endParaRPr sz="1600">
                        <a:latin typeface="Open Sans"/>
                        <a:cs typeface="Open Sans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Affordability Proposal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35</a:t>
                      </a:r>
                      <a:r>
                        <a:rPr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Points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Financial Proposal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25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Points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Project</a:t>
                      </a:r>
                      <a:r>
                        <a:rPr sz="1600" spc="-55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spc="-1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Readiness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8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Points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Experience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17</a:t>
                      </a:r>
                      <a:r>
                        <a:rPr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Points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Development Concept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spc="-4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15 </a:t>
                      </a:r>
                      <a:r>
                        <a:rPr sz="160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Points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Total</a:t>
                      </a:r>
                      <a:endParaRPr sz="160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600" b="1" spc="-6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100</a:t>
                      </a:r>
                      <a:r>
                        <a:rPr sz="1600" b="1" spc="-6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b="1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Maximum</a:t>
                      </a:r>
                      <a:r>
                        <a:rPr sz="1600" b="1" spc="-20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600" b="1" dirty="0">
                          <a:solidFill>
                            <a:srgbClr val="005EB8"/>
                          </a:solidFill>
                          <a:latin typeface="Open Sans"/>
                          <a:cs typeface="Open Sans"/>
                        </a:rPr>
                        <a:t>Points</a:t>
                      </a:r>
                      <a:endParaRPr sz="1600" dirty="0">
                        <a:latin typeface="Open Sans"/>
                        <a:cs typeface="Open San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19E2-68BC-C884-097B-69B49B9D34E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55340" y="5955784"/>
            <a:ext cx="401009" cy="153888"/>
          </a:xfrm>
        </p:spPr>
        <p:txBody>
          <a:bodyPr/>
          <a:lstStyle/>
          <a:p>
            <a:pPr marL="109220">
              <a:lnSpc>
                <a:spcPct val="100000"/>
              </a:lnSpc>
              <a:spcBef>
                <a:spcPts val="165"/>
              </a:spcBef>
            </a:pPr>
            <a:r>
              <a:rPr lang="en-US" spc="-50" dirty="0">
                <a:solidFill>
                  <a:srgbClr val="005EB8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0139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36116-5DE9-CA40-816D-5BD971106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880C-DB38-E0BD-D07F-7CF30CBA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620" y="1278076"/>
            <a:ext cx="2637692" cy="1092200"/>
          </a:xfrm>
        </p:spPr>
        <p:txBody>
          <a:bodyPr>
            <a:no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Affordable Housing Programs</a:t>
            </a:r>
            <a:br>
              <a:rPr lang="en-US" dirty="0"/>
            </a:br>
            <a:endParaRPr lang="en-US" b="0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D3F8B70-CFAC-2188-E5EC-61D48B31074C}"/>
              </a:ext>
            </a:extLst>
          </p:cNvPr>
          <p:cNvSpPr/>
          <p:nvPr/>
        </p:nvSpPr>
        <p:spPr>
          <a:xfrm>
            <a:off x="1282866" y="2334822"/>
            <a:ext cx="2792831" cy="3428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1BC1F7-50B0-BAC3-625F-0E87B8905EC7}"/>
              </a:ext>
            </a:extLst>
          </p:cNvPr>
          <p:cNvSpPr txBox="1">
            <a:spLocks/>
          </p:cNvSpPr>
          <p:nvPr/>
        </p:nvSpPr>
        <p:spPr>
          <a:xfrm>
            <a:off x="1378943" y="2038844"/>
            <a:ext cx="3193057" cy="1996654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2500" b="0" dirty="0">
                <a:solidFill>
                  <a:srgbClr val="FFFFFF"/>
                </a:solidFill>
              </a:rPr>
              <a:t>FAQ Sheets</a:t>
            </a:r>
            <a:endParaRPr lang="en-US" sz="2500" b="0" dirty="0"/>
          </a:p>
          <a:p>
            <a:r>
              <a:rPr lang="en-US" sz="1400" dirty="0"/>
              <a:t>www.pwcva.gov/housing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5A9F09-D42B-2BE2-56E4-23A584801D88}"/>
              </a:ext>
            </a:extLst>
          </p:cNvPr>
          <p:cNvSpPr txBox="1">
            <a:spLocks/>
          </p:cNvSpPr>
          <p:nvPr/>
        </p:nvSpPr>
        <p:spPr>
          <a:xfrm>
            <a:off x="5068305" y="2182532"/>
            <a:ext cx="2637692" cy="10922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2400" b="0">
                <a:solidFill>
                  <a:srgbClr val="FFFFFF"/>
                </a:solidFill>
              </a:rPr>
              <a:t>FAQ Sheet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D06742-A686-9BB9-16C3-BFA6EC2BA643}"/>
              </a:ext>
            </a:extLst>
          </p:cNvPr>
          <p:cNvSpPr txBox="1">
            <a:spLocks/>
          </p:cNvSpPr>
          <p:nvPr/>
        </p:nvSpPr>
        <p:spPr>
          <a:xfrm>
            <a:off x="4762060" y="2491071"/>
            <a:ext cx="2637692" cy="10922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342900"/>
            <a:endParaRPr lang="en-US" sz="2400" b="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F1029-C3E9-5B36-EFFC-D1E7A251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EA00BD2D-6E2A-BC09-067F-723D62B9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51" y="1055693"/>
            <a:ext cx="4530042" cy="42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D90E-E494-308B-D5EE-1338D496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232D0-F0A5-66C5-8DAB-A2BD48AB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96" y="231814"/>
            <a:ext cx="5311492" cy="771957"/>
          </a:xfrm>
        </p:spPr>
        <p:txBody>
          <a:bodyPr>
            <a:normAutofit/>
          </a:bodyPr>
          <a:lstStyle/>
          <a:p>
            <a:r>
              <a:rPr lang="en-US" sz="2800" dirty="0"/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61427-CE3A-ADB4-2359-386186F3A862}"/>
              </a:ext>
            </a:extLst>
          </p:cNvPr>
          <p:cNvSpPr txBox="1"/>
          <p:nvPr/>
        </p:nvSpPr>
        <p:spPr>
          <a:xfrm>
            <a:off x="969244" y="1581798"/>
            <a:ext cx="720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Prince William County Affordable Housing Fund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65A8F-D102-6C80-C14B-40FB45BD6BD7}"/>
              </a:ext>
            </a:extLst>
          </p:cNvPr>
          <p:cNvSpPr txBox="1"/>
          <p:nvPr/>
        </p:nvSpPr>
        <p:spPr>
          <a:xfrm>
            <a:off x="1196094" y="2497787"/>
            <a:ext cx="2180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Open Sans" panose="020B0606030504020204" pitchFamily="34" charset="0"/>
                <a:ea typeface="Times New Roman" panose="02020603050405020304" pitchFamily="18" charset="0"/>
              </a:rPr>
              <a:t>Joan S. Duckett</a:t>
            </a:r>
          </a:p>
          <a:p>
            <a:r>
              <a:rPr lang="en-US" sz="1350" dirty="0">
                <a:latin typeface="Open Sans" panose="020B0606030504020204" pitchFamily="34" charset="0"/>
                <a:ea typeface="Times New Roman" panose="02020603050405020304" pitchFamily="18" charset="0"/>
              </a:rPr>
              <a:t>Director of Housing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dirty="0">
                <a:latin typeface="Open Sans" panose="020B0606030504020204" pitchFamily="34" charset="0"/>
                <a:ea typeface="Times New Roman" panose="02020603050405020304" pitchFamily="18" charset="0"/>
              </a:rPr>
              <a:t>Office: 703.792-7539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u="sng" dirty="0">
                <a:latin typeface="Open Sans" panose="020B0606030504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jduckett@pwcgov.org</a:t>
            </a:r>
            <a:r>
              <a:rPr lang="en-US" sz="1350" dirty="0">
                <a:latin typeface="Open Sans" panose="020B0606030504020204" pitchFamily="34" charset="0"/>
                <a:ea typeface="Times New Roman" panose="02020603050405020304" pitchFamily="18" charset="0"/>
              </a:rPr>
              <a:t>     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C81F-BC08-832C-3FBB-8226CB32D58E}"/>
              </a:ext>
            </a:extLst>
          </p:cNvPr>
          <p:cNvSpPr txBox="1"/>
          <p:nvPr/>
        </p:nvSpPr>
        <p:spPr>
          <a:xfrm>
            <a:off x="1196094" y="3642002"/>
            <a:ext cx="261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Open Sans" panose="020B0606030504020204" pitchFamily="34" charset="0"/>
                <a:ea typeface="Times New Roman" panose="02020603050405020304" pitchFamily="18" charset="0"/>
              </a:rPr>
              <a:t>Ivette Monney </a:t>
            </a:r>
          </a:p>
          <a:p>
            <a:r>
              <a:rPr lang="en-US" sz="1350" dirty="0">
                <a:latin typeface="Open Sans" panose="020B0606030504020204" pitchFamily="34" charset="0"/>
                <a:ea typeface="Times New Roman" panose="02020603050405020304" pitchFamily="18" charset="0"/>
              </a:rPr>
              <a:t>Sr. Housing Program Manager</a:t>
            </a:r>
          </a:p>
          <a:p>
            <a:r>
              <a:rPr lang="en-US" sz="1350" dirty="0">
                <a:latin typeface="Open Sans" panose="020B0606030504020204" pitchFamily="34" charset="0"/>
                <a:ea typeface="Calibri" panose="020F0502020204030204" pitchFamily="34" charset="0"/>
              </a:rPr>
              <a:t>Office: 703-792-3969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350" u="sng" dirty="0">
                <a:latin typeface="Open Sans" panose="020B0606030504020204" pitchFamily="34" charset="0"/>
                <a:ea typeface="Times New Roman" panose="02020603050405020304" pitchFamily="18" charset="0"/>
              </a:rPr>
              <a:t>Imonney@pwcgov.org</a:t>
            </a:r>
            <a:r>
              <a:rPr lang="en-US" sz="1350" dirty="0">
                <a:latin typeface="Open Sans" panose="020B0606030504020204" pitchFamily="34" charset="0"/>
                <a:ea typeface="Times New Roman" panose="02020603050405020304" pitchFamily="18" charset="0"/>
              </a:rPr>
              <a:t>   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112F983-1718-78F2-BD4F-4A7FDBABBCEA}"/>
              </a:ext>
            </a:extLst>
          </p:cNvPr>
          <p:cNvSpPr txBox="1">
            <a:spLocks/>
          </p:cNvSpPr>
          <p:nvPr/>
        </p:nvSpPr>
        <p:spPr>
          <a:xfrm>
            <a:off x="2733857" y="5239367"/>
            <a:ext cx="415775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400" b="1" kern="1200" cap="none">
                <a:solidFill>
                  <a:srgbClr val="005EB8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www.pwcva.gov/housing</a:t>
            </a:r>
          </a:p>
        </p:txBody>
      </p:sp>
      <p:pic>
        <p:nvPicPr>
          <p:cNvPr id="1026" name="Picture 2" descr="Birds eye view: the Town of Occoquan">
            <a:extLst>
              <a:ext uri="{FF2B5EF4-FFF2-40B4-BE49-F238E27FC236}">
                <a16:creationId xmlns:a16="http://schemas.microsoft.com/office/drawing/2014/main" id="{4F456D8B-E0F6-253A-00E8-50201A5D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00" y="2578788"/>
            <a:ext cx="3961556" cy="11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199D7-6C54-BA97-186B-B174F178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340" y="5955784"/>
            <a:ext cx="233045" cy="153888"/>
          </a:xfrm>
        </p:spPr>
        <p:txBody>
          <a:bodyPr/>
          <a:lstStyle/>
          <a:p>
            <a:fld id="{17DD336F-4D98-054F-B475-E0C8EAAB90EF}" type="slidenum">
              <a:rPr lang="en-US" smtClean="0">
                <a:solidFill>
                  <a:srgbClr val="005EB8"/>
                </a:solidFill>
              </a:rPr>
              <a:pPr/>
              <a:t>17</a:t>
            </a:fld>
            <a:endParaRPr lang="en-US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2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33A4B-D2A6-8767-0575-6A8B06ED7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0555-99A3-1472-6546-BA92167348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143000" y="935809"/>
            <a:ext cx="6858000" cy="1092200"/>
          </a:xfrm>
        </p:spPr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Let’s Chat!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4C5FD4-077F-3D29-BCF3-EE9A924ECF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02543" y="1944690"/>
            <a:ext cx="5586411" cy="3031732"/>
            <a:chOff x="879391" y="1449919"/>
            <a:chExt cx="7448548" cy="4042309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4660B1FC-40C9-5040-5C41-A5ED58231D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83459" y="3007305"/>
              <a:ext cx="4681150" cy="1838082"/>
            </a:xfrm>
            <a:prstGeom prst="wedgeRectCallout">
              <a:avLst>
                <a:gd name="adj1" fmla="val -35118"/>
                <a:gd name="adj2" fmla="val 72146"/>
              </a:avLst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8346EF4D-496F-56AF-E2C0-64951EF474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9391" y="1449919"/>
              <a:ext cx="4522572" cy="1668162"/>
            </a:xfrm>
            <a:prstGeom prst="wedgeRectCallout">
              <a:avLst>
                <a:gd name="adj1" fmla="val 31270"/>
                <a:gd name="adj2" fmla="val 7618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srgbClr val="FFFFFF"/>
                </a:solidFill>
                <a:highlight>
                  <a:srgbClr val="7DA33F"/>
                </a:highlight>
                <a:latin typeface="Calibri" panose="020F0502020204030204"/>
              </a:endParaRPr>
            </a:p>
          </p:txBody>
        </p:sp>
        <p:sp>
          <p:nvSpPr>
            <p:cNvPr id="8" name="Speech Bubble: Rectangle 7">
              <a:extLst>
                <a:ext uri="{FF2B5EF4-FFF2-40B4-BE49-F238E27FC236}">
                  <a16:creationId xmlns:a16="http://schemas.microsoft.com/office/drawing/2014/main" id="{761299BB-8ABD-2F4F-0665-A9BBA665BE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58832" y="2074226"/>
              <a:ext cx="975152" cy="879039"/>
            </a:xfrm>
            <a:prstGeom prst="wedgeRectCallout">
              <a:avLst>
                <a:gd name="adj1" fmla="val 31270"/>
                <a:gd name="adj2" fmla="val 7618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7689B957-84E4-09E8-774E-9B0FC63D32D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53101" y="2953265"/>
              <a:ext cx="975152" cy="879039"/>
            </a:xfrm>
            <a:prstGeom prst="wedgeRectCallout">
              <a:avLst>
                <a:gd name="adj1" fmla="val -33989"/>
                <a:gd name="adj2" fmla="val 7618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A2BC0627-86B5-E8E7-EF5C-3A892FD402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52787" y="4613189"/>
              <a:ext cx="975152" cy="879039"/>
            </a:xfrm>
            <a:prstGeom prst="wedgeRectCallout">
              <a:avLst>
                <a:gd name="adj1" fmla="val -33989"/>
                <a:gd name="adj2" fmla="val 7618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12" name="Graphic 11" descr="Question Mark with solid fill">
              <a:extLst>
                <a:ext uri="{FF2B5EF4-FFF2-40B4-BE49-F238E27FC236}">
                  <a16:creationId xmlns:a16="http://schemas.microsoft.com/office/drawing/2014/main" id="{C33CF87F-13E6-4A01-983C-A3932B24DD8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1241" y="3035744"/>
              <a:ext cx="714079" cy="714079"/>
            </a:xfrm>
            <a:prstGeom prst="rect">
              <a:avLst/>
            </a:prstGeom>
          </p:spPr>
        </p:pic>
        <p:pic>
          <p:nvPicPr>
            <p:cNvPr id="13" name="Graphic 12" descr="Question Mark with solid fill">
              <a:extLst>
                <a:ext uri="{FF2B5EF4-FFF2-40B4-BE49-F238E27FC236}">
                  <a16:creationId xmlns:a16="http://schemas.microsoft.com/office/drawing/2014/main" id="{62315743-0BFD-BC1F-5558-8DE6E87394F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9368" y="2156705"/>
              <a:ext cx="714079" cy="714079"/>
            </a:xfrm>
            <a:prstGeom prst="rect">
              <a:avLst/>
            </a:prstGeom>
          </p:spPr>
        </p:pic>
        <p:pic>
          <p:nvPicPr>
            <p:cNvPr id="14" name="Graphic 13" descr="Question Mark with solid fill">
              <a:extLst>
                <a:ext uri="{FF2B5EF4-FFF2-40B4-BE49-F238E27FC236}">
                  <a16:creationId xmlns:a16="http://schemas.microsoft.com/office/drawing/2014/main" id="{FA4E1F9F-E44E-E15A-5E8B-6362E0EA4F7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83323" y="4695668"/>
              <a:ext cx="714079" cy="71407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E42408-22D1-7205-3AE1-0ECA6437468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3930" y="1680066"/>
              <a:ext cx="408494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3600" b="1" dirty="0">
                  <a:solidFill>
                    <a:srgbClr val="FFFFFF"/>
                  </a:solidFill>
                  <a:latin typeface="Calibri" panose="020F0502020204030204"/>
                </a:rPr>
                <a:t>QUESTIONS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E2B25E-9926-5627-1276-A82E2C8E797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44216" y="3430766"/>
              <a:ext cx="408494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3600" b="1" dirty="0">
                  <a:solidFill>
                    <a:srgbClr val="FFFFFF"/>
                  </a:solidFill>
                  <a:latin typeface="Calibri" panose="020F0502020204030204"/>
                </a:rPr>
                <a:t>ANSWERS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84EC4-761F-D36D-8CFA-E69C2DE4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3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2EEE5-9FAC-815D-6CE6-22AA6654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286050"/>
            <a:ext cx="6423482" cy="771957"/>
          </a:xfrm>
        </p:spPr>
        <p:txBody>
          <a:bodyPr>
            <a:normAutofit/>
          </a:bodyPr>
          <a:lstStyle/>
          <a:p>
            <a:r>
              <a:rPr lang="en-US" sz="2800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0A01F-D491-FA87-8215-D0B51F83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1" y="1312752"/>
            <a:ext cx="8158398" cy="4472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What We Will Discuss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	• Overview of Affordable Dwelling Unit Ordinance (AfDU)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000" dirty="0"/>
              <a:t>	• Overview Rezonings – Comp Plan or AfDU Ordinance 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	</a:t>
            </a:r>
            <a:r>
              <a:rPr lang="en-US" sz="2000" dirty="0"/>
              <a:t>• Affordable Housing Fund (AHF)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000" dirty="0"/>
              <a:t>	• Program Priorities &amp; Eligible Uses of AHF Funds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000" dirty="0"/>
              <a:t>	• AHF Funding Requirements &amp; Loan Terms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000" dirty="0"/>
              <a:t>	• AHF Application Process and Timeline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000" dirty="0"/>
              <a:t>	• AHF Overview of Scoring Criteria</a:t>
            </a:r>
          </a:p>
          <a:p>
            <a:pPr marL="0" indent="0">
              <a:buNone/>
            </a:pP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6E9AD-4515-D33D-EF3D-2C31E40A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4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4767" y="212850"/>
            <a:ext cx="630006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Overview</a:t>
            </a:r>
            <a:r>
              <a:rPr sz="2800" spc="-70" dirty="0"/>
              <a:t> </a:t>
            </a:r>
            <a:r>
              <a:rPr sz="2800" dirty="0"/>
              <a:t>PWC</a:t>
            </a:r>
            <a:r>
              <a:rPr sz="2800" spc="-50" dirty="0"/>
              <a:t> </a:t>
            </a:r>
            <a:r>
              <a:rPr sz="2800" dirty="0"/>
              <a:t>Affordable</a:t>
            </a:r>
            <a:r>
              <a:rPr sz="2800" spc="-70" dirty="0"/>
              <a:t> </a:t>
            </a:r>
            <a:r>
              <a:rPr sz="2800" dirty="0"/>
              <a:t>Dwelling</a:t>
            </a:r>
            <a:r>
              <a:rPr sz="2800" spc="-50" dirty="0"/>
              <a:t> </a:t>
            </a:r>
            <a:r>
              <a:rPr sz="2800" spc="-20" dirty="0"/>
              <a:t>Unit </a:t>
            </a:r>
            <a:r>
              <a:rPr sz="2800" dirty="0"/>
              <a:t>(AfDU)</a:t>
            </a:r>
            <a:r>
              <a:rPr sz="2800" spc="-30" dirty="0"/>
              <a:t> </a:t>
            </a:r>
            <a:r>
              <a:rPr sz="2800" spc="-10" dirty="0"/>
              <a:t>Ordinance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78" y="1509058"/>
            <a:ext cx="8970643" cy="4550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537B-4777-5514-7FEB-279C11D137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22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spc="-50" smtClean="0"/>
              <a:t>3</a:t>
            </a:fld>
            <a:endParaRPr lang="en-US"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5B92A-DCEE-4E77-006A-905C2D69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1AAA-66E9-0D02-EEE6-113B5636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Guidelines for Rezonings</a:t>
            </a:r>
            <a:br>
              <a:rPr lang="en-US" dirty="0"/>
            </a:br>
            <a:r>
              <a:rPr lang="en-US" dirty="0"/>
              <a:t>Comp Plan or AfDU Ordinance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C553-0613-16B7-056A-07522BA7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773" y="2349426"/>
            <a:ext cx="4126453" cy="569468"/>
          </a:xfrm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1800" dirty="0"/>
              <a:t>2040 Comprehensive Plan</a:t>
            </a:r>
          </a:p>
          <a:p>
            <a:pPr algn="ctr"/>
            <a:r>
              <a:rPr lang="en-US" sz="1500" b="0" i="1" u="sng" dirty="0"/>
              <a:t>Affordable Housing Supplement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316D1-E549-4AC5-6126-06C912A63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492" y="3143624"/>
            <a:ext cx="4748329" cy="3057539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Recommends bonus density 2x the percentage of affordable/workforce units  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Open Sans"/>
                <a:ea typeface="Open Sans"/>
                <a:cs typeface="Open Sans"/>
              </a:rPr>
              <a:t>(Ex. 10% of units offered = 20% bonus density)</a:t>
            </a: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P</a:t>
            </a:r>
            <a:r>
              <a:rPr lang="en-US" dirty="0">
                <a:solidFill>
                  <a:srgbClr val="2E6AAB"/>
                </a:solidFill>
                <a:latin typeface="Open Sans"/>
                <a:ea typeface="Open Sans"/>
                <a:cs typeface="Open Sans"/>
              </a:rPr>
              <a:t>rovides more bonus density for 80% AMI to 120% AMI </a:t>
            </a:r>
            <a:r>
              <a:rPr lang="en-US" i="1" dirty="0">
                <a:solidFill>
                  <a:srgbClr val="2E6AAB"/>
                </a:solidFill>
                <a:latin typeface="Open Sans"/>
                <a:ea typeface="Open Sans"/>
                <a:cs typeface="Open Sans"/>
              </a:rPr>
              <a:t>(above 10% of units) </a:t>
            </a:r>
            <a:r>
              <a:rPr lang="en-US" dirty="0">
                <a:solidFill>
                  <a:srgbClr val="2E6AAB"/>
                </a:solidFill>
                <a:latin typeface="Open Sans"/>
                <a:ea typeface="Open Sans"/>
                <a:cs typeface="Open Sans"/>
              </a:rPr>
              <a:t>compared to AfDU Ordinance</a:t>
            </a:r>
          </a:p>
          <a:p>
            <a:endParaRPr lang="en-US" dirty="0">
              <a:solidFill>
                <a:srgbClr val="2E6AAB"/>
              </a:solidFill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No guidance for 50% </a:t>
            </a:r>
            <a:r>
              <a:rPr lang="en-US" dirty="0">
                <a:solidFill>
                  <a:srgbClr val="2E6AAB"/>
                </a:solidFill>
                <a:latin typeface="Open Sans"/>
                <a:ea typeface="Open Sans"/>
                <a:cs typeface="Open Sans"/>
              </a:rPr>
              <a:t>to &lt;=80%</a:t>
            </a:r>
            <a:r>
              <a:rPr lang="en-US" dirty="0">
                <a:latin typeface="Open Sans"/>
                <a:ea typeface="Open Sans"/>
                <a:cs typeface="Open Sans"/>
              </a:rPr>
              <a:t> AMI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F2A5D-B902-44E6-0AC2-4C26FF3D3A19}"/>
              </a:ext>
            </a:extLst>
          </p:cNvPr>
          <p:cNvSpPr txBox="1"/>
          <p:nvPr/>
        </p:nvSpPr>
        <p:spPr>
          <a:xfrm>
            <a:off x="374973" y="1201366"/>
            <a:ext cx="801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EB8"/>
                </a:solidFill>
                <a:latin typeface="Open Sans" charset="0"/>
                <a:ea typeface="Open Sans" charset="0"/>
                <a:cs typeface="Open Sans" charset="0"/>
              </a:rPr>
              <a:t>Rezonings could choose either </a:t>
            </a:r>
          </a:p>
          <a:p>
            <a:pPr algn="ctr"/>
            <a:r>
              <a:rPr lang="en-US" b="1" dirty="0">
                <a:solidFill>
                  <a:srgbClr val="005EB8"/>
                </a:solidFill>
                <a:latin typeface="Open Sans" charset="0"/>
                <a:ea typeface="Open Sans" charset="0"/>
                <a:cs typeface="Open Sans" charset="0"/>
              </a:rPr>
              <a:t>Comp Plan guidelines or AfDU Ordinance </a:t>
            </a:r>
          </a:p>
          <a:p>
            <a:pPr algn="ctr"/>
            <a:r>
              <a:rPr lang="en-US" b="1" dirty="0">
                <a:solidFill>
                  <a:srgbClr val="005EB8"/>
                </a:solidFill>
                <a:latin typeface="Open Sans" charset="0"/>
                <a:ea typeface="Open Sans" charset="0"/>
                <a:cs typeface="Open Sans" charset="0"/>
              </a:rPr>
              <a:t>as basis to voluntarily proffer affordable units</a:t>
            </a:r>
          </a:p>
        </p:txBody>
      </p:sp>
      <p:pic>
        <p:nvPicPr>
          <p:cNvPr id="12" name="Picture 11" descr="A metal faucet on a green wall&#10;&#10;AI-generated content may be incorrect.">
            <a:extLst>
              <a:ext uri="{FF2B5EF4-FFF2-40B4-BE49-F238E27FC236}">
                <a16:creationId xmlns:a16="http://schemas.microsoft.com/office/drawing/2014/main" id="{53178011-2149-BA32-FB87-FA5A76EA1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943" y="3301049"/>
            <a:ext cx="3459169" cy="23648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01CB2-C477-0343-B707-5BC82F26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340" y="5955784"/>
            <a:ext cx="233045" cy="153888"/>
          </a:xfrm>
        </p:spPr>
        <p:txBody>
          <a:bodyPr/>
          <a:lstStyle/>
          <a:p>
            <a:fld id="{17DD336F-4D98-054F-B475-E0C8EAAB90EF}" type="slidenum">
              <a:rPr lang="en-US" smtClean="0">
                <a:solidFill>
                  <a:srgbClr val="005EB8"/>
                </a:solidFill>
              </a:rPr>
              <a:pPr/>
              <a:t>4</a:t>
            </a:fld>
            <a:endParaRPr lang="en-US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4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7E10D-C6C8-FFC9-A224-9A0C3432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D491F-D1F4-3297-D5E9-38BE8482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7004" y="1667571"/>
            <a:ext cx="4140950" cy="419437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2800" dirty="0"/>
              <a:t> AfDU Ordinance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3F11C-D1AD-4A67-B7F3-B4658247B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9126" y="2347030"/>
            <a:ext cx="5902858" cy="3275172"/>
          </a:xfrm>
          <a:ln>
            <a:solidFill>
              <a:srgbClr val="005EB8"/>
            </a:solidFill>
          </a:ln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For 50% AMI:</a:t>
            </a:r>
            <a:r>
              <a:rPr lang="en-US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5% to 35+% of units offered = 20% to   95% maximum bonus density</a:t>
            </a:r>
          </a:p>
          <a:p>
            <a:endParaRPr lang="en-US" i="1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r>
              <a:rPr lang="en-US" i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For 80% AMI:</a:t>
            </a:r>
            <a:r>
              <a:rPr lang="en-US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10% to 35+% of units offered = 20% to   57.5% maximum bonus density</a:t>
            </a:r>
          </a:p>
          <a:p>
            <a:endParaRPr lang="en-US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r>
              <a:rPr lang="en-US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More bonus density for 50% AMI compared to</a:t>
            </a:r>
          </a:p>
          <a:p>
            <a:r>
              <a:rPr lang="en-US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Comp Plan</a:t>
            </a:r>
          </a:p>
          <a:p>
            <a:endParaRPr lang="en-US" dirty="0">
              <a:solidFill>
                <a:srgbClr val="0070C0"/>
              </a:solidFill>
              <a:latin typeface="Open Sans"/>
              <a:ea typeface="Open Sans"/>
              <a:cs typeface="Open Sans"/>
            </a:endParaRPr>
          </a:p>
          <a:p>
            <a:r>
              <a:rPr lang="en-US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Does not apply above 80% AMI</a:t>
            </a:r>
          </a:p>
        </p:txBody>
      </p:sp>
      <p:pic>
        <p:nvPicPr>
          <p:cNvPr id="4" name="Picture 3" descr="A picture containing shape&#10;&#10;AI-generated content may be incorrect.">
            <a:extLst>
              <a:ext uri="{FF2B5EF4-FFF2-40B4-BE49-F238E27FC236}">
                <a16:creationId xmlns:a16="http://schemas.microsoft.com/office/drawing/2014/main" id="{CF66DE9F-4F79-C43A-CC03-34827FAA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93" y="2697932"/>
            <a:ext cx="2595788" cy="20225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DB3AA57-1983-8360-1EE3-6F254745C4B2}"/>
              </a:ext>
            </a:extLst>
          </p:cNvPr>
          <p:cNvSpPr txBox="1">
            <a:spLocks/>
          </p:cNvSpPr>
          <p:nvPr/>
        </p:nvSpPr>
        <p:spPr>
          <a:xfrm>
            <a:off x="275492" y="103944"/>
            <a:ext cx="8212016" cy="7719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Open Sans" charset="0"/>
                <a:ea typeface="Open Sans" charset="0"/>
                <a:cs typeface="Open Sans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dirty="0"/>
              <a:t>Guidelines for Rezonings</a:t>
            </a:r>
            <a:br>
              <a:rPr lang="en-US" sz="2600" dirty="0"/>
            </a:br>
            <a:r>
              <a:rPr lang="en-US" sz="2600" dirty="0"/>
              <a:t>Comp Plan or AfDU Ordinance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3325A-F423-0707-85B9-A1CBEC67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340" y="5955784"/>
            <a:ext cx="233045" cy="153888"/>
          </a:xfrm>
        </p:spPr>
        <p:txBody>
          <a:bodyPr/>
          <a:lstStyle/>
          <a:p>
            <a:fld id="{17DD336F-4D98-054F-B475-E0C8EAAB90EF}" type="slidenum">
              <a:rPr lang="en-US" smtClean="0">
                <a:solidFill>
                  <a:srgbClr val="005EB8"/>
                </a:solidFill>
              </a:rPr>
              <a:pPr/>
              <a:t>5</a:t>
            </a:fld>
            <a:endParaRPr lang="en-US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6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AAC8A0-C367-FDF0-5824-EDA624FF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698921-CE93-5970-11FE-F7DBEFE652EA}"/>
              </a:ext>
            </a:extLst>
          </p:cNvPr>
          <p:cNvSpPr/>
          <p:nvPr/>
        </p:nvSpPr>
        <p:spPr>
          <a:xfrm>
            <a:off x="892874" y="2310778"/>
            <a:ext cx="2097206" cy="1761897"/>
          </a:xfrm>
          <a:prstGeom prst="rect">
            <a:avLst/>
          </a:prstGeom>
          <a:solidFill>
            <a:srgbClr val="809FC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 i="1" u="sng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The Purpose –</a:t>
            </a:r>
            <a:r>
              <a:rPr lang="en-US" sz="115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Affordable Housing Trust Fund is to provide flexible gap financing to development projects that will increase the supply and/or preserve affordable housing units in Prince William County </a:t>
            </a:r>
            <a:endParaRPr lang="en-US" sz="1150" u="sng" dirty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CD8EC-1154-8F08-3818-7C41055D5C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31264" y="2315448"/>
            <a:ext cx="2097206" cy="17618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B959D4-AE1D-12A0-89DB-2E0F8FD9EFFD}"/>
              </a:ext>
            </a:extLst>
          </p:cNvPr>
          <p:cNvSpPr/>
          <p:nvPr/>
        </p:nvSpPr>
        <p:spPr>
          <a:xfrm>
            <a:off x="6098582" y="2315447"/>
            <a:ext cx="2316997" cy="1761897"/>
          </a:xfrm>
          <a:prstGeom prst="rect">
            <a:avLst/>
          </a:prstGeom>
          <a:solidFill>
            <a:srgbClr val="809F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 i="1" u="sng" dirty="0"/>
              <a:t>Income Range </a:t>
            </a:r>
            <a:r>
              <a:rPr lang="en-US" sz="1150" dirty="0"/>
              <a:t>– The Affordable Housing Trust Fund will aid in meeting the housing needs of very low-income (households with incomes that do not exceed 50% AMI) and low-income (households with incomes that do not exceed 80% AMI)</a:t>
            </a:r>
            <a:endParaRPr lang="en-US" sz="1150" b="1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5308C1-6E82-5B3E-ACDD-D83ED0CBF719}"/>
              </a:ext>
            </a:extLst>
          </p:cNvPr>
          <p:cNvSpPr/>
          <p:nvPr/>
        </p:nvSpPr>
        <p:spPr>
          <a:xfrm>
            <a:off x="5176978" y="4562225"/>
            <a:ext cx="2097206" cy="1255885"/>
          </a:xfrm>
          <a:prstGeom prst="rect">
            <a:avLst/>
          </a:prstGeom>
          <a:solidFill>
            <a:srgbClr val="809FC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 i="1" u="sng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Housing Fund – </a:t>
            </a:r>
            <a:r>
              <a:rPr lang="en-US" sz="115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BOCS has currently allocated $14.5M to the Housing Trust Fund with a budget of $31M by FY29</a:t>
            </a:r>
            <a:endParaRPr lang="en-US" sz="1150" u="sng" dirty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8D97789-A7E3-70C3-44DE-0A7BBA65E839}"/>
              </a:ext>
            </a:extLst>
          </p:cNvPr>
          <p:cNvSpPr/>
          <p:nvPr/>
        </p:nvSpPr>
        <p:spPr>
          <a:xfrm>
            <a:off x="3107410" y="3022169"/>
            <a:ext cx="255722" cy="21697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37B4017-F7BC-B631-53DB-DDC3E5890D87}"/>
              </a:ext>
            </a:extLst>
          </p:cNvPr>
          <p:cNvSpPr/>
          <p:nvPr/>
        </p:nvSpPr>
        <p:spPr>
          <a:xfrm>
            <a:off x="5748816" y="2974749"/>
            <a:ext cx="256777" cy="21697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58F0FB1-4324-015D-4FD0-CFD4BA472507}"/>
              </a:ext>
            </a:extLst>
          </p:cNvPr>
          <p:cNvSpPr/>
          <p:nvPr/>
        </p:nvSpPr>
        <p:spPr>
          <a:xfrm>
            <a:off x="4389249" y="4973190"/>
            <a:ext cx="360982" cy="21697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EE05D-8C7E-210C-1F24-3E3691843E26}"/>
              </a:ext>
            </a:extLst>
          </p:cNvPr>
          <p:cNvSpPr/>
          <p:nvPr/>
        </p:nvSpPr>
        <p:spPr>
          <a:xfrm>
            <a:off x="1840226" y="4562225"/>
            <a:ext cx="2097206" cy="1255885"/>
          </a:xfrm>
          <a:prstGeom prst="rect">
            <a:avLst/>
          </a:prstGeom>
          <a:solidFill>
            <a:srgbClr val="809FC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 i="1" u="sng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Form of Assistance – </a:t>
            </a:r>
            <a:r>
              <a:rPr lang="en-US" sz="115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Take the form of low-interest loans </a:t>
            </a:r>
            <a:endParaRPr lang="en-US" sz="1150" u="sng" dirty="0"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0964C-EC3F-BA50-C434-E5C769F0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92" y="231813"/>
            <a:ext cx="8212016" cy="400110"/>
          </a:xfrm>
        </p:spPr>
        <p:txBody>
          <a:bodyPr/>
          <a:lstStyle/>
          <a:p>
            <a:r>
              <a:rPr lang="en-US" dirty="0"/>
              <a:t>Affordable Housing Fund (AHF)  </a:t>
            </a:r>
          </a:p>
        </p:txBody>
      </p:sp>
    </p:spTree>
    <p:extLst>
      <p:ext uri="{BB962C8B-B14F-4D97-AF65-F5344CB8AC3E}">
        <p14:creationId xmlns:p14="http://schemas.microsoft.com/office/powerpoint/2010/main" val="60978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D34FA-0195-A941-F819-321D6E4D8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18A9-3F78-1942-CD79-25926978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 Median Income &amp; Income Limits</a:t>
            </a:r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0103F837-D865-A6D8-C695-FC76DEA4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07" y="1899288"/>
            <a:ext cx="5486784" cy="33883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7352-D545-38B7-D22C-041D10E4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36F-4D98-054F-B475-E0C8EAAB90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F90A718D-FB86-F4BB-23A2-FC632A1282FE}"/>
              </a:ext>
            </a:extLst>
          </p:cNvPr>
          <p:cNvSpPr txBox="1"/>
          <p:nvPr/>
        </p:nvSpPr>
        <p:spPr>
          <a:xfrm>
            <a:off x="516834" y="1410538"/>
            <a:ext cx="8364615" cy="5132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Types</a:t>
            </a:r>
            <a:r>
              <a:rPr sz="1600" b="1" i="1" u="sng" kern="0" spc="-3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of</a:t>
            </a:r>
            <a:r>
              <a:rPr sz="1600" b="1" i="1" u="sng" kern="0" spc="-2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u="sng" kern="0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Projects</a:t>
            </a:r>
            <a:endParaRPr sz="1600" b="1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6285" marR="85090" indent="-287020" defTabSz="914400">
              <a:buClr>
                <a:srgbClr val="000000"/>
              </a:buClr>
              <a:buFont typeface="Arial"/>
              <a:buChar char="•"/>
              <a:tabLst>
                <a:tab pos="756285" algn="l"/>
              </a:tabLst>
            </a:pP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Multi-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family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affordable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rental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units in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the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County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developed</a:t>
            </a:r>
            <a:r>
              <a:rPr sz="14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pursuant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to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federal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and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state</a:t>
            </a:r>
            <a:r>
              <a:rPr sz="1400" kern="0" spc="-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programs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such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as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the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Virginia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Low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Income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Tax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Credit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(LIHTC)</a:t>
            </a:r>
            <a:endParaRPr lang="en-US" sz="1400" kern="0" spc="-1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469265" marR="85090" defTabSz="914400">
              <a:buClr>
                <a:srgbClr val="000000"/>
              </a:buClr>
              <a:tabLst>
                <a:tab pos="756285" algn="l"/>
              </a:tabLst>
            </a:pP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5650" marR="348615" indent="-286385" defTabSz="914400">
              <a:buClr>
                <a:srgbClr val="000000"/>
              </a:buClr>
              <a:buFont typeface="Arial"/>
              <a:buChar char="•"/>
              <a:tabLst>
                <a:tab pos="755650" algn="l"/>
              </a:tabLst>
            </a:pP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Acquisition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naturally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occurring</a:t>
            </a:r>
            <a:r>
              <a:rPr sz="14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below-market</a:t>
            </a:r>
            <a:r>
              <a:rPr sz="1400" kern="0" spc="-5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affordable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to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preserve</a:t>
            </a:r>
            <a:r>
              <a:rPr sz="1400" kern="0" spc="-6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existing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affordable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units</a:t>
            </a:r>
            <a:endParaRPr lang="en-US" sz="1400" kern="0" spc="-1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469265" marR="348615" defTabSz="914400">
              <a:buClr>
                <a:srgbClr val="000000"/>
              </a:buClr>
              <a:tabLst>
                <a:tab pos="755650" algn="l"/>
              </a:tabLst>
            </a:pP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5650" marR="352425" indent="-287020" defTabSz="914400">
              <a:buClr>
                <a:srgbClr val="000000"/>
              </a:buClr>
              <a:buFont typeface="Arial"/>
              <a:buChar char="•"/>
              <a:tabLst>
                <a:tab pos="755650" algn="l"/>
              </a:tabLst>
            </a:pP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Acquisition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affordable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rental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in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danger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being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converted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to</a:t>
            </a:r>
            <a:r>
              <a:rPr sz="1400" kern="0" spc="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market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rate</a:t>
            </a:r>
            <a:endParaRPr lang="en-US" sz="1400" kern="0" spc="-2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468630" marR="352425" defTabSz="914400">
              <a:buClr>
                <a:srgbClr val="000000"/>
              </a:buClr>
              <a:tabLst>
                <a:tab pos="755650" algn="l"/>
              </a:tabLst>
            </a:pP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5650" marR="160020" indent="-287020" defTabSz="914400">
              <a:buClr>
                <a:srgbClr val="000000"/>
              </a:buClr>
              <a:buFont typeface="Arial"/>
              <a:buChar char="•"/>
              <a:tabLst>
                <a:tab pos="755650" algn="l"/>
              </a:tabLst>
            </a:pP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Construction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affordable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units,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which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refers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to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new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housing structures</a:t>
            </a:r>
            <a:endParaRPr lang="en-US" sz="1400" kern="0" spc="-1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468630" marR="160020" defTabSz="914400">
              <a:buClr>
                <a:srgbClr val="000000"/>
              </a:buClr>
              <a:tabLst>
                <a:tab pos="755650" algn="l"/>
              </a:tabLst>
            </a:pP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5650" marR="40640" indent="-287020" defTabSz="914400">
              <a:buClr>
                <a:srgbClr val="000000"/>
              </a:buClr>
              <a:buFont typeface="Arial"/>
              <a:buChar char="•"/>
              <a:tabLst>
                <a:tab pos="755650" algn="l"/>
              </a:tabLst>
            </a:pP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Real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estate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acquisition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is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directly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linked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to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construction,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or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rehabilitation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rental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and/or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homeownership</a:t>
            </a:r>
            <a:r>
              <a:rPr sz="14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affordable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units</a:t>
            </a:r>
            <a:endParaRPr lang="en-US" sz="1400" kern="0" spc="-1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468630" marR="40640" defTabSz="914400">
              <a:buClr>
                <a:srgbClr val="000000"/>
              </a:buClr>
              <a:tabLst>
                <a:tab pos="755650" algn="l"/>
              </a:tabLst>
            </a:pP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5650" indent="-286385" defTabSz="914400">
              <a:buClr>
                <a:srgbClr val="000000"/>
              </a:buClr>
              <a:buFont typeface="Arial"/>
              <a:buChar char="•"/>
              <a:tabLst>
                <a:tab pos="755650" algn="l"/>
              </a:tabLst>
            </a:pP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Rehabilitation/renovation</a:t>
            </a:r>
            <a:r>
              <a:rPr sz="1400" kern="0" spc="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5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affordable</a:t>
            </a:r>
            <a:r>
              <a:rPr sz="1400" kern="0" spc="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units</a:t>
            </a: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12700" defTabSz="914400">
              <a:spcBef>
                <a:spcPts val="790"/>
              </a:spcBef>
            </a:pP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Future</a:t>
            </a:r>
            <a:r>
              <a:rPr sz="1600" b="1" i="1" u="sng" kern="0" spc="-5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Consideration</a:t>
            </a:r>
            <a:r>
              <a:rPr sz="1600" b="1" i="1" u="sng" kern="0" spc="-8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for</a:t>
            </a:r>
            <a:r>
              <a:rPr sz="1600" b="1" i="1" u="sng" kern="0" spc="-3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u="sng" kern="0" spc="-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Project(s)</a:t>
            </a:r>
            <a:endParaRPr sz="1600" b="1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6285" marR="5080" indent="-287020" defTabSz="914400">
              <a:buClr>
                <a:srgbClr val="000000"/>
              </a:buClr>
              <a:buFont typeface="Arial"/>
              <a:buChar char="•"/>
              <a:tabLst>
                <a:tab pos="756285" algn="l"/>
              </a:tabLst>
            </a:pP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Through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certified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Land</a:t>
            </a:r>
            <a:r>
              <a:rPr sz="1400" kern="0" spc="-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Trust,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implement</a:t>
            </a:r>
            <a:r>
              <a:rPr sz="14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land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banking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strategy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designed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to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build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sustainable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fund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over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the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next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5-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10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years</a:t>
            </a:r>
            <a:endParaRPr lang="en-US" sz="1400" kern="0" spc="-1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469265" marR="5080" defTabSz="914400">
              <a:buClr>
                <a:srgbClr val="000000"/>
              </a:buClr>
              <a:tabLst>
                <a:tab pos="756285" algn="l"/>
              </a:tabLst>
            </a:pP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756285" marR="368300" indent="-287020" defTabSz="914400">
              <a:buClr>
                <a:srgbClr val="000000"/>
              </a:buClr>
              <a:buFont typeface="Arial"/>
              <a:buChar char="•"/>
              <a:tabLst>
                <a:tab pos="756285" algn="l"/>
              </a:tabLst>
            </a:pP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Shared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equity</a:t>
            </a:r>
            <a:r>
              <a:rPr sz="14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program/third</a:t>
            </a:r>
            <a:r>
              <a:rPr sz="14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party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purchase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foreclosed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and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low-cost</a:t>
            </a:r>
            <a:r>
              <a:rPr sz="1400" kern="0" spc="-5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20" dirty="0">
                <a:solidFill>
                  <a:srgbClr val="005EB8"/>
                </a:solidFill>
                <a:latin typeface="Open Sans"/>
                <a:cs typeface="Open Sans"/>
              </a:rPr>
              <a:t> units</a:t>
            </a:r>
            <a:endParaRPr lang="en-US" sz="1400" kern="0" spc="-2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469265" marR="368300" defTabSz="914400">
              <a:buClr>
                <a:srgbClr val="000000"/>
              </a:buClr>
              <a:tabLst>
                <a:tab pos="756285" algn="l"/>
              </a:tabLst>
            </a:pPr>
            <a:endParaRPr lang="en-US" sz="1400" kern="0" spc="-20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755650" indent="-286385" defTabSz="914400">
              <a:buClr>
                <a:srgbClr val="000000"/>
              </a:buClr>
              <a:buFont typeface="Arial"/>
              <a:buChar char="•"/>
              <a:tabLst>
                <a:tab pos="755650" algn="l"/>
              </a:tabLst>
            </a:pP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Consideration</a:t>
            </a:r>
            <a:r>
              <a:rPr sz="14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rent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buydown/rental</a:t>
            </a:r>
            <a:r>
              <a:rPr sz="14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assistance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program</a:t>
            </a: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64895" y="161528"/>
            <a:ext cx="5767548" cy="8098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600" dirty="0"/>
              <a:t>Affordable</a:t>
            </a:r>
            <a:r>
              <a:rPr sz="2600" spc="-26" dirty="0"/>
              <a:t> </a:t>
            </a:r>
            <a:r>
              <a:rPr sz="2600" dirty="0"/>
              <a:t>Housing</a:t>
            </a:r>
            <a:r>
              <a:rPr sz="2600" spc="-38" dirty="0"/>
              <a:t> </a:t>
            </a:r>
            <a:r>
              <a:rPr sz="2600" dirty="0"/>
              <a:t>Fund</a:t>
            </a:r>
            <a:r>
              <a:rPr lang="en-US" sz="2600" dirty="0"/>
              <a:t> </a:t>
            </a:r>
            <a:r>
              <a:rPr sz="2600" spc="-8" dirty="0"/>
              <a:t>(AHF) </a:t>
            </a:r>
            <a:r>
              <a:rPr sz="2600" dirty="0"/>
              <a:t>Project</a:t>
            </a:r>
            <a:r>
              <a:rPr sz="2600" spc="-23" dirty="0"/>
              <a:t> </a:t>
            </a:r>
            <a:r>
              <a:rPr sz="2600" spc="-15" dirty="0"/>
              <a:t>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9C19C-1A2F-874A-B3B4-E3FFD51423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/>
              <a:pPr marL="81915">
                <a:spcBef>
                  <a:spcPts val="124"/>
                </a:spcBef>
              </a:pPr>
              <a:t>8</a:t>
            </a:fld>
            <a:endParaRPr lang="en-US" spc="-38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4BC1-4123-4AAC-DC02-77ACF961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id="{84FCE20E-70C3-B70A-27DB-688A813121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895" y="161528"/>
            <a:ext cx="5767548" cy="8098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600" dirty="0"/>
              <a:t>Affordable</a:t>
            </a:r>
            <a:r>
              <a:rPr sz="2600" spc="-26" dirty="0"/>
              <a:t> </a:t>
            </a:r>
            <a:r>
              <a:rPr sz="2600" dirty="0"/>
              <a:t>Housing</a:t>
            </a:r>
            <a:r>
              <a:rPr sz="2600" spc="-38" dirty="0"/>
              <a:t> </a:t>
            </a:r>
            <a:r>
              <a:rPr sz="2600" dirty="0"/>
              <a:t>Fund</a:t>
            </a:r>
            <a:r>
              <a:rPr lang="en-US" sz="2600" dirty="0"/>
              <a:t> </a:t>
            </a:r>
            <a:r>
              <a:rPr sz="2600" spc="-8" dirty="0"/>
              <a:t>(AHF) </a:t>
            </a:r>
            <a:r>
              <a:rPr lang="en-US" sz="2600" dirty="0"/>
              <a:t>Uses</a:t>
            </a:r>
            <a:endParaRPr sz="2600" spc="-15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065B4E7-5ECB-CB72-761C-D6540EC6A85E}"/>
              </a:ext>
            </a:extLst>
          </p:cNvPr>
          <p:cNvSpPr txBox="1"/>
          <p:nvPr/>
        </p:nvSpPr>
        <p:spPr>
          <a:xfrm>
            <a:off x="802237" y="1231428"/>
            <a:ext cx="7539525" cy="5228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400">
              <a:spcBef>
                <a:spcPts val="95"/>
              </a:spcBef>
            </a:pP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Eligible</a:t>
            </a:r>
            <a:r>
              <a:rPr sz="1600" b="1" i="1" u="sng" kern="0" spc="3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Uses</a:t>
            </a:r>
            <a:r>
              <a:rPr sz="1600" b="1" i="1" u="sng" kern="0" spc="1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kern="0" spc="-1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endParaRPr lang="en-US" sz="1600" b="1" i="1" kern="0" spc="-125" dirty="0">
              <a:solidFill>
                <a:srgbClr val="005EB8"/>
              </a:solidFill>
              <a:latin typeface="Open Sans"/>
              <a:cs typeface="Open Sans"/>
            </a:endParaRPr>
          </a:p>
          <a:p>
            <a:pPr marL="12700" marR="5080" defTabSz="914400"/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Construction,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rehabilitation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and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preservation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of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in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25" dirty="0">
                <a:solidFill>
                  <a:srgbClr val="005EB8"/>
                </a:solidFill>
                <a:latin typeface="Open Sans"/>
                <a:cs typeface="Open Sans"/>
              </a:rPr>
              <a:t>the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County</a:t>
            </a:r>
            <a:r>
              <a:rPr sz="14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and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related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costs</a:t>
            </a:r>
            <a:r>
              <a:rPr sz="1400" kern="0" spc="-5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for</a:t>
            </a:r>
            <a:r>
              <a:rPr sz="14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affordable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rental</a:t>
            </a:r>
            <a:r>
              <a:rPr sz="1400" kern="0" spc="-6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and</a:t>
            </a:r>
            <a:r>
              <a:rPr sz="14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owner-</a:t>
            </a:r>
            <a:r>
              <a:rPr sz="1400" kern="0" dirty="0">
                <a:solidFill>
                  <a:srgbClr val="005EB8"/>
                </a:solidFill>
                <a:latin typeface="Open Sans"/>
                <a:cs typeface="Open Sans"/>
              </a:rPr>
              <a:t>occupied</a:t>
            </a:r>
            <a:r>
              <a:rPr sz="14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sz="1400" kern="0" spc="-10" dirty="0">
                <a:solidFill>
                  <a:srgbClr val="005EB8"/>
                </a:solidFill>
                <a:latin typeface="Open Sans"/>
                <a:cs typeface="Open Sans"/>
              </a:rPr>
              <a:t>housing.</a:t>
            </a:r>
            <a:endParaRPr sz="14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12700" defTabSz="914400">
              <a:spcBef>
                <a:spcPts val="5"/>
              </a:spcBef>
            </a:pPr>
            <a:endParaRPr lang="en-US" sz="1600" b="1" i="1" u="sng" kern="0" dirty="0">
              <a:solidFill>
                <a:srgbClr val="005EB8"/>
              </a:solidFill>
              <a:uFill>
                <a:solidFill>
                  <a:srgbClr val="005EB8"/>
                </a:solidFill>
              </a:uFill>
              <a:latin typeface="Open Sans"/>
              <a:cs typeface="Open Sans"/>
            </a:endParaRPr>
          </a:p>
          <a:p>
            <a:pPr marL="12700" defTabSz="914400">
              <a:spcBef>
                <a:spcPts val="5"/>
              </a:spcBef>
            </a:pPr>
            <a:r>
              <a:rPr lang="en-US"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Ine</a:t>
            </a:r>
            <a:r>
              <a:rPr sz="1600" b="1" i="1" u="sng" kern="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ligible</a:t>
            </a:r>
            <a:r>
              <a:rPr sz="1600" b="1" i="1" u="sng" kern="0" spc="-85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 </a:t>
            </a:r>
            <a:r>
              <a:rPr sz="1600" b="1" i="1" u="sng" kern="0" spc="-20" dirty="0">
                <a:solidFill>
                  <a:srgbClr val="005EB8"/>
                </a:solidFill>
                <a:uFill>
                  <a:solidFill>
                    <a:srgbClr val="005EB8"/>
                  </a:solidFill>
                </a:uFill>
                <a:latin typeface="Open Sans"/>
                <a:cs typeface="Open Sans"/>
              </a:rPr>
              <a:t>Uses</a:t>
            </a:r>
            <a:endParaRPr lang="en-US" sz="1600" b="1" i="1" u="sng" kern="0" spc="-20" dirty="0">
              <a:solidFill>
                <a:srgbClr val="005EB8"/>
              </a:solidFill>
              <a:uFill>
                <a:solidFill>
                  <a:srgbClr val="005EB8"/>
                </a:solidFill>
              </a:uFill>
              <a:latin typeface="Open Sans"/>
              <a:cs typeface="Open Sans"/>
            </a:endParaRPr>
          </a:p>
          <a:p>
            <a:pPr marL="299085" indent="-286385">
              <a:spcBef>
                <a:spcPts val="59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Operating</a:t>
            </a:r>
            <a:r>
              <a:rPr lang="en-US" sz="1600" kern="0" spc="-7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expenses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49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Social</a:t>
            </a:r>
            <a:r>
              <a:rPr lang="en-US" sz="16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services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Project</a:t>
            </a:r>
            <a:r>
              <a:rPr lang="en-US" sz="1600" kern="0" spc="-5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reserves,</a:t>
            </a:r>
            <a:r>
              <a:rPr lang="en-US" sz="1600" kern="0" spc="-6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except</a:t>
            </a:r>
            <a:r>
              <a:rPr lang="en-US" sz="16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if</a:t>
            </a:r>
            <a:r>
              <a:rPr lang="en-US" sz="16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required</a:t>
            </a:r>
            <a:r>
              <a:rPr lang="en-US" sz="16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by</a:t>
            </a:r>
            <a:r>
              <a:rPr lang="en-US" sz="16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Virginia</a:t>
            </a:r>
            <a:r>
              <a:rPr lang="en-US" sz="1600" kern="0" spc="-6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housing</a:t>
            </a:r>
            <a:r>
              <a:rPr lang="en-US" sz="1600" kern="0" spc="-6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or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25" dirty="0">
                <a:solidFill>
                  <a:srgbClr val="005EB8"/>
                </a:solidFill>
                <a:latin typeface="Open Sans"/>
                <a:cs typeface="Open Sans"/>
              </a:rPr>
              <a:t>HUD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50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Hard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or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soft</a:t>
            </a:r>
            <a:r>
              <a:rPr lang="en-US" sz="16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cost</a:t>
            </a:r>
            <a:r>
              <a:rPr lang="en-US" sz="16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contingencies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49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Developers’</a:t>
            </a:r>
            <a:r>
              <a:rPr lang="en-US" sz="16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fees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49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Builder’s</a:t>
            </a:r>
            <a:r>
              <a:rPr lang="en-US" sz="1600" kern="0" spc="-7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profit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50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Syndication</a:t>
            </a:r>
            <a:r>
              <a:rPr lang="en-US" sz="1600" kern="0" spc="-8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related</a:t>
            </a:r>
            <a:r>
              <a:rPr lang="en-US" sz="1600" kern="0" spc="-5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costs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Construction</a:t>
            </a:r>
            <a:r>
              <a:rPr lang="en-US" sz="16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Management</a:t>
            </a:r>
            <a:r>
              <a:rPr lang="en-US" sz="16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fees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300355" marR="5080" indent="-287020">
              <a:spcBef>
                <a:spcPts val="935"/>
              </a:spcBef>
              <a:buClr>
                <a:srgbClr val="000000"/>
              </a:buClr>
              <a:buFont typeface="Arial"/>
              <a:buChar char="•"/>
              <a:tabLst>
                <a:tab pos="300355" algn="l"/>
              </a:tabLst>
            </a:pP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Development/financing</a:t>
            </a:r>
            <a:r>
              <a:rPr lang="en-US" sz="16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consultant</a:t>
            </a:r>
            <a:r>
              <a:rPr lang="en-US" sz="16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fees</a:t>
            </a:r>
            <a:r>
              <a:rPr lang="en-US" sz="16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or</a:t>
            </a:r>
            <a:r>
              <a:rPr lang="en-US" sz="1600" kern="0" spc="-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fees</a:t>
            </a:r>
            <a:r>
              <a:rPr lang="en-US" sz="16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for</a:t>
            </a:r>
            <a:r>
              <a:rPr lang="en-US" sz="1600" kern="0" spc="-1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other</a:t>
            </a:r>
            <a:r>
              <a:rPr lang="en-US" sz="1600" kern="0" spc="-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non-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development</a:t>
            </a:r>
            <a:r>
              <a:rPr lang="en-US" sz="1600" kern="0" spc="-6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related</a:t>
            </a:r>
            <a:r>
              <a:rPr lang="en-US" sz="16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services,</a:t>
            </a:r>
            <a:r>
              <a:rPr lang="en-US" sz="1600" kern="0" spc="-7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including</a:t>
            </a:r>
            <a:r>
              <a:rPr lang="en-US" sz="1600" kern="0" spc="-8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funding</a:t>
            </a:r>
            <a:r>
              <a:rPr lang="en-US" sz="1600" kern="0" spc="-5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guarantee</a:t>
            </a:r>
            <a:r>
              <a:rPr lang="en-US" sz="16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or</a:t>
            </a:r>
            <a:r>
              <a:rPr lang="en-US" sz="16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reserve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accounts</a:t>
            </a:r>
            <a:r>
              <a:rPr lang="en-US" sz="16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required</a:t>
            </a:r>
            <a:r>
              <a:rPr lang="en-US" sz="1600" kern="0" spc="-4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by</a:t>
            </a:r>
            <a:r>
              <a:rPr lang="en-US" sz="16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lenders</a:t>
            </a:r>
            <a:r>
              <a:rPr lang="en-US" sz="1600" kern="0" spc="-5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or</a:t>
            </a:r>
            <a:r>
              <a:rPr lang="en-US" sz="16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10" dirty="0">
                <a:solidFill>
                  <a:srgbClr val="005EB8"/>
                </a:solidFill>
                <a:latin typeface="Open Sans"/>
                <a:cs typeface="Open Sans"/>
              </a:rPr>
              <a:t>investors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300355" indent="-286385">
              <a:spcBef>
                <a:spcPts val="840"/>
              </a:spcBef>
              <a:buClr>
                <a:srgbClr val="000000"/>
              </a:buClr>
              <a:buFont typeface="Arial"/>
              <a:buChar char="•"/>
              <a:tabLst>
                <a:tab pos="30035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Units</a:t>
            </a:r>
            <a:r>
              <a:rPr lang="en-US" sz="1600" kern="0" spc="-2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for</a:t>
            </a:r>
            <a:r>
              <a:rPr lang="en-US" sz="16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rent</a:t>
            </a:r>
            <a:r>
              <a:rPr lang="en-US" sz="1600" kern="0" spc="-3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or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sale</a:t>
            </a:r>
            <a:r>
              <a:rPr lang="en-US" sz="1600" kern="0" spc="-4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at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market</a:t>
            </a:r>
            <a:r>
              <a:rPr lang="en-US" sz="1600" kern="0" spc="-3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rate</a:t>
            </a:r>
            <a:endParaRPr lang="en-US"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  <a:p>
            <a:pPr marL="299085" indent="-286385">
              <a:spcBef>
                <a:spcPts val="73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1600" kern="0" dirty="0">
                <a:solidFill>
                  <a:srgbClr val="005EB8"/>
                </a:solidFill>
                <a:latin typeface="Open Sans"/>
                <a:cs typeface="Open Sans"/>
              </a:rPr>
              <a:t>Financing</a:t>
            </a:r>
            <a:r>
              <a:rPr lang="en-US" sz="1600" kern="0" spc="-85" dirty="0">
                <a:solidFill>
                  <a:srgbClr val="005EB8"/>
                </a:solidFill>
                <a:latin typeface="Open Sans"/>
                <a:cs typeface="Open Sans"/>
              </a:rPr>
              <a:t> </a:t>
            </a:r>
            <a:r>
              <a:rPr lang="en-US" sz="1600" kern="0" spc="-20" dirty="0">
                <a:solidFill>
                  <a:srgbClr val="005EB8"/>
                </a:solidFill>
                <a:latin typeface="Open Sans"/>
                <a:cs typeface="Open Sans"/>
              </a:rPr>
              <a:t>fees</a:t>
            </a:r>
            <a:endParaRPr sz="1600" kern="0" dirty="0">
              <a:solidFill>
                <a:sysClr val="windowText" lastClr="000000"/>
              </a:solidFill>
              <a:latin typeface="Open Sans"/>
              <a:cs typeface="Open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1778E-54EE-C87A-208C-1C5D086966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1915">
              <a:spcBef>
                <a:spcPts val="124"/>
              </a:spcBef>
            </a:pPr>
            <a:fld id="{81D60167-4931-47E6-BA6A-407CBD079E47}" type="slidenum">
              <a:rPr lang="en-US" spc="-38" smtClean="0">
                <a:solidFill>
                  <a:srgbClr val="005EB8"/>
                </a:solidFill>
              </a:rPr>
              <a:pPr marL="81915">
                <a:spcBef>
                  <a:spcPts val="124"/>
                </a:spcBef>
              </a:pPr>
              <a:t>9</a:t>
            </a:fld>
            <a:endParaRPr lang="en-US" spc="-38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8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elestial">
  <a:themeElements>
    <a:clrScheme name="PWC Colors 1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005EB8"/>
      </a:accent1>
      <a:accent2>
        <a:srgbClr val="FF8200"/>
      </a:accent2>
      <a:accent3>
        <a:srgbClr val="309B41"/>
      </a:accent3>
      <a:accent4>
        <a:srgbClr val="90BA4C"/>
      </a:accent4>
      <a:accent5>
        <a:srgbClr val="DD9D31"/>
      </a:accent5>
      <a:accent6>
        <a:srgbClr val="97999B"/>
      </a:accent6>
      <a:hlink>
        <a:srgbClr val="005EB8"/>
      </a:hlink>
      <a:folHlink>
        <a:srgbClr val="33A0F1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20290</TotalTime>
  <Words>1451</Words>
  <Application>Microsoft Office PowerPoint</Application>
  <PresentationFormat>On-screen Show (4:3)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Courier New</vt:lpstr>
      <vt:lpstr>Open Sans</vt:lpstr>
      <vt:lpstr>Open Sans ExtraBold</vt:lpstr>
      <vt:lpstr>1_Celestial</vt:lpstr>
      <vt:lpstr>Office Theme</vt:lpstr>
      <vt:lpstr>1_Office Theme</vt:lpstr>
      <vt:lpstr>PowerPoint Presentation</vt:lpstr>
      <vt:lpstr>Agenda</vt:lpstr>
      <vt:lpstr>Overview PWC Affordable Dwelling Unit (AfDU) Ordinance</vt:lpstr>
      <vt:lpstr>Guidelines for Rezonings Comp Plan or AfDU Ordinance</vt:lpstr>
      <vt:lpstr>PowerPoint Presentation</vt:lpstr>
      <vt:lpstr>Affordable Housing Fund (AHF)  </vt:lpstr>
      <vt:lpstr>Area Median Income &amp; Income Limits</vt:lpstr>
      <vt:lpstr>Affordable Housing Fund (AHF) Project Types</vt:lpstr>
      <vt:lpstr>Affordable Housing Fund (AHF) Uses</vt:lpstr>
      <vt:lpstr>Affordable Housing Fund (AHF) Loan Provisions</vt:lpstr>
      <vt:lpstr>Affordable Housing Fund Financing Terms</vt:lpstr>
      <vt:lpstr>Affordable Housing Fund Project Submission</vt:lpstr>
      <vt:lpstr>Affordable Housing Fund Competitive Application Process</vt:lpstr>
      <vt:lpstr>Affordable Housing Fund</vt:lpstr>
      <vt:lpstr>Affordable Housing Fund (AHF)</vt:lpstr>
      <vt:lpstr>Affordable Housing Programs </vt:lpstr>
      <vt:lpstr>Contact Information</vt:lpstr>
      <vt:lpstr> Let’s Chat!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Wenrich</dc:creator>
  <cp:lastModifiedBy>Roane, Julie</cp:lastModifiedBy>
  <cp:revision>216</cp:revision>
  <cp:lastPrinted>2026-02-20T13:08:24Z</cp:lastPrinted>
  <dcterms:created xsi:type="dcterms:W3CDTF">2017-05-22T19:11:50Z</dcterms:created>
  <dcterms:modified xsi:type="dcterms:W3CDTF">2026-03-03T15:56:30Z</dcterms:modified>
</cp:coreProperties>
</file>