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68" r:id="rId16"/>
    <p:sldId id="269" r:id="rId17"/>
    <p:sldId id="288" r:id="rId18"/>
    <p:sldId id="290" r:id="rId19"/>
    <p:sldId id="292" r:id="rId20"/>
    <p:sldId id="289" r:id="rId21"/>
    <p:sldId id="291" r:id="rId22"/>
    <p:sldId id="272" r:id="rId23"/>
    <p:sldId id="286" r:id="rId24"/>
    <p:sldId id="274" r:id="rId25"/>
    <p:sldId id="282" r:id="rId26"/>
    <p:sldId id="276" r:id="rId27"/>
    <p:sldId id="278" r:id="rId28"/>
    <p:sldId id="280" r:id="rId29"/>
    <p:sldId id="285" r:id="rId30"/>
    <p:sldId id="293" r:id="rId31"/>
    <p:sldId id="294" r:id="rId32"/>
    <p:sldId id="295" r:id="rId33"/>
    <p:sldId id="302" r:id="rId34"/>
    <p:sldId id="296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3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BBFF-1AF9-4800-899A-69273CD6F28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42E7-BD6F-414D-AFB8-426273D4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alphpeterson.net/wordpress/wp-content/uploads/2012/11/01_oil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unicode.com/HTML/14114/level2/CH13MOVETR_ARTVIIITRSISIMA.html#CH13MOVETR_ARTVIIITRSISIMA_S13-277DECEPRROPRSTHILAENPU" TargetMode="External"/><Relationship Id="rId2" Type="http://schemas.openxmlformats.org/officeDocument/2006/relationships/hyperlink" Target="http://library.municode.com/HTML/14114/level2/CH13MOVETR_ARTVIIITRSISIMA.html#CH13MOVETR_ARTVIIITRSISIMA_S13-276RETRPASUEMSYROPAAROPPUBUNOPUO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library.municode.com/HTML/14114/level2/CH13MOVETR_ARTVIIITRSISIMA.html#CH13MOVETR_ARTVIIITRSISIMA_S13-278REVEPETRCEPALOOPP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unicode.com/HTML/14114/level2/CH13MOVETR_ARTXSTSTPAGE.html#CH13MOVETR_ARTXSTSTPAGE_S13-322PRAGPAVEUNCECO" TargetMode="External"/><Relationship Id="rId2" Type="http://schemas.openxmlformats.org/officeDocument/2006/relationships/hyperlink" Target="http://library.municode.com/HTML/14114/level2/CH13MOVETR_ARTXSTSTPAGE.html#CH13MOVETR_ARTXSTSTPAGE_S13-327LIPACOVERED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unicode.com/HTML/14114/level2/CH13MOVETR_ARTXVIIIINVE.html#CH13MOVETR_ARTXVIIIINVE_S13-483KEINVEPRPRPR" TargetMode="External"/><Relationship Id="rId2" Type="http://schemas.openxmlformats.org/officeDocument/2006/relationships/hyperlink" Target="http://library.municode.com/HTML/14114/level2/CH13MOVETR_ARTXVIIIINVE.html#CH13MOVETR_ARTXVIIIINVE_S13-482D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981200"/>
            <a:ext cx="6198906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“Addressing Neighborhood Parking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Dilemmas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sz="1800" dirty="0" smtClean="0"/>
              <a:t>or </a:t>
            </a:r>
            <a:br>
              <a:rPr lang="en-US" sz="1800" dirty="0" smtClean="0"/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they Park that there</a:t>
            </a:r>
            <a:r>
              <a:rPr lang="en-US" sz="2700" dirty="0" smtClean="0"/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34" y="4876800"/>
            <a:ext cx="8610600" cy="1143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Officer Mark </a:t>
            </a:r>
            <a:r>
              <a:rPr lang="en-US" sz="1800" dirty="0">
                <a:solidFill>
                  <a:schemeClr val="tx1"/>
                </a:solidFill>
              </a:rPr>
              <a:t>Merriman, Prince William County Police </a:t>
            </a:r>
            <a:r>
              <a:rPr lang="en-US" sz="1800" dirty="0" smtClean="0">
                <a:solidFill>
                  <a:schemeClr val="tx1"/>
                </a:solidFill>
              </a:rPr>
              <a:t>Department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Steven Stevens, Engineer </a:t>
            </a:r>
            <a:r>
              <a:rPr lang="en-US" sz="1800" dirty="0" smtClean="0">
                <a:solidFill>
                  <a:schemeClr val="tx1"/>
                </a:solidFill>
              </a:rPr>
              <a:t>III, </a:t>
            </a:r>
            <a:r>
              <a:rPr lang="en-US" sz="1800" dirty="0">
                <a:solidFill>
                  <a:schemeClr val="tx1"/>
                </a:solidFill>
              </a:rPr>
              <a:t>Prince </a:t>
            </a:r>
            <a:r>
              <a:rPr lang="en-US" sz="1800" dirty="0" smtClean="0">
                <a:solidFill>
                  <a:schemeClr val="tx1"/>
                </a:solidFill>
              </a:rPr>
              <a:t>William County Department of Transportation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Paolo Belita, Engineer I, </a:t>
            </a:r>
            <a:r>
              <a:rPr lang="en-US" sz="1800" dirty="0">
                <a:solidFill>
                  <a:schemeClr val="tx1"/>
                </a:solidFill>
              </a:rPr>
              <a:t>Prince William County Department of Transportation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John Settlemyer, Chief Property Code Enforcement Inspector, Neighborhood Services Division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457200"/>
            <a:ext cx="10433868" cy="1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More Parking on the Grass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520263"/>
            <a:ext cx="2873813" cy="21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1-10-12 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0264"/>
            <a:ext cx="2914650" cy="21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0-14-11 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1" y="4038600"/>
            <a:ext cx="2883733" cy="21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11-21-11 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398"/>
            <a:ext cx="2985461" cy="22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Prohibited Vehicles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Prohibited </a:t>
            </a:r>
            <a:r>
              <a:rPr lang="en-US" sz="3600" dirty="0"/>
              <a:t>vehicles regardless of weight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2400" dirty="0" smtClean="0"/>
              <a:t>(1) Cement </a:t>
            </a:r>
            <a:r>
              <a:rPr lang="en-US" sz="2400" dirty="0"/>
              <a:t>trucks.</a:t>
            </a:r>
          </a:p>
          <a:p>
            <a:pPr lvl="1"/>
            <a:r>
              <a:rPr lang="en-US" sz="2400" dirty="0"/>
              <a:t>(2</a:t>
            </a:r>
            <a:r>
              <a:rPr lang="en-US" sz="2400" dirty="0" smtClean="0"/>
              <a:t>) Construction </a:t>
            </a:r>
            <a:r>
              <a:rPr lang="en-US" sz="2400" dirty="0"/>
              <a:t>equipment.</a:t>
            </a:r>
          </a:p>
          <a:p>
            <a:pPr lvl="1"/>
            <a:r>
              <a:rPr lang="en-US" sz="2400" dirty="0"/>
              <a:t>(3</a:t>
            </a:r>
            <a:r>
              <a:rPr lang="en-US" sz="2400" dirty="0" smtClean="0"/>
              <a:t>) Dump </a:t>
            </a:r>
            <a:r>
              <a:rPr lang="en-US" sz="2400" dirty="0"/>
              <a:t>trucks.</a:t>
            </a:r>
          </a:p>
          <a:p>
            <a:pPr lvl="1"/>
            <a:r>
              <a:rPr lang="en-US" sz="2400" dirty="0"/>
              <a:t>(4</a:t>
            </a:r>
            <a:r>
              <a:rPr lang="en-US" sz="2400" dirty="0" smtClean="0"/>
              <a:t>) Garbage</a:t>
            </a:r>
            <a:r>
              <a:rPr lang="en-US" sz="2400" dirty="0"/>
              <a:t>, refuse or recycling trucks.</a:t>
            </a:r>
          </a:p>
          <a:p>
            <a:pPr lvl="1"/>
            <a:r>
              <a:rPr lang="en-US" sz="2400" dirty="0"/>
              <a:t>(5</a:t>
            </a:r>
            <a:r>
              <a:rPr lang="en-US" sz="2400" dirty="0" smtClean="0"/>
              <a:t>) Passenger </a:t>
            </a:r>
            <a:r>
              <a:rPr lang="en-US" sz="2400" dirty="0"/>
              <a:t>buses (excluding school buses).</a:t>
            </a:r>
          </a:p>
          <a:p>
            <a:pPr lvl="1"/>
            <a:r>
              <a:rPr lang="en-US" sz="2400" dirty="0"/>
              <a:t>(6</a:t>
            </a:r>
            <a:r>
              <a:rPr lang="en-US" sz="2400" dirty="0" smtClean="0"/>
              <a:t>) Tractors </a:t>
            </a:r>
            <a:r>
              <a:rPr lang="en-US" sz="2400" dirty="0"/>
              <a:t>or trailers of a tractor-trailer truck.</a:t>
            </a:r>
          </a:p>
          <a:p>
            <a:pPr lvl="1"/>
            <a:r>
              <a:rPr lang="en-US" sz="2400" dirty="0"/>
              <a:t>(7</a:t>
            </a:r>
            <a:r>
              <a:rPr lang="en-US" sz="2400" dirty="0" smtClean="0"/>
              <a:t>) Tow </a:t>
            </a:r>
            <a:r>
              <a:rPr lang="en-US" sz="2400" dirty="0"/>
              <a:t>trucks.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Prohibited Vehicles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Regardless of Weight</a:t>
            </a:r>
            <a:endParaRPr lang="en-US" dirty="0"/>
          </a:p>
        </p:txBody>
      </p:sp>
      <p:pic>
        <p:nvPicPr>
          <p:cNvPr id="4" name="Content Placeholder 3" descr="C:\Documents and Settings\pjb5613a\My Documents\My Pictures\6-17-13\6-17-13 0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697480" cy="22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pjb5613a\My Documents\My Pictures\6-17-13\6-17-13 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39115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8-27-12 0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Prohibited Vehicles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Regardless of Weight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3850"/>
            <a:ext cx="3276600" cy="245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593850"/>
            <a:ext cx="4502150" cy="450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Prohibited Vehicles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Regardless of Weight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526884" cy="25907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17418"/>
            <a:ext cx="4495800" cy="2269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Prohibited </a:t>
            </a:r>
            <a:r>
              <a:rPr lang="en-US" sz="6000" dirty="0" smtClean="0">
                <a:solidFill>
                  <a:srgbClr val="0070C0"/>
                </a:solidFill>
              </a:rPr>
              <a:t>Vehicles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Gross </a:t>
            </a:r>
            <a:r>
              <a:rPr lang="en-US" sz="2800" dirty="0"/>
              <a:t>vehicle weight of </a:t>
            </a:r>
            <a:r>
              <a:rPr lang="en-US" sz="2800" u="sng" dirty="0"/>
              <a:t>10,100 pounds or </a:t>
            </a:r>
            <a:r>
              <a:rPr lang="en-US" sz="2800" u="sng" dirty="0" smtClean="0"/>
              <a:t>more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 Box </a:t>
            </a:r>
            <a:r>
              <a:rPr lang="en-US" dirty="0"/>
              <a:t>trucks.</a:t>
            </a:r>
          </a:p>
          <a:p>
            <a:pPr lvl="1"/>
            <a:r>
              <a:rPr lang="en-US" dirty="0"/>
              <a:t>(2</a:t>
            </a:r>
            <a:r>
              <a:rPr lang="en-US" dirty="0" smtClean="0"/>
              <a:t>) Flat </a:t>
            </a:r>
            <a:r>
              <a:rPr lang="en-US" dirty="0"/>
              <a:t>bed trucks.</a:t>
            </a:r>
          </a:p>
          <a:p>
            <a:pPr lvl="1"/>
            <a:r>
              <a:rPr lang="en-US" dirty="0"/>
              <a:t>(3</a:t>
            </a:r>
            <a:r>
              <a:rPr lang="en-US" dirty="0" smtClean="0"/>
              <a:t>) Stake </a:t>
            </a:r>
            <a:r>
              <a:rPr lang="en-US" dirty="0"/>
              <a:t>bed trucks.</a:t>
            </a:r>
          </a:p>
          <a:p>
            <a:pPr lvl="1"/>
            <a:r>
              <a:rPr lang="en-US" dirty="0"/>
              <a:t>(4</a:t>
            </a:r>
            <a:r>
              <a:rPr lang="en-US" dirty="0" smtClean="0"/>
              <a:t>) Step </a:t>
            </a:r>
            <a:r>
              <a:rPr lang="en-US" dirty="0"/>
              <a:t>vans.</a:t>
            </a:r>
          </a:p>
          <a:p>
            <a:pPr lvl="1"/>
            <a:r>
              <a:rPr lang="en-US" dirty="0"/>
              <a:t>(5</a:t>
            </a:r>
            <a:r>
              <a:rPr lang="en-US" dirty="0" smtClean="0"/>
              <a:t>) Trailers</a:t>
            </a:r>
            <a:r>
              <a:rPr lang="en-US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09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Prohibited Vehicles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700" dirty="0"/>
              <a:t>If over 10,100 pounds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288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646482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Stake Bed/ Dump Truck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98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Van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648200" y="21658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429000" y="56710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0070C0"/>
                </a:solidFill>
              </a:rPr>
              <a:t>Prohibited Vehicles</a:t>
            </a:r>
            <a:br>
              <a:rPr lang="en-US" sz="6700" dirty="0">
                <a:solidFill>
                  <a:srgbClr val="0070C0"/>
                </a:solidFill>
              </a:rPr>
            </a:br>
            <a:r>
              <a:rPr lang="en-US" sz="2700" dirty="0"/>
              <a:t>If over 10,100 pounds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00200"/>
            <a:ext cx="4398579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4161222" cy="31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Commercial Vehicles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10,100 </a:t>
            </a:r>
            <a:r>
              <a:rPr lang="en-US" dirty="0"/>
              <a:t>pounds or more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for commercial </a:t>
            </a:r>
            <a:r>
              <a:rPr lang="en-US" dirty="0" smtClean="0"/>
              <a:t>purposes</a:t>
            </a:r>
          </a:p>
          <a:p>
            <a:r>
              <a:rPr lang="en-US" dirty="0" smtClean="0"/>
              <a:t>Any </a:t>
            </a:r>
            <a:r>
              <a:rPr lang="en-US" dirty="0"/>
              <a:t>vehicle, </a:t>
            </a:r>
            <a:r>
              <a:rPr lang="en-US" u="sng" dirty="0"/>
              <a:t>regardless of capacity, which displays advertising thereon </a:t>
            </a:r>
            <a:endParaRPr lang="en-US" dirty="0" smtClean="0"/>
          </a:p>
          <a:p>
            <a:r>
              <a:rPr lang="en-US" dirty="0" smtClean="0"/>
              <a:t>Licensed </a:t>
            </a:r>
            <a:r>
              <a:rPr lang="en-US" dirty="0"/>
              <a:t>as a "for hire" vehicle, or any limousine used as a common or contract carrier. </a:t>
            </a:r>
          </a:p>
        </p:txBody>
      </p:sp>
    </p:spTree>
    <p:extLst>
      <p:ext uri="{BB962C8B-B14F-4D97-AF65-F5344CB8AC3E}">
        <p14:creationId xmlns:p14="http://schemas.microsoft.com/office/powerpoint/2010/main" val="2857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Commercial Vehicles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lots </a:t>
            </a:r>
            <a:r>
              <a:rPr lang="en-US" dirty="0"/>
              <a:t>of less than three acres.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more than one commercial vehicle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occupant of the dwelling </a:t>
            </a:r>
            <a:r>
              <a:rPr lang="en-US" dirty="0" smtClean="0"/>
              <a:t>must be </a:t>
            </a:r>
            <a:r>
              <a:rPr lang="en-US" dirty="0"/>
              <a:t>the operator of the vehicle.</a:t>
            </a:r>
          </a:p>
        </p:txBody>
      </p:sp>
    </p:spTree>
    <p:extLst>
      <p:ext uri="{BB962C8B-B14F-4D97-AF65-F5344CB8AC3E}">
        <p14:creationId xmlns:p14="http://schemas.microsoft.com/office/powerpoint/2010/main" val="31753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Parking Regulations Enforcement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Private Property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(NSD through Zoning)</a:t>
            </a:r>
            <a:endParaRPr lang="en-US" sz="4400" dirty="0" smtClean="0"/>
          </a:p>
          <a:p>
            <a:r>
              <a:rPr lang="en-US" sz="4400" dirty="0" smtClean="0">
                <a:solidFill>
                  <a:srgbClr val="0070C0"/>
                </a:solidFill>
              </a:rPr>
              <a:t>Public Streets </a:t>
            </a:r>
            <a:r>
              <a:rPr lang="en-US" sz="4000" dirty="0" smtClean="0"/>
              <a:t>V.D.O.T. right of way</a:t>
            </a:r>
          </a:p>
          <a:p>
            <a:pPr marL="0" indent="0">
              <a:buNone/>
            </a:pPr>
            <a:r>
              <a:rPr lang="en-US" sz="4000" dirty="0" smtClean="0"/>
              <a:t>	(</a:t>
            </a:r>
            <a:r>
              <a:rPr lang="en-US" dirty="0" smtClean="0"/>
              <a:t>Police Agencies - PWC PD)</a:t>
            </a:r>
            <a:endParaRPr lang="en-US" sz="4000" dirty="0" smtClean="0"/>
          </a:p>
          <a:p>
            <a:r>
              <a:rPr lang="en-US" sz="4400" dirty="0" smtClean="0">
                <a:solidFill>
                  <a:srgbClr val="0070C0"/>
                </a:solidFill>
              </a:rPr>
              <a:t>Private Streets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(NSD / PD)*HOA</a:t>
            </a:r>
            <a:endParaRPr lang="en-US" sz="4400" dirty="0" smtClean="0"/>
          </a:p>
          <a:p>
            <a:r>
              <a:rPr lang="en-US" sz="4400" dirty="0" smtClean="0">
                <a:solidFill>
                  <a:srgbClr val="0070C0"/>
                </a:solidFill>
              </a:rPr>
              <a:t>Design and Planning  </a:t>
            </a:r>
            <a:r>
              <a:rPr lang="en-US" dirty="0" smtClean="0"/>
              <a:t>(VDOT / PWC Department of Transportation)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Commercial Vehicles?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640080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843817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384381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Company </a:t>
            </a:r>
            <a:r>
              <a:rPr lang="en-US" sz="6000" dirty="0">
                <a:solidFill>
                  <a:srgbClr val="0070C0"/>
                </a:solidFill>
              </a:rPr>
              <a:t>Vehicles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Passenger </a:t>
            </a:r>
            <a:r>
              <a:rPr lang="en-US" dirty="0"/>
              <a:t>motor vehicles or light duty trucks 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than 7,500 pounds gross vehicle </a:t>
            </a:r>
            <a:r>
              <a:rPr lang="en-US" dirty="0" smtClean="0"/>
              <a:t>weight</a:t>
            </a:r>
          </a:p>
          <a:p>
            <a:r>
              <a:rPr lang="en-US" dirty="0" smtClean="0"/>
              <a:t>Exclusively </a:t>
            </a:r>
            <a:r>
              <a:rPr lang="en-US" dirty="0"/>
              <a:t>used in a business or commercial </a:t>
            </a:r>
            <a:r>
              <a:rPr lang="en-US" dirty="0" smtClean="0"/>
              <a:t>activity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Shall </a:t>
            </a:r>
            <a:r>
              <a:rPr lang="en-US" dirty="0"/>
              <a:t>not include contractor's equipment or other heavy equipment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70C0"/>
                </a:solidFill>
              </a:rPr>
              <a:t>Motor Vehicle Repair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Repair </a:t>
            </a:r>
            <a:r>
              <a:rPr lang="en-US" dirty="0"/>
              <a:t>or service of motor vehicles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agricultural districts on lots less than ten </a:t>
            </a:r>
            <a:r>
              <a:rPr lang="en-US" dirty="0" smtClean="0"/>
              <a:t>acres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any residential district or residential portion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itled </a:t>
            </a:r>
            <a:r>
              <a:rPr lang="en-US" dirty="0"/>
              <a:t>and registered to the owner and/or occupant or a member of the immediate family of the owner or occupant of the dwelling unit where service or repairs are taking place. </a:t>
            </a:r>
          </a:p>
        </p:txBody>
      </p:sp>
      <p:pic>
        <p:nvPicPr>
          <p:cNvPr id="4" name="Picture 3" descr="Management training, Ralph Peterso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6225"/>
            <a:ext cx="25908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Motor Vehicle Repair</a:t>
            </a:r>
            <a:endParaRPr lang="en-US" dirty="0"/>
          </a:p>
        </p:txBody>
      </p:sp>
      <p:pic>
        <p:nvPicPr>
          <p:cNvPr id="4" name="Picture 3" descr="http://www.thevillager.com.na/files/images/IMG_0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505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www.auroragov.org/cs/groups/public/documents/digitalmedia/0056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343400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arliebecksgarage.com/ESW/Images/guys-under-hoo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429000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7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1981200"/>
            <a:ext cx="44958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Police Role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sz="2000" dirty="0" smtClean="0"/>
              <a:t>Enforce parking ordinances</a:t>
            </a:r>
          </a:p>
          <a:p>
            <a:pPr lvl="1"/>
            <a:r>
              <a:rPr lang="en-US" sz="2000" dirty="0" smtClean="0"/>
              <a:t>Public highways</a:t>
            </a:r>
          </a:p>
          <a:p>
            <a:pPr lvl="1"/>
            <a:r>
              <a:rPr lang="en-US" sz="2000" dirty="0" smtClean="0"/>
              <a:t>Some private roads (</a:t>
            </a:r>
            <a:r>
              <a:rPr lang="en-US" sz="2000" dirty="0" smtClean="0">
                <a:hlinkClick r:id="rId2"/>
              </a:rPr>
              <a:t>13-276</a:t>
            </a:r>
            <a:r>
              <a:rPr lang="en-US" sz="2000" dirty="0" smtClean="0"/>
              <a:t> &amp; </a:t>
            </a:r>
            <a:r>
              <a:rPr lang="en-US" sz="2000" dirty="0" smtClean="0">
                <a:hlinkClick r:id="rId3"/>
              </a:rPr>
              <a:t>277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Townhouse Ordinance</a:t>
            </a:r>
          </a:p>
          <a:p>
            <a:pPr lvl="1"/>
            <a:r>
              <a:rPr lang="en-US" sz="2000" dirty="0" smtClean="0"/>
              <a:t>Parking lots of more than 50 spaces (</a:t>
            </a:r>
            <a:r>
              <a:rPr lang="en-US" sz="2000" dirty="0" smtClean="0">
                <a:hlinkClick r:id="rId4"/>
              </a:rPr>
              <a:t>13-278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Typically by Parking Enforcement</a:t>
            </a:r>
          </a:p>
          <a:p>
            <a:r>
              <a:rPr lang="en-US" sz="2000" dirty="0" smtClean="0"/>
              <a:t>Ordinances are found in Chapter 13 of the PWC Code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105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Private Roads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Sec. 13-276. Regulations of traffic and parking in subdivisions employing systems of roadways and parking areas open to the public but not in public ownership</a:t>
            </a:r>
            <a:r>
              <a:rPr lang="en-US" dirty="0" smtClean="0"/>
              <a:t>.</a:t>
            </a:r>
          </a:p>
          <a:p>
            <a:r>
              <a:rPr lang="en-US" dirty="0"/>
              <a:t>Sec. 13-277. Designation of certain private roads and private streets and highways for law enforcement purposes</a:t>
            </a:r>
            <a:r>
              <a:rPr lang="en-US" dirty="0" smtClean="0"/>
              <a:t>.</a:t>
            </a:r>
          </a:p>
          <a:p>
            <a:r>
              <a:rPr lang="en-US" dirty="0"/>
              <a:t>Sec. 13-278. Regulations of vehicular and pedestrian traffic on certain parking lots open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24006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Special Notes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Commercial vehicles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Requirement for valid tags &amp; inspection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Inoperative Vehicles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Defined</a:t>
            </a:r>
            <a:endParaRPr lang="en-US" dirty="0" smtClean="0"/>
          </a:p>
          <a:p>
            <a:pPr lvl="1"/>
            <a:r>
              <a:rPr lang="en-US" dirty="0" smtClean="0"/>
              <a:t>Valid tags displayed</a:t>
            </a:r>
          </a:p>
          <a:p>
            <a:pPr lvl="1"/>
            <a:r>
              <a:rPr lang="en-US" dirty="0" smtClean="0"/>
              <a:t>Valid </a:t>
            </a:r>
            <a:r>
              <a:rPr lang="en-US" dirty="0"/>
              <a:t>s</a:t>
            </a:r>
            <a:r>
              <a:rPr lang="en-US" dirty="0" smtClean="0"/>
              <a:t>afety inspection </a:t>
            </a:r>
          </a:p>
          <a:p>
            <a:pPr lvl="1"/>
            <a:r>
              <a:rPr lang="en-US" dirty="0" smtClean="0"/>
              <a:t>Operating condition</a:t>
            </a:r>
          </a:p>
          <a:p>
            <a:r>
              <a:rPr lang="en-US" dirty="0" smtClean="0">
                <a:hlinkClick r:id="rId3"/>
              </a:rPr>
              <a:t>Exceptions</a:t>
            </a:r>
            <a:endParaRPr lang="en-US" dirty="0" smtClean="0"/>
          </a:p>
          <a:p>
            <a:pPr lvl="1"/>
            <a:r>
              <a:rPr lang="en-US" dirty="0" smtClean="0"/>
              <a:t>Enclosed structure</a:t>
            </a:r>
          </a:p>
          <a:p>
            <a:pPr lvl="1"/>
            <a:r>
              <a:rPr lang="en-US" dirty="0" smtClean="0"/>
              <a:t>Shielded from view</a:t>
            </a:r>
          </a:p>
        </p:txBody>
      </p:sp>
    </p:spTree>
    <p:extLst>
      <p:ext uri="{BB962C8B-B14F-4D97-AF65-F5344CB8AC3E}">
        <p14:creationId xmlns:p14="http://schemas.microsoft.com/office/powerpoint/2010/main" val="3750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Inoperative Vehicles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</a:p>
          <a:p>
            <a:pPr lvl="1"/>
            <a:r>
              <a:rPr lang="en-US" dirty="0" smtClean="0"/>
              <a:t>Complaint driven</a:t>
            </a:r>
          </a:p>
          <a:p>
            <a:pPr lvl="1"/>
            <a:r>
              <a:rPr lang="en-US" dirty="0" smtClean="0"/>
              <a:t>Violation Notice</a:t>
            </a:r>
          </a:p>
          <a:p>
            <a:pPr lvl="1"/>
            <a:r>
              <a:rPr lang="en-US" dirty="0" smtClean="0"/>
              <a:t>3 strikes</a:t>
            </a:r>
          </a:p>
          <a:p>
            <a:pPr lvl="1"/>
            <a:r>
              <a:rPr lang="en-US" dirty="0" smtClean="0"/>
              <a:t>Final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37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Department of Transportation’s Role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3" y="3200400"/>
            <a:ext cx="7674468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457200"/>
            <a:ext cx="10433868" cy="1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Code of Virginia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Virginia is a Dillon Rule State </a:t>
            </a:r>
          </a:p>
          <a:p>
            <a:r>
              <a:rPr lang="en-US" dirty="0" smtClean="0"/>
              <a:t>Counties can only create/enforce what the Commonwealth allows them to do.</a:t>
            </a:r>
          </a:p>
          <a:p>
            <a:r>
              <a:rPr lang="en-US" dirty="0" smtClean="0"/>
              <a:t>The Commonwealth has enabled the County to create and enforce Zoning Ordinances, (Chapter 32) Parking Ordinances, (Chapter 13) and other sections within the Prince William County Code.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http://www.municode.com/Library/VA/Prince_William_County</a:t>
            </a:r>
          </a:p>
        </p:txBody>
      </p:sp>
    </p:spTree>
    <p:extLst>
      <p:ext uri="{BB962C8B-B14F-4D97-AF65-F5344CB8AC3E}">
        <p14:creationId xmlns:p14="http://schemas.microsoft.com/office/powerpoint/2010/main" val="11788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772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PARKING RESTRICTION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GUIDELINES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February 2014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STEVE STEVENS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PAOLO BELITA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457200"/>
            <a:ext cx="10433868" cy="1328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600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dobe Garamond Pro Bold" pitchFamily="18" charset="0"/>
              </a:rPr>
              <a:t>DEPARTMENT OF TRANSPORTATION</a:t>
            </a:r>
            <a:endParaRPr lang="en-US" sz="2800" i="1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981076"/>
            <a:ext cx="48387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The Prince </a:t>
            </a:r>
            <a:r>
              <a:rPr lang="en-US" sz="2000" dirty="0"/>
              <a:t>William County </a:t>
            </a:r>
            <a:r>
              <a:rPr lang="en-US" sz="2000" dirty="0" smtClean="0"/>
              <a:t>Department of Transportation occasionally </a:t>
            </a:r>
            <a:r>
              <a:rPr lang="en-US" sz="2000" dirty="0"/>
              <a:t>receives requests for no </a:t>
            </a:r>
            <a:r>
              <a:rPr lang="en-US" sz="2000" dirty="0" smtClean="0"/>
              <a:t>parking based </a:t>
            </a:r>
            <a:r>
              <a:rPr lang="en-US" sz="2000" dirty="0"/>
              <a:t>on roadway widths and concerns that emergency response times may be impacted </a:t>
            </a:r>
            <a:r>
              <a:rPr lang="en-US" sz="2000" dirty="0" smtClean="0"/>
              <a:t>as </a:t>
            </a:r>
            <a:r>
              <a:rPr lang="en-US" sz="2000" dirty="0"/>
              <a:t>a result of on-street </a:t>
            </a:r>
            <a:r>
              <a:rPr lang="en-US" sz="2000" dirty="0" smtClean="0"/>
              <a:t>parking.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If </a:t>
            </a:r>
            <a:r>
              <a:rPr lang="en-US" sz="2000" dirty="0"/>
              <a:t>the road is maintained by VDOT, then a request is made to VDOT Traffic </a:t>
            </a:r>
            <a:r>
              <a:rPr lang="en-US" sz="2000" dirty="0" smtClean="0"/>
              <a:t>Engineering.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/>
              <a:t>VDOT ultimately makes the </a:t>
            </a:r>
            <a:r>
              <a:rPr lang="en-US" sz="2000" dirty="0" smtClean="0"/>
              <a:t>determination</a:t>
            </a:r>
          </a:p>
          <a:p>
            <a:pPr marL="0" indent="0" algn="just">
              <a:buNone/>
            </a:pPr>
            <a:r>
              <a:rPr lang="en-US" sz="2000" dirty="0" smtClean="0"/>
              <a:t>       if </a:t>
            </a:r>
            <a:r>
              <a:rPr lang="en-US" sz="2000" dirty="0"/>
              <a:t>no parking is </a:t>
            </a:r>
            <a:r>
              <a:rPr lang="en-US" sz="2000" dirty="0" smtClean="0"/>
              <a:t>justified.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primary reasons </a:t>
            </a:r>
            <a:r>
              <a:rPr lang="en-US" sz="2000" dirty="0" smtClean="0"/>
              <a:t>for VDOT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2000" dirty="0"/>
              <a:t>to restrict parking are: </a:t>
            </a:r>
          </a:p>
          <a:p>
            <a:pPr lvl="1" algn="just"/>
            <a:r>
              <a:rPr lang="en-US" sz="1600" dirty="0"/>
              <a:t>Safety issues – i.e. sight distance obstruction </a:t>
            </a:r>
          </a:p>
          <a:p>
            <a:pPr marL="457200" lvl="1" indent="0" algn="just">
              <a:buNone/>
            </a:pPr>
            <a:r>
              <a:rPr lang="en-US" sz="1600" dirty="0"/>
              <a:t>for stopped or turning vehicles</a:t>
            </a:r>
          </a:p>
          <a:p>
            <a:pPr lvl="1" algn="just"/>
            <a:r>
              <a:rPr lang="en-US" sz="1600" dirty="0"/>
              <a:t>Capacity adversely affected – normal </a:t>
            </a:r>
          </a:p>
          <a:p>
            <a:pPr marL="457200" lvl="1" indent="0" algn="just">
              <a:buNone/>
            </a:pPr>
            <a:r>
              <a:rPr lang="en-US" sz="1600" dirty="0"/>
              <a:t>traffic flow inhibited by parked vehicles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67150"/>
            <a:ext cx="3733800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37338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45250" cy="6096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Appeals to </a:t>
            </a:r>
            <a:r>
              <a:rPr lang="en-US" sz="3100" b="1" dirty="0" smtClean="0"/>
              <a:t>PWC DOT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561481"/>
              </p:ext>
            </p:extLst>
          </p:nvPr>
        </p:nvGraphicFramePr>
        <p:xfrm>
          <a:off x="228600" y="3901439"/>
          <a:ext cx="5638799" cy="266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901"/>
                <a:gridCol w="2178949"/>
                <a:gridCol w="2178949"/>
              </a:tblGrid>
              <a:tr h="26244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Existing Condition Guidelines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CURB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TO CURB WIDTH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ONE WAY TRAFFIC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TWO WAY TRAFFIC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524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29' +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PARKING ON BOTH SIDES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PARKING ON BOTH SIDES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24' TO 28'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PARKING ON ONE SIDE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PARKING ON ONE SIDE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21' TO 23'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PARKING ON ONE SIDE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 PARKING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8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20' OR LESS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 PARKING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 PARKING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858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have been occasions where VDOT has responded that they do not see the need to justify no parking however; they have no objection to Prince William County installing no parking signs on state right-of-way under a </a:t>
            </a:r>
            <a:r>
              <a:rPr lang="en-US" sz="2000" dirty="0" smtClean="0"/>
              <a:t>permit.</a:t>
            </a:r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these cases the requesting entity can appeal to </a:t>
            </a:r>
            <a:r>
              <a:rPr lang="en-US" sz="2000" dirty="0" smtClean="0"/>
              <a:t>PWC DOT </a:t>
            </a:r>
            <a:r>
              <a:rPr lang="en-US" sz="2000" dirty="0"/>
              <a:t>who will coordinate with the appropriate County Supervisor’s </a:t>
            </a:r>
            <a:r>
              <a:rPr lang="en-US" sz="2000" dirty="0" smtClean="0"/>
              <a:t>office on community support and funding.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94399"/>
            <a:ext cx="273050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2299424"/>
            <a:ext cx="2711450" cy="203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4419600"/>
            <a:ext cx="2711449" cy="2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15400" cy="5410200"/>
          </a:xfrm>
        </p:spPr>
      </p:pic>
    </p:spTree>
    <p:extLst>
      <p:ext uri="{BB962C8B-B14F-4D97-AF65-F5344CB8AC3E}">
        <p14:creationId xmlns:p14="http://schemas.microsoft.com/office/powerpoint/2010/main" val="11281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 dirty="0" smtClean="0"/>
              <a:t>Company Trucks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05599"/>
            <a:ext cx="8229600" cy="304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441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Company trucks (i.e. vans with company </a:t>
            </a:r>
            <a:r>
              <a:rPr lang="en-US" sz="2800" dirty="0" smtClean="0"/>
              <a:t>logos</a:t>
            </a:r>
            <a:r>
              <a:rPr lang="en-US" sz="2800" dirty="0"/>
              <a:t>) are </a:t>
            </a:r>
            <a:r>
              <a:rPr lang="en-US" sz="2800" b="1" dirty="0"/>
              <a:t>not</a:t>
            </a:r>
            <a:r>
              <a:rPr lang="en-US" sz="2800" dirty="0"/>
              <a:t> considered commercial vehicles and can park on state maintained roadways.</a:t>
            </a:r>
          </a:p>
        </p:txBody>
      </p:sp>
      <p:pic>
        <p:nvPicPr>
          <p:cNvPr id="5122" name="Picture 2" descr="http://www.thedrainteam.com/images/stories/Photo_Shop_Tru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80" y="1295400"/>
            <a:ext cx="3867745" cy="22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7180" y="3397818"/>
            <a:ext cx="4572000" cy="1077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" dirty="0"/>
              <a:t>http://www.bing.com/images/search?q=commercial+trucks+vans+with+logos&amp;qs=n&amp;form=QBIR&amp;pq=commercial+trucks+vans+with+logo&amp;sc=1-22&amp;sp=-1&amp;sk=#view=detail&amp;id=CC8B712D33033AA7B87D21791A30DC2E105ED29E&amp;selectedIndex=11</a:t>
            </a:r>
          </a:p>
        </p:txBody>
      </p:sp>
      <p:pic>
        <p:nvPicPr>
          <p:cNvPr id="5124" name="Picture 4" descr="http://ts4.mm.bing.net/th?id=H.493672678831189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80" y="3714750"/>
            <a:ext cx="3868339" cy="2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57180" y="6491317"/>
            <a:ext cx="4572000" cy="1077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" dirty="0"/>
              <a:t>http://www.bing.com/images/search?q=commercial+trucks+vans+with+logos&amp;qs=n&amp;form=QBIR&amp;pq=commercial+trucks+vans+with+logo&amp;sc=1-22&amp;sp=-1&amp;sk=#view=detail&amp;id=77E31E3716A6881EE577585037A673ECB9776B57&amp;selectedIndex=29</a:t>
            </a:r>
          </a:p>
        </p:txBody>
      </p:sp>
      <p:pic>
        <p:nvPicPr>
          <p:cNvPr id="5126" name="Picture 6" descr="http://infinityplumbinginc.com/images/newtru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4003326"/>
            <a:ext cx="4648201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599" y="6219705"/>
            <a:ext cx="4572000" cy="1077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" dirty="0"/>
              <a:t>http://www.bing.com/images/search?q=commercial+work+truck+plumbing&amp;qs=n&amp;form=QBIR&amp;pq=commercial+work+truck+plumbing&amp;sc=0-21&amp;sp=-1&amp;sk=#view=detail&amp;id=6F81D90921D775D5F51A30B863C98E0D3144A02F&amp;selectedIndex=23</a:t>
            </a:r>
          </a:p>
        </p:txBody>
      </p:sp>
    </p:spTree>
    <p:extLst>
      <p:ext uri="{BB962C8B-B14F-4D97-AF65-F5344CB8AC3E}">
        <p14:creationId xmlns:p14="http://schemas.microsoft.com/office/powerpoint/2010/main" val="23407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7275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Commercial Vehicles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749527"/>
            <a:ext cx="539115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Prince </a:t>
            </a:r>
            <a:r>
              <a:rPr lang="en-US" sz="2400" dirty="0"/>
              <a:t>William County Code Section 13-327 states that commercial vehicles are prohibited from parking in any residence district countywide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600" dirty="0"/>
              <a:t> </a:t>
            </a:r>
            <a:r>
              <a:rPr lang="en-US" sz="600" dirty="0" smtClean="0"/>
              <a:t> </a:t>
            </a:r>
          </a:p>
          <a:p>
            <a:pPr marL="0" indent="0">
              <a:buNone/>
            </a:pPr>
            <a:r>
              <a:rPr lang="en-US" sz="2100" dirty="0" smtClean="0"/>
              <a:t>(</a:t>
            </a:r>
            <a:r>
              <a:rPr lang="en-US" sz="2100" i="1" dirty="0" smtClean="0"/>
              <a:t>Resident </a:t>
            </a:r>
            <a:r>
              <a:rPr lang="en-US" sz="2100" i="1" dirty="0"/>
              <a:t>District is </a:t>
            </a:r>
            <a:r>
              <a:rPr lang="en-US" sz="2100" i="1" dirty="0" smtClean="0"/>
              <a:t>where </a:t>
            </a:r>
            <a:r>
              <a:rPr lang="en-US" sz="2100" i="1" dirty="0"/>
              <a:t>75 percent or more of the property </a:t>
            </a:r>
            <a:r>
              <a:rPr lang="en-US" sz="2100" i="1" dirty="0" smtClean="0"/>
              <a:t>on </a:t>
            </a:r>
            <a:r>
              <a:rPr lang="en-US" sz="2100" i="1" dirty="0"/>
              <a:t>either side of the highway, for </a:t>
            </a:r>
            <a:r>
              <a:rPr lang="en-US" sz="2100" i="1" dirty="0" smtClean="0"/>
              <a:t>300 </a:t>
            </a:r>
            <a:r>
              <a:rPr lang="en-US" sz="2100" i="1" dirty="0"/>
              <a:t>feet or more </a:t>
            </a:r>
            <a:r>
              <a:rPr lang="en-US" sz="2100" i="1" dirty="0" smtClean="0"/>
              <a:t>consists </a:t>
            </a:r>
            <a:r>
              <a:rPr lang="en-US" sz="2100" i="1" dirty="0"/>
              <a:t>of land improved for dwelling </a:t>
            </a:r>
            <a:r>
              <a:rPr lang="en-US" sz="2100" i="1" dirty="0" smtClean="0"/>
              <a:t>purposes (Code of VA))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75" y="3655515"/>
            <a:ext cx="548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Commercial vehicles </a:t>
            </a:r>
            <a:r>
              <a:rPr lang="en-US" sz="2400" dirty="0" smtClean="0"/>
              <a:t>are: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Tractor </a:t>
            </a:r>
            <a:r>
              <a:rPr lang="en-US" sz="2000" dirty="0"/>
              <a:t>truck or tractor truck/semitrailer or tractor truck/trailer </a:t>
            </a:r>
            <a:r>
              <a:rPr lang="en-US" sz="2000" dirty="0" smtClean="0"/>
              <a:t>combination.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Dump truck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Concrete </a:t>
            </a:r>
            <a:r>
              <a:rPr lang="en-US" sz="2000" dirty="0"/>
              <a:t>mixer </a:t>
            </a:r>
            <a:r>
              <a:rPr lang="en-US" sz="2000" dirty="0" smtClean="0"/>
              <a:t>truck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Towing </a:t>
            </a:r>
            <a:r>
              <a:rPr lang="en-US" sz="2000" dirty="0"/>
              <a:t>and recovery vehicle with a registered gross weight of 12,000 pounds or </a:t>
            </a:r>
            <a:r>
              <a:rPr lang="en-US" sz="2000" dirty="0" smtClean="0"/>
              <a:t>more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Heavy </a:t>
            </a:r>
            <a:r>
              <a:rPr lang="en-US" sz="2000" dirty="0"/>
              <a:t>construction equipment</a:t>
            </a:r>
          </a:p>
          <a:p>
            <a:endParaRPr lang="en-US" dirty="0"/>
          </a:p>
        </p:txBody>
      </p:sp>
      <p:pic>
        <p:nvPicPr>
          <p:cNvPr id="4098" name="Picture 2" descr="http://ts1.mm.bing.net/th?id=H.4927299370091988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96" y="152400"/>
            <a:ext cx="3076653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3996" y="2159227"/>
            <a:ext cx="4572000" cy="1077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" dirty="0"/>
              <a:t>http://www.bing.com/images/search?q=tractor+truck&amp;qs=n&amp;form=QBIR&amp;pq=tractor+truck&amp;sc=8-4&amp;sp=-1&amp;sk=#view=detail&amp;id=7DC89F8DA1F3BB27138FD8A0E3AD771A93839D2B&amp;selectedIndex=0</a:t>
            </a:r>
          </a:p>
        </p:txBody>
      </p:sp>
      <p:pic>
        <p:nvPicPr>
          <p:cNvPr id="4100" name="Picture 4" descr="http://4.bp.blogspot.com/-OlLJM2eGQy8/TlrcB5PX5dI/AAAAAAAEXxM/3Et6QTz0s1w/s1600/EPES+TRANSPORT+SYSTEM+GREENSBORO+NORTH+CAROLINA+Trucking+CO.%252CFamily+Dollars+Store+Trailer+Delivery%252CEpes+Volvo+Tractor+Tr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96" y="2347778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ubliquip.com/photo/3112413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96" y="4419600"/>
            <a:ext cx="3067128" cy="23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33996" y="6612224"/>
            <a:ext cx="4572000" cy="1077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" dirty="0"/>
              <a:t>http://www.bing.com/images/search?q=concrete+mixer+truck&amp;qs=n&amp;form=QBIR&amp;pq=concrete+mixer+truck&amp;sc=8-8&amp;sp=-1&amp;sk=#view=detail&amp;id=489AE1533EBE8FF63CA6F0DEFA973669581E4CE0&amp;selectedIndex=13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4946" y="4207176"/>
            <a:ext cx="4572000" cy="1077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" dirty="0"/>
              <a:t>http://4.bp.blogspot.com/-OlLJM2eGQy8/TlrcB5PX5dI/AAAAAAAEXxM/3Et6QTz0s1w/s1600/EPES+TRANSPORT+SYSTEM+GREENSBORO+NORTH+CAROLINA+Trucking+CO.%252CFamily+Dollars+Store+Trailer+Delivery%252CEpes+Volvo+Tractor+Truck.JPG</a:t>
            </a:r>
          </a:p>
        </p:txBody>
      </p:sp>
    </p:spTree>
    <p:extLst>
      <p:ext uri="{BB962C8B-B14F-4D97-AF65-F5344CB8AC3E}">
        <p14:creationId xmlns:p14="http://schemas.microsoft.com/office/powerpoint/2010/main" val="3090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Prince William County Code - Sec. 13-320. General Parking Prohibitions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" y="1219200"/>
            <a:ext cx="8886825" cy="51054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/>
              <a:t>(a)   No person shall park a vehicle, except when necessary to avoid other traffic or in compliance with the directions of a police officer or traffic control device, in any of the following places:</a:t>
            </a:r>
          </a:p>
          <a:p>
            <a:r>
              <a:rPr lang="en-US" sz="3800" dirty="0"/>
              <a:t>(1)   On a sidewalk.</a:t>
            </a:r>
          </a:p>
          <a:p>
            <a:r>
              <a:rPr lang="en-US" sz="3800" dirty="0"/>
              <a:t>(2)   Within an intersection.</a:t>
            </a:r>
          </a:p>
          <a:p>
            <a:r>
              <a:rPr lang="en-US" sz="3800" dirty="0"/>
              <a:t>(3)   In front of a public or private driveway.</a:t>
            </a:r>
          </a:p>
          <a:p>
            <a:r>
              <a:rPr lang="en-US" sz="3800" dirty="0"/>
              <a:t>(4)   Within 15 feet of a fire hydrant.</a:t>
            </a:r>
          </a:p>
          <a:p>
            <a:r>
              <a:rPr lang="en-US" sz="3800" dirty="0"/>
              <a:t>(5)   On a crosswalk.</a:t>
            </a:r>
          </a:p>
          <a:p>
            <a:r>
              <a:rPr lang="en-US" sz="3800" dirty="0"/>
              <a:t>(6)   Within 20 feet of a crosswalk at an intersection; provided that, where there is no crosswalk at an intersection, no person shall park a vehicle within 20 feet from the intersection of curb lines or, if none, within 15 feet of the intersection of property lines.</a:t>
            </a:r>
          </a:p>
          <a:p>
            <a:r>
              <a:rPr lang="en-US" sz="3800" b="1" dirty="0"/>
              <a:t>(7)   </a:t>
            </a:r>
            <a:r>
              <a:rPr lang="en-US" sz="3800" b="1" u="sng" dirty="0"/>
              <a:t>Within 30 feet of any flashing beacon, stop sign or traffic control signal located at the side of a roadway.</a:t>
            </a:r>
          </a:p>
          <a:p>
            <a:r>
              <a:rPr lang="en-US" sz="3800" dirty="0"/>
              <a:t>(8)   Between a safety zone and the adjacent curb or within 30 feet of points on the curb immediately opposite the ends of a safety zone, unless a different length is indicated by official signs or markings.</a:t>
            </a:r>
          </a:p>
          <a:p>
            <a:r>
              <a:rPr lang="en-US" sz="3800" dirty="0"/>
              <a:t>(9)   Within 50 feet of the nearest rail of a railroad grade crossing.</a:t>
            </a:r>
          </a:p>
          <a:p>
            <a:r>
              <a:rPr lang="en-US" sz="3800" dirty="0"/>
              <a:t>(10)   Within 15 feet of the driveway entrance to any fire station and, on the side of a street opposite the entrance to any fire station, within 75 feet of the entrance, when properly signposted.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772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6060666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STEVE STEVENS : 703 792 6817, sstevens@pwcgov.org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PAOLO BELITA: (703) 792 8002, pbelita@pwcgov.org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457200"/>
            <a:ext cx="10433868" cy="1328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600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dobe Garamond Pro Bold" pitchFamily="18" charset="0"/>
              </a:rPr>
              <a:t>DEPARTMENT OF TRANSPORTATION</a:t>
            </a:r>
            <a:endParaRPr lang="en-US" sz="2800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534400" cy="2971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Officer Mark Merriman, Prince William County </a:t>
            </a: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	</a:t>
            </a:r>
            <a:r>
              <a:rPr lang="en-US" sz="6400" dirty="0" smtClean="0">
                <a:solidFill>
                  <a:srgbClr val="0070C0"/>
                </a:solidFill>
              </a:rPr>
              <a:t>Police </a:t>
            </a:r>
            <a:r>
              <a:rPr lang="en-US" sz="6400" dirty="0">
                <a:solidFill>
                  <a:srgbClr val="0070C0"/>
                </a:solidFill>
              </a:rPr>
              <a:t>Department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Steven Stevens, Engineer III, Prince William County </a:t>
            </a: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	</a:t>
            </a:r>
            <a:r>
              <a:rPr lang="en-US" sz="6400" dirty="0" smtClean="0">
                <a:solidFill>
                  <a:srgbClr val="0070C0"/>
                </a:solidFill>
              </a:rPr>
              <a:t>Department </a:t>
            </a:r>
            <a:r>
              <a:rPr lang="en-US" sz="6400" dirty="0">
                <a:solidFill>
                  <a:srgbClr val="0070C0"/>
                </a:solidFill>
              </a:rPr>
              <a:t>of </a:t>
            </a:r>
            <a:r>
              <a:rPr lang="en-US" sz="6400" dirty="0" smtClean="0">
                <a:solidFill>
                  <a:srgbClr val="0070C0"/>
                </a:solidFill>
              </a:rPr>
              <a:t>Transportation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Paolo Belita, Engineer I, Prince William County </a:t>
            </a: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	</a:t>
            </a:r>
            <a:r>
              <a:rPr lang="en-US" sz="6400" dirty="0" smtClean="0">
                <a:solidFill>
                  <a:srgbClr val="0070C0"/>
                </a:solidFill>
              </a:rPr>
              <a:t>Department </a:t>
            </a:r>
            <a:r>
              <a:rPr lang="en-US" sz="6400" dirty="0">
                <a:solidFill>
                  <a:srgbClr val="0070C0"/>
                </a:solidFill>
              </a:rPr>
              <a:t>of </a:t>
            </a:r>
            <a:r>
              <a:rPr lang="en-US" sz="6400" dirty="0" smtClean="0">
                <a:solidFill>
                  <a:srgbClr val="0070C0"/>
                </a:solidFill>
              </a:rPr>
              <a:t>Transportation</a:t>
            </a:r>
            <a:endParaRPr lang="en-US" sz="6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John Settlemyer, Chief Property Code Enforcement </a:t>
            </a:r>
            <a:r>
              <a:rPr lang="en-US" sz="6400" dirty="0" smtClean="0">
                <a:solidFill>
                  <a:srgbClr val="0070C0"/>
                </a:solidFill>
              </a:rPr>
              <a:t>Inspector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	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Neighborhood Services Division</a:t>
            </a:r>
          </a:p>
          <a:p>
            <a:pPr marL="0" indent="0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457200"/>
            <a:ext cx="10433868" cy="1328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34" y="1795135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3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61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Code Enforcement’s Role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457200"/>
            <a:ext cx="10433868" cy="132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1799"/>
            <a:ext cx="5715000" cy="33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Private Property Parking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Regulated primarily through the </a:t>
            </a:r>
            <a:r>
              <a:rPr lang="en-US" dirty="0" smtClean="0">
                <a:solidFill>
                  <a:srgbClr val="0070C0"/>
                </a:solidFill>
              </a:rPr>
              <a:t>Zoning Ordinance </a:t>
            </a:r>
          </a:p>
          <a:p>
            <a:pPr lvl="1"/>
            <a:r>
              <a:rPr lang="en-US" dirty="0" smtClean="0"/>
              <a:t>As a Use of the Property</a:t>
            </a:r>
          </a:p>
          <a:p>
            <a:pPr lvl="1"/>
            <a:r>
              <a:rPr lang="en-US" dirty="0" smtClean="0"/>
              <a:t>Chapter 32 of the </a:t>
            </a:r>
            <a:r>
              <a:rPr lang="en-US" dirty="0" smtClean="0">
                <a:solidFill>
                  <a:srgbClr val="0070C0"/>
                </a:solidFill>
              </a:rPr>
              <a:t>Prince William County Code</a:t>
            </a:r>
          </a:p>
          <a:p>
            <a:r>
              <a:rPr lang="en-US" dirty="0" smtClean="0"/>
              <a:t>Defined</a:t>
            </a:r>
          </a:p>
          <a:p>
            <a:pPr lvl="1"/>
            <a:r>
              <a:rPr lang="en-US" dirty="0" smtClean="0"/>
              <a:t>Article I of Chapter 32 (Zoning Ordinance)</a:t>
            </a:r>
          </a:p>
          <a:p>
            <a:pPr lvl="2"/>
            <a:r>
              <a:rPr lang="en-US" dirty="0" smtClean="0"/>
              <a:t>Parking </a:t>
            </a:r>
          </a:p>
          <a:p>
            <a:pPr lvl="2"/>
            <a:r>
              <a:rPr lang="en-US" dirty="0" smtClean="0"/>
              <a:t>Motor Vehicles</a:t>
            </a:r>
          </a:p>
          <a:p>
            <a:pPr lvl="2"/>
            <a:r>
              <a:rPr lang="en-US" dirty="0" smtClean="0"/>
              <a:t>Repairs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Inoperative Vehicles are Prohibited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Defined in Article I of Chapter 32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ot </a:t>
            </a:r>
            <a:r>
              <a:rPr lang="en-US" sz="2200" dirty="0"/>
              <a:t>in operating condition; </a:t>
            </a:r>
            <a:endParaRPr lang="en-US" sz="2200" dirty="0" smtClean="0"/>
          </a:p>
          <a:p>
            <a:pPr lvl="1"/>
            <a:r>
              <a:rPr lang="en-US" sz="2200" dirty="0" smtClean="0"/>
              <a:t>60 </a:t>
            </a:r>
            <a:r>
              <a:rPr lang="en-US" sz="2200" dirty="0"/>
              <a:t>days or longer has been partially or totally disassembled </a:t>
            </a:r>
            <a:endParaRPr lang="en-US" sz="2200" dirty="0" smtClean="0"/>
          </a:p>
          <a:p>
            <a:pPr lvl="1"/>
            <a:r>
              <a:rPr lang="en-US" sz="2200" u="sng" dirty="0" smtClean="0"/>
              <a:t>No valid </a:t>
            </a:r>
            <a:r>
              <a:rPr lang="en-US" sz="2200" u="sng" dirty="0"/>
              <a:t>license plate </a:t>
            </a:r>
            <a:r>
              <a:rPr lang="en-US" sz="2200" b="1" dirty="0"/>
              <a:t>or</a:t>
            </a:r>
            <a:r>
              <a:rPr lang="en-US" sz="2200" dirty="0"/>
              <a:t> a </a:t>
            </a:r>
            <a:r>
              <a:rPr lang="en-US" sz="2200" u="sng" dirty="0"/>
              <a:t>valid inspection decal </a:t>
            </a:r>
            <a:r>
              <a:rPr lang="en-US" sz="2200" dirty="0" smtClean="0"/>
              <a:t>displayed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Four exceptions; </a:t>
            </a:r>
          </a:p>
          <a:p>
            <a:pPr lvl="1"/>
            <a:r>
              <a:rPr lang="en-US" sz="2200" dirty="0" smtClean="0"/>
              <a:t>junk yard, repair, impoundment, screened from view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2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Inoperative Vehicles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239000" cy="54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5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Parking on Unimproved Surface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600" dirty="0" smtClean="0"/>
              <a:t>(Parking on Lawn)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800" dirty="0" smtClean="0"/>
              <a:t>Applies only to lots </a:t>
            </a:r>
            <a:r>
              <a:rPr lang="en-US" sz="2800" u="sng" dirty="0"/>
              <a:t>less than one </a:t>
            </a:r>
            <a:r>
              <a:rPr lang="en-US" sz="2800" u="sng" dirty="0" smtClean="0"/>
              <a:t>acre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/>
              <a:t>P</a:t>
            </a:r>
            <a:r>
              <a:rPr lang="en-US" sz="2800" dirty="0" smtClean="0"/>
              <a:t>arked </a:t>
            </a:r>
            <a:r>
              <a:rPr lang="en-US" sz="2800" dirty="0"/>
              <a:t>or stored only on </a:t>
            </a:r>
            <a:r>
              <a:rPr lang="en-US" sz="2800" u="sng" dirty="0"/>
              <a:t>areas that are improved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Not to occupy more than 35 percent of or 720 square feet of the minimum required </a:t>
            </a:r>
            <a:r>
              <a:rPr lang="en-US" sz="2800" dirty="0"/>
              <a:t>front yard, whichever is greater.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5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Parking on the Grass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jes6022a\Documents\Parking Presentation 2-22-14\POG vio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6bc31404-f41d-4bda-907d-44d2ab9eb42c" xsi:nil="true"/>
    <URL xmlns="http://schemas.microsoft.com/sharepoint/v3">
      <Url xsi:nil="true"/>
      <Description xsi:nil="true"/>
    </URL>
    <PublishingExpirationDate xmlns="http://schemas.microsoft.com/sharepoint/v3" xsi:nil="true"/>
    <PublishingStartDate xmlns="http://schemas.microsoft.com/sharepoint/v3" xsi:nil="true"/>
    <_dlc_DocId xmlns="d4d54c9f-db9b-4d5e-a036-f9a9b80e7563">PWCWWW-11-338</_dlc_DocId>
    <_dlc_DocIdUrl xmlns="d4d54c9f-db9b-4d5e-a036-f9a9b80e7563">
      <Url>https://www.pwcgov.org/government/dept/publicworks/ns/_layouts/DocIdRedir.aspx?ID=PWCWWW-11-338</Url>
      <Description>PWCWWW-11-338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5CF85959C4BAED0C6040F57884A" ma:contentTypeVersion="3" ma:contentTypeDescription="Create a new document." ma:contentTypeScope="" ma:versionID="65af526d820d5bf9eb2f8405cc7a954d">
  <xsd:schema xmlns:xsd="http://www.w3.org/2001/XMLSchema" xmlns:xs="http://www.w3.org/2001/XMLSchema" xmlns:p="http://schemas.microsoft.com/office/2006/metadata/properties" xmlns:ns1="http://schemas.microsoft.com/sharepoint/v3" xmlns:ns2="6bc31404-f41d-4bda-907d-44d2ab9eb42c" xmlns:ns3="d4d54c9f-db9b-4d5e-a036-f9a9b80e7563" targetNamespace="http://schemas.microsoft.com/office/2006/metadata/properties" ma:root="true" ma:fieldsID="0c4b0b3f6997af6d2a137e68aa29e04c" ns1:_="" ns2:_="" ns3:_="">
    <xsd:import namespace="http://schemas.microsoft.com/sharepoint/v3"/>
    <xsd:import namespace="6bc31404-f41d-4bda-907d-44d2ab9eb42c"/>
    <xsd:import namespace="d4d54c9f-db9b-4d5e-a036-f9a9b80e75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Type" minOccurs="0"/>
                <xsd:element ref="ns1:UR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31404-f41d-4bda-907d-44d2ab9eb42c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Type" ma:internalName="DocumentType1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54c9f-db9b-4d5e-a036-f9a9b80e7563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C7600-D264-4A65-90EF-08F6DE44C35C}"/>
</file>

<file path=customXml/itemProps2.xml><?xml version="1.0" encoding="utf-8"?>
<ds:datastoreItem xmlns:ds="http://schemas.openxmlformats.org/officeDocument/2006/customXml" ds:itemID="{FF9C971F-EDD6-49F8-9E61-22FFE918A62F}"/>
</file>

<file path=customXml/itemProps3.xml><?xml version="1.0" encoding="utf-8"?>
<ds:datastoreItem xmlns:ds="http://schemas.openxmlformats.org/officeDocument/2006/customXml" ds:itemID="{3771C913-8D10-4B1B-8C41-11F84F2A27CC}"/>
</file>

<file path=customXml/itemProps4.xml><?xml version="1.0" encoding="utf-8"?>
<ds:datastoreItem xmlns:ds="http://schemas.openxmlformats.org/officeDocument/2006/customXml" ds:itemID="{5DC0F9F6-65A6-4C8E-8178-7123022E9697}"/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1149</Words>
  <Application>Microsoft Office PowerPoint</Application>
  <PresentationFormat>On-screen Show (4:3)</PresentationFormat>
  <Paragraphs>204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“Addressing Neighborhood Parking Dilemmas” or   Can they Park that there?</vt:lpstr>
      <vt:lpstr>Parking Regulations Enforcement</vt:lpstr>
      <vt:lpstr>Code of Virginia</vt:lpstr>
      <vt:lpstr>Property Code Enforcement’s Role</vt:lpstr>
      <vt:lpstr>Private Property Parking</vt:lpstr>
      <vt:lpstr>Inoperative Vehicles are Prohibited</vt:lpstr>
      <vt:lpstr>Inoperative Vehicles</vt:lpstr>
      <vt:lpstr>Parking on Unimproved Surface (Parking on Lawn)</vt:lpstr>
      <vt:lpstr>Parking on the Grass</vt:lpstr>
      <vt:lpstr>More Parking on the Grass</vt:lpstr>
      <vt:lpstr>Prohibited Vehicles</vt:lpstr>
      <vt:lpstr>Prohibited Vehicles Regardless of Weight</vt:lpstr>
      <vt:lpstr>Prohibited Vehicles Regardless of Weight</vt:lpstr>
      <vt:lpstr>Prohibited Vehicles Regardless of Weight</vt:lpstr>
      <vt:lpstr>Prohibited Vehicles</vt:lpstr>
      <vt:lpstr>Prohibited Vehicles If over 10,100 pounds</vt:lpstr>
      <vt:lpstr>Prohibited Vehicles If over 10,100 pounds</vt:lpstr>
      <vt:lpstr>Commercial Vehicles</vt:lpstr>
      <vt:lpstr>Commercial Vehicles</vt:lpstr>
      <vt:lpstr>Commercial Vehicles?</vt:lpstr>
      <vt:lpstr>Company Vehicles</vt:lpstr>
      <vt:lpstr>Motor Vehicle Repair</vt:lpstr>
      <vt:lpstr>Motor Vehicle Repair</vt:lpstr>
      <vt:lpstr>Police Role</vt:lpstr>
      <vt:lpstr>Private Roads</vt:lpstr>
      <vt:lpstr>Special Notes</vt:lpstr>
      <vt:lpstr>Inoperative Vehicles</vt:lpstr>
      <vt:lpstr>Inoperative Vehicles</vt:lpstr>
      <vt:lpstr>Department of Transportation’s Role</vt:lpstr>
      <vt:lpstr> PARKING RESTRICTION GUIDELINES February 2014</vt:lpstr>
      <vt:lpstr>General</vt:lpstr>
      <vt:lpstr>Appeals to PWC DOT </vt:lpstr>
      <vt:lpstr>PowerPoint Presentation</vt:lpstr>
      <vt:lpstr>PowerPoint Presentation</vt:lpstr>
      <vt:lpstr>Company Trucks</vt:lpstr>
      <vt:lpstr>Commercial Vehicles</vt:lpstr>
      <vt:lpstr>Prince William County Code - Sec. 13-320. General Parking Prohibitions </vt:lpstr>
      <vt:lpstr> THANK YOU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 in  Prince William County</dc:title>
  <dc:creator>Windows User</dc:creator>
  <cp:lastModifiedBy>Windows User</cp:lastModifiedBy>
  <cp:revision>47</cp:revision>
  <cp:lastPrinted>2014-02-06T16:06:26Z</cp:lastPrinted>
  <dcterms:created xsi:type="dcterms:W3CDTF">2014-02-04T19:36:43Z</dcterms:created>
  <dcterms:modified xsi:type="dcterms:W3CDTF">2014-02-19T11:20:16Z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0x01010005C505CF85959C4BAED0C6040F57884A</vt:lpwstr>
  </property>
  <property fmtid="{D5CDD505-2E9C-101B-9397-08002B2CF9AE}" pid="3" name="_dlc_DocIdItemGuid">
    <vt:lpwstr>6c986d46-d5dc-4f4e-ac11-fff79c314eb3</vt:lpwstr>
  </property>
</Properties>
</file>