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60" r:id="rId4"/>
    <p:sldId id="259" r:id="rId5"/>
    <p:sldId id="263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36AA269-BDF2-40E9-809E-9902F4019AC9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E3AE59C-1D2D-4F95-8135-F8FE300D592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6480048" cy="275844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chemeClr val="tx1"/>
                </a:solidFill>
              </a:rPr>
              <a:t>Community</a:t>
            </a:r>
            <a:br>
              <a:rPr lang="en-US" sz="6000" dirty="0" smtClean="0">
                <a:solidFill>
                  <a:schemeClr val="tx1"/>
                </a:solidFill>
              </a:rPr>
            </a:br>
            <a:r>
              <a:rPr lang="en-US" sz="6000" dirty="0" smtClean="0">
                <a:solidFill>
                  <a:schemeClr val="tx1"/>
                </a:solidFill>
              </a:rPr>
              <a:t>Volunteer</a:t>
            </a:r>
            <a:br>
              <a:rPr lang="en-US" sz="6000" dirty="0" smtClean="0">
                <a:solidFill>
                  <a:schemeClr val="tx1"/>
                </a:solidFill>
              </a:rPr>
            </a:br>
            <a:r>
              <a:rPr lang="en-US" sz="6000" dirty="0" smtClean="0">
                <a:solidFill>
                  <a:schemeClr val="tx1"/>
                </a:solidFill>
              </a:rPr>
              <a:t>Engagement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479524"/>
            <a:ext cx="6480048" cy="1752600"/>
          </a:xfrm>
        </p:spPr>
        <p:txBody>
          <a:bodyPr>
            <a:normAutofit fontScale="92500"/>
          </a:bodyPr>
          <a:lstStyle/>
          <a:p>
            <a:r>
              <a:rPr lang="en-US" sz="3000" b="1" dirty="0" smtClean="0"/>
              <a:t>Presented By:</a:t>
            </a:r>
          </a:p>
          <a:p>
            <a:r>
              <a:rPr lang="en-US" sz="3000" dirty="0" smtClean="0">
                <a:solidFill>
                  <a:schemeClr val="tx1"/>
                </a:solidFill>
              </a:rPr>
              <a:t>Lucia Anna Trigiani, Attorney at Law</a:t>
            </a:r>
          </a:p>
          <a:p>
            <a:r>
              <a:rPr lang="en-US" sz="3000" dirty="0" smtClean="0">
                <a:solidFill>
                  <a:schemeClr val="tx1"/>
                </a:solidFill>
              </a:rPr>
              <a:t>Jeremy R. Moss, Esquire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22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6250" y="137160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600" i="1" dirty="0"/>
              <a:t>Engaging</a:t>
            </a:r>
            <a:r>
              <a:rPr lang="en-US" sz="3600" dirty="0"/>
              <a:t> Leaders </a:t>
            </a:r>
            <a:r>
              <a:rPr lang="en-US" sz="3600" dirty="0" smtClean="0"/>
              <a:t>work hard and lead by example:</a:t>
            </a:r>
          </a:p>
          <a:p>
            <a:pPr marL="109728" indent="0">
              <a:buNone/>
            </a:pPr>
            <a:endParaRPr lang="en-US" sz="1800" dirty="0" smtClean="0"/>
          </a:p>
          <a:p>
            <a:pPr marL="741363" indent="-255588"/>
            <a:r>
              <a:rPr lang="en-US" sz="3600" dirty="0" smtClean="0"/>
              <a:t>Typically first in, last out</a:t>
            </a:r>
            <a:r>
              <a:rPr lang="en-US" sz="3600" dirty="0"/>
              <a:t>.</a:t>
            </a:r>
            <a:r>
              <a:rPr lang="en-US" sz="3600" dirty="0" smtClean="0"/>
              <a:t> </a:t>
            </a:r>
          </a:p>
          <a:p>
            <a:pPr marL="741363" indent="-255588"/>
            <a:r>
              <a:rPr lang="en-US" sz="3600" dirty="0" smtClean="0"/>
              <a:t>Are fully invested in the vision</a:t>
            </a:r>
            <a:r>
              <a:rPr lang="en-US" sz="3600" dirty="0"/>
              <a:t>.</a:t>
            </a:r>
            <a:endParaRPr lang="en-US" sz="3600" dirty="0" smtClean="0"/>
          </a:p>
          <a:p>
            <a:pPr marL="741363" indent="-255588"/>
            <a:r>
              <a:rPr lang="en-US" sz="3600" dirty="0" smtClean="0"/>
              <a:t>Dedicated to goal setting and follow through.</a:t>
            </a:r>
          </a:p>
          <a:p>
            <a:pPr marL="109728" indent="0">
              <a:lnSpc>
                <a:spcPct val="150000"/>
              </a:lnSpc>
              <a:buNone/>
            </a:pPr>
            <a:endParaRPr lang="en-US" dirty="0" smtClean="0"/>
          </a:p>
          <a:p>
            <a:pPr marL="109728" indent="0">
              <a:buNone/>
            </a:pPr>
            <a:endParaRPr lang="en-US" sz="1000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HARDWORKING</a:t>
            </a:r>
            <a:endParaRPr lang="en-US" sz="54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294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525963"/>
          </a:xfrm>
        </p:spPr>
        <p:txBody>
          <a:bodyPr>
            <a:normAutofit/>
          </a:bodyPr>
          <a:lstStyle/>
          <a:p>
            <a:r>
              <a:rPr lang="en-US" sz="4000" i="1" dirty="0"/>
              <a:t>Engaging</a:t>
            </a:r>
            <a:r>
              <a:rPr lang="en-US" sz="4000" dirty="0"/>
              <a:t> Leaders </a:t>
            </a:r>
            <a:r>
              <a:rPr lang="en-US" sz="4000" dirty="0" smtClean="0"/>
              <a:t>are </a:t>
            </a:r>
            <a:r>
              <a:rPr lang="en-US" sz="4000" u="sng" dirty="0" smtClean="0"/>
              <a:t>passionate</a:t>
            </a:r>
            <a:r>
              <a:rPr lang="en-US" sz="4000" dirty="0" smtClean="0"/>
              <a:t> about what they do:</a:t>
            </a:r>
            <a:endParaRPr lang="en-US" sz="1800" dirty="0" smtClean="0"/>
          </a:p>
          <a:p>
            <a:pPr marL="909638" lvl="1"/>
            <a:r>
              <a:rPr lang="en-US" sz="4000" dirty="0"/>
              <a:t>Love what they do.</a:t>
            </a:r>
          </a:p>
          <a:p>
            <a:pPr marL="909638" lvl="1"/>
            <a:r>
              <a:rPr lang="en-US" sz="4000" dirty="0"/>
              <a:t>Believe in what they do</a:t>
            </a:r>
            <a:r>
              <a:rPr lang="en-US" sz="4000" dirty="0" smtClean="0"/>
              <a:t>.</a:t>
            </a:r>
          </a:p>
          <a:p>
            <a:pPr marL="681038" lvl="1" indent="0">
              <a:buNone/>
            </a:pPr>
            <a:endParaRPr lang="en-US" sz="1800" dirty="0"/>
          </a:p>
          <a:p>
            <a:r>
              <a:rPr lang="en-US" sz="4000" dirty="0" smtClean="0"/>
              <a:t>Passion shapes purpose and is contagious.</a:t>
            </a:r>
          </a:p>
          <a:p>
            <a:pPr marL="109728" indent="0">
              <a:lnSpc>
                <a:spcPct val="150000"/>
              </a:lnSpc>
              <a:buNone/>
            </a:pPr>
            <a:endParaRPr lang="en-US" dirty="0" smtClean="0"/>
          </a:p>
          <a:p>
            <a:pPr marL="109728" indent="0">
              <a:buNone/>
            </a:pPr>
            <a:endParaRPr lang="en-US" sz="1000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PASSION</a:t>
            </a:r>
            <a:endParaRPr lang="en-US" sz="54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9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6250" y="1295400"/>
            <a:ext cx="8229600" cy="4791777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US" sz="3500" i="1" dirty="0"/>
              <a:t>Engaging</a:t>
            </a:r>
            <a:r>
              <a:rPr lang="en-US" sz="3500" dirty="0"/>
              <a:t> Leaders </a:t>
            </a:r>
            <a:r>
              <a:rPr lang="en-US" sz="3500" dirty="0" smtClean="0"/>
              <a:t>are trustworthy and respectful.</a:t>
            </a:r>
          </a:p>
          <a:p>
            <a:pPr marL="741363" indent="-255588"/>
            <a:r>
              <a:rPr lang="en-US" sz="3500" dirty="0" smtClean="0"/>
              <a:t>Honest.</a:t>
            </a:r>
          </a:p>
          <a:p>
            <a:pPr marL="741363" indent="-255588"/>
            <a:r>
              <a:rPr lang="en-US" sz="3500" dirty="0" smtClean="0"/>
              <a:t>Have high moral character.</a:t>
            </a:r>
          </a:p>
          <a:p>
            <a:pPr marL="741363" indent="-255588"/>
            <a:r>
              <a:rPr lang="en-US" sz="3500" dirty="0" smtClean="0"/>
              <a:t>Do not stand in judgment of others.</a:t>
            </a:r>
          </a:p>
          <a:p>
            <a:pPr marL="741363" indent="-255588"/>
            <a:r>
              <a:rPr lang="en-US" sz="3500" dirty="0" smtClean="0"/>
              <a:t>Lead by example</a:t>
            </a:r>
            <a:r>
              <a:rPr lang="en-US" sz="3500" dirty="0"/>
              <a:t>.</a:t>
            </a:r>
            <a:endParaRPr lang="en-US" sz="3500" dirty="0" smtClean="0"/>
          </a:p>
          <a:p>
            <a:pPr marL="741363" indent="-255588"/>
            <a:r>
              <a:rPr lang="en-US" sz="3500" dirty="0" smtClean="0"/>
              <a:t>Allow others to take leadership roles.</a:t>
            </a:r>
          </a:p>
          <a:p>
            <a:pPr marL="109728" indent="0">
              <a:lnSpc>
                <a:spcPct val="150000"/>
              </a:lnSpc>
              <a:buNone/>
            </a:pPr>
            <a:endParaRPr lang="en-US" dirty="0" smtClean="0"/>
          </a:p>
          <a:p>
            <a:pPr marL="109728" indent="0">
              <a:buNone/>
            </a:pPr>
            <a:endParaRPr lang="en-US" sz="1000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TRUST AND RESPECT</a:t>
            </a:r>
            <a:endParaRPr lang="en-US" sz="54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392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6250" y="1763545"/>
            <a:ext cx="8229600" cy="433245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3200" dirty="0" smtClean="0"/>
              <a:t>Know your community.</a:t>
            </a:r>
          </a:p>
          <a:p>
            <a:pPr>
              <a:lnSpc>
                <a:spcPct val="110000"/>
              </a:lnSpc>
            </a:pPr>
            <a:r>
              <a:rPr lang="en-US" sz="3200" dirty="0" smtClean="0"/>
              <a:t>Be decisive.</a:t>
            </a:r>
          </a:p>
          <a:p>
            <a:pPr>
              <a:lnSpc>
                <a:spcPct val="110000"/>
              </a:lnSpc>
            </a:pPr>
            <a:r>
              <a:rPr lang="en-US" sz="3200" dirty="0" smtClean="0"/>
              <a:t>Express appreciation.</a:t>
            </a:r>
          </a:p>
          <a:p>
            <a:pPr>
              <a:lnSpc>
                <a:spcPct val="110000"/>
              </a:lnSpc>
            </a:pPr>
            <a:r>
              <a:rPr lang="en-US" sz="3200" dirty="0" smtClean="0"/>
              <a:t>Be forward thinking.</a:t>
            </a:r>
          </a:p>
          <a:p>
            <a:pPr>
              <a:lnSpc>
                <a:spcPct val="110000"/>
              </a:lnSpc>
            </a:pPr>
            <a:r>
              <a:rPr lang="en-US" sz="3200" dirty="0" smtClean="0"/>
              <a:t>Work hard.</a:t>
            </a:r>
          </a:p>
          <a:p>
            <a:pPr>
              <a:lnSpc>
                <a:spcPct val="110000"/>
              </a:lnSpc>
            </a:pPr>
            <a:r>
              <a:rPr lang="en-US" sz="3200" dirty="0" smtClean="0"/>
              <a:t>Love what you do.</a:t>
            </a:r>
          </a:p>
          <a:p>
            <a:pPr>
              <a:lnSpc>
                <a:spcPct val="110000"/>
              </a:lnSpc>
            </a:pPr>
            <a:r>
              <a:rPr lang="en-US" sz="3200" dirty="0" smtClean="0"/>
              <a:t>Be honest.</a:t>
            </a:r>
          </a:p>
          <a:p>
            <a:pPr marL="109728" indent="0">
              <a:lnSpc>
                <a:spcPct val="150000"/>
              </a:lnSpc>
              <a:buNone/>
            </a:pPr>
            <a:endParaRPr lang="en-US" dirty="0" smtClean="0"/>
          </a:p>
          <a:p>
            <a:pPr marL="109728" indent="0">
              <a:buNone/>
            </a:pPr>
            <a:endParaRPr lang="en-US" sz="1000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6250" y="381000"/>
            <a:ext cx="8229600" cy="1249362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STRATEGY TO BECOMING AN ENGAGING LEADER</a:t>
            </a:r>
            <a:endParaRPr lang="en-US" sz="48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097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6250" y="1561214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We </a:t>
            </a:r>
            <a:r>
              <a:rPr lang="en-US" i="1" dirty="0" smtClean="0"/>
              <a:t>want</a:t>
            </a:r>
            <a:r>
              <a:rPr lang="en-US" dirty="0" smtClean="0"/>
              <a:t> to be lead.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We </a:t>
            </a:r>
            <a:r>
              <a:rPr lang="en-US" i="1" dirty="0" smtClean="0"/>
              <a:t>need</a:t>
            </a:r>
            <a:r>
              <a:rPr lang="en-US" dirty="0" smtClean="0"/>
              <a:t> to be lead.</a:t>
            </a:r>
          </a:p>
          <a:p>
            <a:pPr marL="109728" indent="0">
              <a:lnSpc>
                <a:spcPct val="150000"/>
              </a:lnSpc>
              <a:buNone/>
            </a:pPr>
            <a:endParaRPr lang="en-US" sz="1200" dirty="0" smtClean="0"/>
          </a:p>
          <a:p>
            <a:pPr marL="109728" indent="0">
              <a:lnSpc>
                <a:spcPct val="150000"/>
              </a:lnSpc>
              <a:buNone/>
            </a:pPr>
            <a:endParaRPr lang="en-US" sz="1200" dirty="0" smtClean="0"/>
          </a:p>
          <a:p>
            <a:pPr marL="109728" indent="0" algn="ctr">
              <a:buNone/>
            </a:pPr>
            <a:r>
              <a:rPr lang="en-US" sz="4000" b="1" i="1" dirty="0" smtClean="0">
                <a:solidFill>
                  <a:srgbClr val="FF0000"/>
                </a:solidFill>
                <a:latin typeface="+mj-lt"/>
              </a:rPr>
              <a:t>Leadership is a skill,</a:t>
            </a:r>
          </a:p>
          <a:p>
            <a:pPr marL="109728" indent="0" algn="ctr">
              <a:buNone/>
            </a:pPr>
            <a:r>
              <a:rPr lang="en-US" sz="4000" b="1" i="1" dirty="0" smtClean="0">
                <a:solidFill>
                  <a:srgbClr val="FF0000"/>
                </a:solidFill>
                <a:latin typeface="+mj-lt"/>
              </a:rPr>
              <a:t>not a genetic pre-disposition.</a:t>
            </a:r>
          </a:p>
          <a:p>
            <a:pPr marL="109728" indent="0">
              <a:lnSpc>
                <a:spcPct val="150000"/>
              </a:lnSpc>
              <a:buNone/>
            </a:pPr>
            <a:endParaRPr lang="en-US" dirty="0" smtClean="0"/>
          </a:p>
          <a:p>
            <a:pPr marL="109728" indent="0">
              <a:buNone/>
            </a:pPr>
            <a:endParaRPr lang="en-US" sz="1000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IN THE END…</a:t>
            </a:r>
            <a:endParaRPr lang="en-US" sz="54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736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76400" y="2438400"/>
            <a:ext cx="57912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DISCUSSION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61025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066800"/>
            <a:ext cx="7162800" cy="2529840"/>
          </a:xfrm>
        </p:spPr>
        <p:txBody>
          <a:bodyPr>
            <a:noAutofit/>
          </a:bodyPr>
          <a:lstStyle/>
          <a:p>
            <a:pPr algn="ctr"/>
            <a:r>
              <a:rPr lang="en-US" sz="6000" dirty="0"/>
              <a:t>Community</a:t>
            </a:r>
            <a:br>
              <a:rPr lang="en-US" sz="6000" dirty="0"/>
            </a:br>
            <a:r>
              <a:rPr lang="en-US" sz="6000" dirty="0"/>
              <a:t>Volunteer</a:t>
            </a:r>
            <a:br>
              <a:rPr lang="en-US" sz="6000" dirty="0"/>
            </a:br>
            <a:r>
              <a:rPr lang="en-US" sz="6000" dirty="0"/>
              <a:t>Engagement</a:t>
            </a:r>
          </a:p>
        </p:txBody>
      </p:sp>
      <p:pic>
        <p:nvPicPr>
          <p:cNvPr id="1026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0005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23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6250" y="1219200"/>
            <a:ext cx="8229600" cy="471189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solidFill>
                  <a:srgbClr val="FF0000"/>
                </a:solidFill>
              </a:rPr>
              <a:t>Need</a:t>
            </a:r>
            <a:r>
              <a:rPr lang="en-US" sz="3000" dirty="0" smtClean="0"/>
              <a:t> for engaging leadership in community associations.</a:t>
            </a:r>
          </a:p>
          <a:p>
            <a:pPr>
              <a:lnSpc>
                <a:spcPct val="150000"/>
              </a:lnSpc>
            </a:pPr>
            <a:r>
              <a:rPr lang="en-US" sz="3000" b="1" dirty="0" smtClean="0">
                <a:solidFill>
                  <a:srgbClr val="FF0000"/>
                </a:solidFill>
              </a:rPr>
              <a:t>Challenge</a:t>
            </a:r>
            <a:r>
              <a:rPr lang="en-US" sz="3000" dirty="0" smtClean="0"/>
              <a:t> in engaging volunteers to step into leadership roles.</a:t>
            </a:r>
          </a:p>
          <a:p>
            <a:pPr>
              <a:lnSpc>
                <a:spcPct val="150000"/>
              </a:lnSpc>
            </a:pPr>
            <a:r>
              <a:rPr lang="en-US" sz="3000" b="1" dirty="0" smtClean="0">
                <a:solidFill>
                  <a:srgbClr val="FF0000"/>
                </a:solidFill>
              </a:rPr>
              <a:t>Qualities</a:t>
            </a:r>
            <a:r>
              <a:rPr lang="en-US" sz="3000" dirty="0" smtClean="0"/>
              <a:t> of an engaging community association leader.</a:t>
            </a:r>
          </a:p>
          <a:p>
            <a:pPr>
              <a:lnSpc>
                <a:spcPct val="150000"/>
              </a:lnSpc>
            </a:pPr>
            <a:r>
              <a:rPr lang="en-US" sz="3000" b="1" dirty="0" smtClean="0">
                <a:solidFill>
                  <a:srgbClr val="FF0000"/>
                </a:solidFill>
              </a:rPr>
              <a:t>Strategies</a:t>
            </a:r>
            <a:r>
              <a:rPr lang="en-US" sz="3000" dirty="0" smtClean="0"/>
              <a:t> for becoming a better leader and empowering others to lead.</a:t>
            </a:r>
            <a:endParaRPr lang="en-US" sz="3000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OVERVIEW</a:t>
            </a:r>
            <a:endParaRPr lang="en-US" sz="54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217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4698" y="1085850"/>
            <a:ext cx="8229600" cy="501015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3450" b="1" i="1" dirty="0"/>
              <a:t>E</a:t>
            </a:r>
            <a:r>
              <a:rPr lang="en-US" sz="3450" b="1" i="1" dirty="0" smtClean="0"/>
              <a:t>ngaged leadership is:</a:t>
            </a:r>
          </a:p>
          <a:p>
            <a:pPr marL="109728" indent="0">
              <a:buNone/>
            </a:pPr>
            <a:endParaRPr lang="en-US" sz="800" b="1" i="1" dirty="0"/>
          </a:p>
          <a:p>
            <a:pPr marL="741363" indent="-255588"/>
            <a:r>
              <a:rPr lang="en-US" sz="3300" dirty="0" smtClean="0"/>
              <a:t>Felt throughout the community.</a:t>
            </a:r>
            <a:endParaRPr lang="en-US" sz="3300" dirty="0"/>
          </a:p>
          <a:p>
            <a:pPr marL="741363" indent="-255588"/>
            <a:r>
              <a:rPr lang="en-US" sz="3300" dirty="0" smtClean="0"/>
              <a:t>Culture is developed, not forced.</a:t>
            </a:r>
            <a:endParaRPr lang="en-US" sz="3300" dirty="0"/>
          </a:p>
          <a:p>
            <a:pPr marL="741363" indent="-255588"/>
            <a:r>
              <a:rPr lang="en-US" sz="3300" dirty="0" smtClean="0"/>
              <a:t>Clear vision of goals.</a:t>
            </a:r>
            <a:endParaRPr lang="en-US" sz="3300" dirty="0"/>
          </a:p>
          <a:p>
            <a:pPr marL="741363" indent="-255588"/>
            <a:r>
              <a:rPr lang="en-US" sz="3300" dirty="0" smtClean="0"/>
              <a:t>Feeling of belonging – members feel they are part of the community.</a:t>
            </a:r>
            <a:endParaRPr lang="en-US" sz="3300" dirty="0"/>
          </a:p>
          <a:p>
            <a:pPr marL="741363" indent="-255588"/>
            <a:r>
              <a:rPr lang="en-US" sz="3300" dirty="0" smtClean="0"/>
              <a:t>High morale.</a:t>
            </a:r>
            <a:endParaRPr lang="en-US" sz="3300" dirty="0"/>
          </a:p>
          <a:p>
            <a:pPr marL="741363" indent="-255588"/>
            <a:r>
              <a:rPr lang="en-US" sz="3300" dirty="0" smtClean="0"/>
              <a:t>Long-term success.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8176" y="228600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THE NEED</a:t>
            </a:r>
            <a:endParaRPr lang="en-US" sz="54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406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6250" y="1219200"/>
            <a:ext cx="8229600" cy="487680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3300" i="1" dirty="0" smtClean="0"/>
              <a:t>Engaging </a:t>
            </a:r>
            <a:r>
              <a:rPr lang="en-US" sz="3300" dirty="0" smtClean="0"/>
              <a:t>volunteers to be leaders is </a:t>
            </a:r>
            <a:r>
              <a:rPr lang="en-US" sz="3300" dirty="0"/>
              <a:t>not </a:t>
            </a:r>
            <a:r>
              <a:rPr lang="en-US" sz="3300" dirty="0" smtClean="0"/>
              <a:t>easy.  Leadership requires:</a:t>
            </a:r>
          </a:p>
          <a:p>
            <a:pPr marL="109728" indent="0">
              <a:buNone/>
            </a:pPr>
            <a:endParaRPr lang="en-US" sz="1800" dirty="0"/>
          </a:p>
          <a:p>
            <a:pPr marL="741363" indent="-255588"/>
            <a:r>
              <a:rPr lang="en-US" sz="3300" dirty="0" smtClean="0"/>
              <a:t>Time and energy.</a:t>
            </a:r>
            <a:endParaRPr lang="en-US" sz="3300" dirty="0"/>
          </a:p>
          <a:p>
            <a:pPr marL="741363" indent="-255588"/>
            <a:r>
              <a:rPr lang="en-US" sz="3300" dirty="0" smtClean="0"/>
              <a:t>Patience.</a:t>
            </a:r>
            <a:endParaRPr lang="en-US" sz="3300" dirty="0"/>
          </a:p>
          <a:p>
            <a:pPr marL="741363" indent="-255588"/>
            <a:r>
              <a:rPr lang="en-US" sz="3300" dirty="0" smtClean="0"/>
              <a:t>Ability </a:t>
            </a:r>
            <a:r>
              <a:rPr lang="en-US" sz="3300" dirty="0"/>
              <a:t>to receive </a:t>
            </a:r>
            <a:r>
              <a:rPr lang="en-US" sz="3300" i="1" dirty="0" smtClean="0"/>
              <a:t>and act on </a:t>
            </a:r>
            <a:r>
              <a:rPr lang="en-US" sz="3300" dirty="0" smtClean="0"/>
              <a:t>criticism. </a:t>
            </a:r>
            <a:endParaRPr lang="en-US" sz="3300" dirty="0"/>
          </a:p>
          <a:p>
            <a:pPr marL="741363" indent="-255588"/>
            <a:r>
              <a:rPr lang="en-US" sz="3300" dirty="0" smtClean="0"/>
              <a:t>Continue new energy and ideas.</a:t>
            </a:r>
            <a:endParaRPr lang="en-US" sz="3300" dirty="0"/>
          </a:p>
          <a:p>
            <a:pPr marL="741363" indent="-255588"/>
            <a:r>
              <a:rPr lang="en-US" sz="3300" dirty="0" smtClean="0"/>
              <a:t>All without </a:t>
            </a:r>
            <a:r>
              <a:rPr lang="en-US" sz="3300" b="1" dirty="0" smtClean="0"/>
              <a:t>compensation</a:t>
            </a:r>
            <a:r>
              <a:rPr lang="en-US" sz="3300" dirty="0" smtClean="0"/>
              <a:t>.</a:t>
            </a:r>
            <a:endParaRPr lang="en-US" sz="33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THE CHALLENGE</a:t>
            </a:r>
            <a:endParaRPr lang="en-US" sz="54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710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09800" y="1600200"/>
            <a:ext cx="4335579" cy="4800600"/>
          </a:xfrm>
        </p:spPr>
        <p:txBody>
          <a:bodyPr>
            <a:normAutofit fontScale="92500" lnSpcReduction="20000"/>
          </a:bodyPr>
          <a:lstStyle/>
          <a:p>
            <a:pPr marL="109728" indent="0" algn="ctr">
              <a:lnSpc>
                <a:spcPct val="150000"/>
              </a:lnSpc>
              <a:buNone/>
            </a:pPr>
            <a:r>
              <a:rPr lang="en-US" sz="3200" dirty="0" smtClean="0"/>
              <a:t>Knowledge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en-US" sz="3200" dirty="0" smtClean="0"/>
              <a:t>Strength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en-US" sz="3200" dirty="0" smtClean="0"/>
              <a:t>Good Manners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en-US" sz="3200" dirty="0" smtClean="0"/>
              <a:t>Vision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en-US" sz="3200" dirty="0" smtClean="0"/>
              <a:t>Hardworking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en-US" sz="3200" dirty="0" smtClean="0"/>
              <a:t>Passion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en-US" sz="3200" dirty="0" smtClean="0"/>
              <a:t>Trust and Respect</a:t>
            </a:r>
            <a:endParaRPr lang="en-US" sz="3200" dirty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457200"/>
            <a:ext cx="86868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dirty="0"/>
              <a:t>QUALITIES OF </a:t>
            </a:r>
            <a:r>
              <a:rPr lang="en-US" sz="4800" dirty="0" smtClean="0"/>
              <a:t>AN ENGAGING LEADER</a:t>
            </a:r>
            <a:endParaRPr lang="en-US" sz="48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63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6250" y="1424739"/>
            <a:ext cx="8229600" cy="459506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600" i="1" dirty="0"/>
              <a:t>Engaging</a:t>
            </a:r>
            <a:r>
              <a:rPr lang="en-US" sz="3600" dirty="0"/>
              <a:t> leaders</a:t>
            </a:r>
            <a:r>
              <a:rPr lang="en-US" sz="3600" dirty="0" smtClean="0"/>
              <a:t>:</a:t>
            </a:r>
          </a:p>
          <a:p>
            <a:pPr marL="109728" indent="0">
              <a:buNone/>
            </a:pPr>
            <a:endParaRPr lang="en-US" sz="1800" dirty="0" smtClean="0"/>
          </a:p>
          <a:p>
            <a:pPr marL="741363" indent="-255588"/>
            <a:r>
              <a:rPr lang="en-US" sz="3600" dirty="0" smtClean="0"/>
              <a:t>Know their members – strengths </a:t>
            </a:r>
            <a:r>
              <a:rPr lang="en-US" sz="3600" i="1" dirty="0" smtClean="0"/>
              <a:t>and</a:t>
            </a:r>
            <a:r>
              <a:rPr lang="en-US" sz="3600" dirty="0" smtClean="0"/>
              <a:t> weaknesses.</a:t>
            </a:r>
          </a:p>
          <a:p>
            <a:pPr marL="741363" indent="-255588"/>
            <a:r>
              <a:rPr lang="en-US" sz="3600" dirty="0" smtClean="0"/>
              <a:t>Know when and how to ask for help.</a:t>
            </a:r>
          </a:p>
          <a:p>
            <a:pPr marL="741363" indent="-255588"/>
            <a:r>
              <a:rPr lang="en-US" sz="3600" dirty="0" smtClean="0"/>
              <a:t>Advocate educated and informed members.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KNOWLEDGE</a:t>
            </a:r>
            <a:endParaRPr lang="en-US" sz="54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816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0635" y="12954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109728" indent="0">
              <a:lnSpc>
                <a:spcPct val="110000"/>
              </a:lnSpc>
              <a:buNone/>
            </a:pPr>
            <a:r>
              <a:rPr lang="en-US" sz="3600" i="1" dirty="0"/>
              <a:t>Engaging</a:t>
            </a:r>
            <a:r>
              <a:rPr lang="en-US" sz="3600" dirty="0"/>
              <a:t> leaders </a:t>
            </a:r>
            <a:r>
              <a:rPr lang="en-US" sz="3600" u="sng" dirty="0" smtClean="0"/>
              <a:t>require</a:t>
            </a:r>
            <a:r>
              <a:rPr lang="en-US" sz="3600" dirty="0" smtClean="0"/>
              <a:t>:</a:t>
            </a:r>
          </a:p>
          <a:p>
            <a:pPr marL="109728" indent="0">
              <a:lnSpc>
                <a:spcPct val="110000"/>
              </a:lnSpc>
              <a:buNone/>
            </a:pPr>
            <a:endParaRPr lang="en-US" sz="1900" dirty="0" smtClean="0"/>
          </a:p>
          <a:p>
            <a:pPr marL="741363" indent="-255588">
              <a:lnSpc>
                <a:spcPct val="110000"/>
              </a:lnSpc>
            </a:pPr>
            <a:r>
              <a:rPr lang="en-US" sz="3600" dirty="0" smtClean="0"/>
              <a:t>Strength of conviction.</a:t>
            </a:r>
          </a:p>
          <a:p>
            <a:pPr marL="741363" indent="-255588">
              <a:lnSpc>
                <a:spcPct val="110000"/>
              </a:lnSpc>
            </a:pPr>
            <a:r>
              <a:rPr lang="en-US" sz="3600" dirty="0" smtClean="0"/>
              <a:t>Unwavering principle, but confidence enough to welcome opposing view.</a:t>
            </a:r>
          </a:p>
          <a:p>
            <a:pPr marL="741363" indent="-255588">
              <a:lnSpc>
                <a:spcPct val="110000"/>
              </a:lnSpc>
            </a:pPr>
            <a:r>
              <a:rPr lang="en-US" sz="3600" dirty="0" smtClean="0"/>
              <a:t>Confidence</a:t>
            </a:r>
            <a:r>
              <a:rPr lang="en-US" sz="3600" dirty="0"/>
              <a:t>.</a:t>
            </a:r>
            <a:endParaRPr lang="en-US" sz="3600" dirty="0" smtClean="0"/>
          </a:p>
          <a:p>
            <a:pPr marL="741363" indent="-255588">
              <a:lnSpc>
                <a:spcPct val="110000"/>
              </a:lnSpc>
            </a:pPr>
            <a:r>
              <a:rPr lang="en-US" sz="3600" dirty="0" smtClean="0"/>
              <a:t>Good information and thorough decision-making skills.</a:t>
            </a:r>
          </a:p>
          <a:p>
            <a:pPr marL="109728" indent="0">
              <a:buNone/>
            </a:pPr>
            <a:endParaRPr lang="en-US" sz="1000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STRENGTH</a:t>
            </a:r>
            <a:endParaRPr lang="en-US" sz="54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513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6250" y="144780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600" i="1" dirty="0"/>
              <a:t>Engaging</a:t>
            </a:r>
            <a:r>
              <a:rPr lang="en-US" sz="3600" dirty="0"/>
              <a:t> </a:t>
            </a:r>
            <a:r>
              <a:rPr lang="en-US" sz="3600" dirty="0" smtClean="0"/>
              <a:t>Leaders:</a:t>
            </a:r>
          </a:p>
          <a:p>
            <a:pPr marL="109728" indent="0">
              <a:buNone/>
            </a:pPr>
            <a:endParaRPr lang="en-US" sz="1800" dirty="0" smtClean="0"/>
          </a:p>
          <a:p>
            <a:pPr marL="741363" indent="-255588"/>
            <a:r>
              <a:rPr lang="en-US" sz="3600" dirty="0" smtClean="0"/>
              <a:t>Say “thank you.”</a:t>
            </a:r>
          </a:p>
          <a:p>
            <a:pPr marL="741363" indent="-255588"/>
            <a:r>
              <a:rPr lang="en-US" sz="3600" dirty="0" smtClean="0"/>
              <a:t>Are gracious and inclusive.</a:t>
            </a:r>
          </a:p>
          <a:p>
            <a:pPr marL="741363" indent="-255588"/>
            <a:r>
              <a:rPr lang="en-US" sz="3600" dirty="0" smtClean="0"/>
              <a:t>Acknowledge the accomplishments and contributions of others.</a:t>
            </a:r>
          </a:p>
          <a:p>
            <a:pPr marL="109728" indent="0">
              <a:buNone/>
            </a:pPr>
            <a:endParaRPr lang="en-US" sz="1000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GOOD MANNERS</a:t>
            </a:r>
            <a:endParaRPr lang="en-US" sz="54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941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47800"/>
            <a:ext cx="84582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600" i="1" dirty="0"/>
              <a:t>Engaging</a:t>
            </a:r>
            <a:r>
              <a:rPr lang="en-US" sz="3600" dirty="0"/>
              <a:t> Leaders </a:t>
            </a:r>
            <a:r>
              <a:rPr lang="en-US" sz="3600" dirty="0" smtClean="0"/>
              <a:t>have a </a:t>
            </a:r>
            <a:r>
              <a:rPr lang="en-US" sz="3600" u="sng" dirty="0" smtClean="0"/>
              <a:t>vision</a:t>
            </a:r>
            <a:r>
              <a:rPr lang="en-US" sz="3600" dirty="0" smtClean="0"/>
              <a:t>.</a:t>
            </a:r>
          </a:p>
          <a:p>
            <a:pPr marL="109728" indent="0">
              <a:buNone/>
            </a:pPr>
            <a:endParaRPr lang="en-US" sz="1800" dirty="0" smtClean="0"/>
          </a:p>
          <a:p>
            <a:pPr marL="741363" indent="-255588"/>
            <a:r>
              <a:rPr lang="en-US" sz="3600" dirty="0" smtClean="0"/>
              <a:t>Committed to strategic, long-term planning.</a:t>
            </a:r>
          </a:p>
          <a:p>
            <a:pPr marL="741363" indent="-255588"/>
            <a:r>
              <a:rPr lang="en-US" sz="3600" dirty="0" smtClean="0"/>
              <a:t>Anticipate issues and plan ahead</a:t>
            </a:r>
            <a:r>
              <a:rPr lang="en-US" sz="3600" dirty="0"/>
              <a:t>.</a:t>
            </a:r>
            <a:endParaRPr lang="en-US" sz="3600" dirty="0" smtClean="0"/>
          </a:p>
          <a:p>
            <a:pPr marL="741363" indent="-255588"/>
            <a:r>
              <a:rPr lang="en-US" sz="3600" dirty="0" smtClean="0"/>
              <a:t>Mentor others to lead in the future.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 marL="109728" indent="0">
              <a:buNone/>
            </a:pPr>
            <a:endParaRPr lang="en-US" sz="1000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VISION</a:t>
            </a:r>
            <a:endParaRPr lang="en-US" sz="5400" dirty="0"/>
          </a:p>
        </p:txBody>
      </p:sp>
      <p:pic>
        <p:nvPicPr>
          <p:cNvPr id="4" name="Picture 1" descr="MercerTrigiani_LTRH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0"/>
            <a:ext cx="36004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76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C505CF85959C4BAED0C6040F57884A" ma:contentTypeVersion="3" ma:contentTypeDescription="Create a new document." ma:contentTypeScope="" ma:versionID="65af526d820d5bf9eb2f8405cc7a954d">
  <xsd:schema xmlns:xsd="http://www.w3.org/2001/XMLSchema" xmlns:xs="http://www.w3.org/2001/XMLSchema" xmlns:p="http://schemas.microsoft.com/office/2006/metadata/properties" xmlns:ns1="http://schemas.microsoft.com/sharepoint/v3" xmlns:ns2="6bc31404-f41d-4bda-907d-44d2ab9eb42c" xmlns:ns3="d4d54c9f-db9b-4d5e-a036-f9a9b80e7563" targetNamespace="http://schemas.microsoft.com/office/2006/metadata/properties" ma:root="true" ma:fieldsID="0c4b0b3f6997af6d2a137e68aa29e04c" ns1:_="" ns2:_="" ns3:_="">
    <xsd:import namespace="http://schemas.microsoft.com/sharepoint/v3"/>
    <xsd:import namespace="6bc31404-f41d-4bda-907d-44d2ab9eb42c"/>
    <xsd:import namespace="d4d54c9f-db9b-4d5e-a036-f9a9b80e756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DocumentType" minOccurs="0"/>
                <xsd:element ref="ns1:UR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  <xsd:element name="URL" ma:index="11" nillable="true" ma:displayName="URL" ma:internalName="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c31404-f41d-4bda-907d-44d2ab9eb42c" elementFormDefault="qualified">
    <xsd:import namespace="http://schemas.microsoft.com/office/2006/documentManagement/types"/>
    <xsd:import namespace="http://schemas.microsoft.com/office/infopath/2007/PartnerControls"/>
    <xsd:element name="DocumentType" ma:index="10" nillable="true" ma:displayName="DocumentType" ma:internalName="DocumentType1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d54c9f-db9b-4d5e-a036-f9a9b80e7563" elementFormDefault="qualified">
    <xsd:import namespace="http://schemas.microsoft.com/office/2006/documentManagement/types"/>
    <xsd:import namespace="http://schemas.microsoft.com/office/infopath/2007/PartnerControls"/>
    <xsd:element name="_dlc_DocId" ma:index="1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Type xmlns="6bc31404-f41d-4bda-907d-44d2ab9eb42c" xsi:nil="true"/>
    <URL xmlns="http://schemas.microsoft.com/sharepoint/v3">
      <Url xsi:nil="true"/>
      <Description xsi:nil="true"/>
    </URL>
    <PublishingExpirationDate xmlns="http://schemas.microsoft.com/sharepoint/v3" xsi:nil="true"/>
    <PublishingStartDate xmlns="http://schemas.microsoft.com/sharepoint/v3" xsi:nil="true"/>
    <_dlc_DocId xmlns="d4d54c9f-db9b-4d5e-a036-f9a9b80e7563">PWCWWW-11-336</_dlc_DocId>
    <_dlc_DocIdUrl xmlns="d4d54c9f-db9b-4d5e-a036-f9a9b80e7563">
      <Url>https://www.pwcgov.org/government/dept/publicworks/ns/_layouts/DocIdRedir.aspx?ID=PWCWWW-11-336</Url>
      <Description>PWCWWW-11-336</Description>
    </_dlc_DocIdUrl>
  </documentManagement>
</p:properties>
</file>

<file path=customXml/itemProps1.xml><?xml version="1.0" encoding="utf-8"?>
<ds:datastoreItem xmlns:ds="http://schemas.openxmlformats.org/officeDocument/2006/customXml" ds:itemID="{926DFCBE-DB2E-41FB-A764-A67E29D6C691}"/>
</file>

<file path=customXml/itemProps2.xml><?xml version="1.0" encoding="utf-8"?>
<ds:datastoreItem xmlns:ds="http://schemas.openxmlformats.org/officeDocument/2006/customXml" ds:itemID="{1CE0F485-E38B-4908-8298-1E6AC62C5CB8}"/>
</file>

<file path=customXml/itemProps3.xml><?xml version="1.0" encoding="utf-8"?>
<ds:datastoreItem xmlns:ds="http://schemas.openxmlformats.org/officeDocument/2006/customXml" ds:itemID="{0FCE049C-A909-4438-8975-6534312F263E}"/>
</file>

<file path=customXml/itemProps4.xml><?xml version="1.0" encoding="utf-8"?>
<ds:datastoreItem xmlns:ds="http://schemas.openxmlformats.org/officeDocument/2006/customXml" ds:itemID="{CA7EB466-B5D6-424C-A8F1-7CAC198503EA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306</TotalTime>
  <Words>413</Words>
  <Application>Microsoft Office PowerPoint</Application>
  <PresentationFormat>On-screen Show (4:3)</PresentationFormat>
  <Paragraphs>101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Community Volunteer Engagement</vt:lpstr>
      <vt:lpstr>OVERVIEW</vt:lpstr>
      <vt:lpstr>THE NEED</vt:lpstr>
      <vt:lpstr>THE CHALLENGE</vt:lpstr>
      <vt:lpstr>QUALITIES OF AN ENGAGING LEADER</vt:lpstr>
      <vt:lpstr>KNOWLEDGE</vt:lpstr>
      <vt:lpstr>STRENGTH</vt:lpstr>
      <vt:lpstr>GOOD MANNERS</vt:lpstr>
      <vt:lpstr>VISION</vt:lpstr>
      <vt:lpstr>HARDWORKING</vt:lpstr>
      <vt:lpstr>PASSION</vt:lpstr>
      <vt:lpstr>TRUST AND RESPECT</vt:lpstr>
      <vt:lpstr>STRATEGY TO BECOMING AN ENGAGING LEADER</vt:lpstr>
      <vt:lpstr>IN THE END…</vt:lpstr>
      <vt:lpstr>DISCUSSION</vt:lpstr>
      <vt:lpstr>Community Volunteer Engagement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INSPIRING VOLUNTEERS TO BE LEADERS</dc:title>
  <dc:creator>Denise Bernard</dc:creator>
  <cp:lastModifiedBy>Jeremy R. Moss</cp:lastModifiedBy>
  <cp:revision>24</cp:revision>
  <cp:lastPrinted>2014-02-21T17:54:52Z</cp:lastPrinted>
  <dcterms:created xsi:type="dcterms:W3CDTF">2014-02-11T15:12:57Z</dcterms:created>
  <dcterms:modified xsi:type="dcterms:W3CDTF">2014-02-21T21:22:27Z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0x01010005C505CF85959C4BAED0C6040F57884A</vt:lpwstr>
  </property>
  <property fmtid="{D5CDD505-2E9C-101B-9397-08002B2CF9AE}" pid="3" name="_dlc_DocIdItemGuid">
    <vt:lpwstr>45722d26-0a7a-4173-927c-ea100430322d</vt:lpwstr>
  </property>
</Properties>
</file>