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2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9" r:id="rId2"/>
    <p:sldId id="934" r:id="rId3"/>
    <p:sldId id="1014" r:id="rId4"/>
    <p:sldId id="963" r:id="rId5"/>
    <p:sldId id="980" r:id="rId6"/>
    <p:sldId id="981" r:id="rId7"/>
    <p:sldId id="982" r:id="rId8"/>
    <p:sldId id="983" r:id="rId9"/>
    <p:sldId id="1004" r:id="rId10"/>
    <p:sldId id="1005" r:id="rId11"/>
    <p:sldId id="984" r:id="rId12"/>
    <p:sldId id="985" r:id="rId13"/>
    <p:sldId id="1008" r:id="rId14"/>
    <p:sldId id="1009" r:id="rId15"/>
    <p:sldId id="1010" r:id="rId16"/>
    <p:sldId id="1011" r:id="rId17"/>
    <p:sldId id="1012" r:id="rId18"/>
    <p:sldId id="1013" r:id="rId19"/>
    <p:sldId id="1001" r:id="rId20"/>
    <p:sldId id="986" r:id="rId21"/>
    <p:sldId id="987" r:id="rId22"/>
    <p:sldId id="1006" r:id="rId23"/>
    <p:sldId id="989" r:id="rId24"/>
    <p:sldId id="1003" r:id="rId25"/>
    <p:sldId id="990" r:id="rId26"/>
    <p:sldId id="991" r:id="rId27"/>
    <p:sldId id="992" r:id="rId28"/>
    <p:sldId id="993" r:id="rId29"/>
    <p:sldId id="994" r:id="rId30"/>
    <p:sldId id="995" r:id="rId31"/>
    <p:sldId id="996" r:id="rId32"/>
    <p:sldId id="1007" r:id="rId33"/>
    <p:sldId id="1000" r:id="rId34"/>
    <p:sldId id="813" r:id="rId35"/>
    <p:sldId id="964" r:id="rId36"/>
    <p:sldId id="959" r:id="rId37"/>
  </p:sldIdLst>
  <p:sldSz cx="9144000" cy="6858000" type="screen4x3"/>
  <p:notesSz cx="9305925" cy="7019925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7E"/>
    <a:srgbClr val="494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4" autoAdjust="0"/>
    <p:restoredTop sz="97133" autoAdjust="0"/>
  </p:normalViewPr>
  <p:slideViewPr>
    <p:cSldViewPr>
      <p:cViewPr>
        <p:scale>
          <a:sx n="100" d="100"/>
          <a:sy n="100" d="100"/>
        </p:scale>
        <p:origin x="-456" y="1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0"/>
    </p:cViewPr>
  </p:sorterViewPr>
  <p:notesViewPr>
    <p:cSldViewPr>
      <p:cViewPr>
        <p:scale>
          <a:sx n="80" d="100"/>
          <a:sy n="80" d="100"/>
        </p:scale>
        <p:origin x="-504" y="2484"/>
      </p:cViewPr>
      <p:guideLst>
        <p:guide orient="horz" pos="2211"/>
        <p:guide pos="293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48" Type="http://schemas.openxmlformats.org/officeDocument/2006/relationships/customXml" Target="../customXml/item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32972" cy="350532"/>
          </a:xfrm>
          <a:prstGeom prst="rect">
            <a:avLst/>
          </a:prstGeom>
        </p:spPr>
        <p:txBody>
          <a:bodyPr vert="horz" lIns="93280" tIns="46640" rIns="93280" bIns="4664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0934" y="1"/>
            <a:ext cx="4032972" cy="350532"/>
          </a:xfrm>
          <a:prstGeom prst="rect">
            <a:avLst/>
          </a:prstGeom>
        </p:spPr>
        <p:txBody>
          <a:bodyPr vert="horz" lIns="93280" tIns="46640" rIns="93280" bIns="4664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9AC3555-FBB9-4DC6-91F1-C54DCDA8C52B}" type="datetimeFigureOut">
              <a:rPr lang="en-US"/>
              <a:pPr>
                <a:defRPr/>
              </a:pPr>
              <a:t>2/5/2014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68234"/>
            <a:ext cx="4032972" cy="350532"/>
          </a:xfrm>
          <a:prstGeom prst="rect">
            <a:avLst/>
          </a:prstGeom>
        </p:spPr>
        <p:txBody>
          <a:bodyPr vert="horz" lIns="93280" tIns="46640" rIns="93280" bIns="4664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0934" y="6668234"/>
            <a:ext cx="4032972" cy="350532"/>
          </a:xfrm>
          <a:prstGeom prst="rect">
            <a:avLst/>
          </a:prstGeom>
        </p:spPr>
        <p:txBody>
          <a:bodyPr vert="horz" lIns="93280" tIns="46640" rIns="93280" bIns="46640" rtlCol="0" anchor="b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ADB74DE-8979-43C8-8B0E-BCCFFFC80B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1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32972" cy="350532"/>
          </a:xfrm>
          <a:prstGeom prst="rect">
            <a:avLst/>
          </a:prstGeom>
        </p:spPr>
        <p:txBody>
          <a:bodyPr vert="horz" lIns="93280" tIns="46640" rIns="93280" bIns="46640" rtlCol="0"/>
          <a:lstStyle>
            <a:lvl1pPr algn="l" eaLnBrk="0" hangingPunct="0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0934" y="1"/>
            <a:ext cx="4032972" cy="350532"/>
          </a:xfrm>
          <a:prstGeom prst="rect">
            <a:avLst/>
          </a:prstGeom>
        </p:spPr>
        <p:txBody>
          <a:bodyPr vert="horz" lIns="93280" tIns="46640" rIns="93280" bIns="46640" rtlCol="0"/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485E053-8008-4B56-82B0-FA9702215B0F}" type="datetimeFigureOut">
              <a:rPr lang="en-US"/>
              <a:pPr>
                <a:defRPr/>
              </a:pPr>
              <a:t>2/5/2014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527050"/>
            <a:ext cx="3511550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0" tIns="46640" rIns="93280" bIns="4664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98" y="3334698"/>
            <a:ext cx="7443933" cy="3158269"/>
          </a:xfrm>
          <a:prstGeom prst="rect">
            <a:avLst/>
          </a:prstGeom>
        </p:spPr>
        <p:txBody>
          <a:bodyPr vert="horz" lIns="93280" tIns="46640" rIns="93280" bIns="4664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68234"/>
            <a:ext cx="4032972" cy="350532"/>
          </a:xfrm>
          <a:prstGeom prst="rect">
            <a:avLst/>
          </a:prstGeom>
        </p:spPr>
        <p:txBody>
          <a:bodyPr vert="horz" lIns="93280" tIns="46640" rIns="93280" bIns="46640" rtlCol="0" anchor="b"/>
          <a:lstStyle>
            <a:lvl1pPr algn="l" eaLnBrk="0" hangingPunct="0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0934" y="6668234"/>
            <a:ext cx="4032972" cy="350532"/>
          </a:xfrm>
          <a:prstGeom prst="rect">
            <a:avLst/>
          </a:prstGeom>
        </p:spPr>
        <p:txBody>
          <a:bodyPr vert="horz" lIns="93280" tIns="46640" rIns="93280" bIns="46640" rtlCol="0" anchor="b"/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8F16621-6BE7-4B8D-9B39-A57805F3AB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839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US" sz="1000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1DF39F-3AD7-4670-AC95-7BA3C00E2ED1}" type="slidenum">
              <a:rPr lang="en-US" smtClean="0">
                <a:ea typeface="MS PGothic" pitchFamily="34" charset="-128"/>
              </a:rPr>
              <a:pPr/>
              <a:t>1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hape 290"/>
          <p:cNvSpPr>
            <a:spLocks noGrp="1"/>
          </p:cNvSpPr>
          <p:nvPr>
            <p:ph type="body" idx="1"/>
          </p:nvPr>
        </p:nvSpPr>
        <p:spPr bwMode="auto">
          <a:xfrm>
            <a:off x="930998" y="4727324"/>
            <a:ext cx="7443933" cy="373016"/>
          </a:xfrm>
          <a:noFill/>
        </p:spPr>
        <p:txBody>
          <a:bodyPr wrap="square" lIns="93264" tIns="93264" rIns="93264" bIns="932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mtClean="0"/>
          </a:p>
        </p:txBody>
      </p:sp>
      <p:sp>
        <p:nvSpPr>
          <p:cNvPr id="62467" name="Shape 291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hape 296"/>
          <p:cNvSpPr>
            <a:spLocks noGrp="1"/>
          </p:cNvSpPr>
          <p:nvPr>
            <p:ph type="body" idx="1"/>
          </p:nvPr>
        </p:nvSpPr>
        <p:spPr bwMode="auto">
          <a:xfrm>
            <a:off x="930998" y="4727324"/>
            <a:ext cx="7443933" cy="373016"/>
          </a:xfrm>
          <a:noFill/>
        </p:spPr>
        <p:txBody>
          <a:bodyPr wrap="square" lIns="93264" tIns="93264" rIns="93264" bIns="932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mtClean="0"/>
          </a:p>
        </p:txBody>
      </p:sp>
      <p:sp>
        <p:nvSpPr>
          <p:cNvPr id="63491" name="Shape 297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hape 290"/>
          <p:cNvSpPr>
            <a:spLocks noGrp="1"/>
          </p:cNvSpPr>
          <p:nvPr>
            <p:ph type="body" idx="1"/>
          </p:nvPr>
        </p:nvSpPr>
        <p:spPr bwMode="auto">
          <a:xfrm>
            <a:off x="930998" y="4727324"/>
            <a:ext cx="7443933" cy="373016"/>
          </a:xfrm>
          <a:noFill/>
        </p:spPr>
        <p:txBody>
          <a:bodyPr wrap="square" lIns="93264" tIns="93264" rIns="93264" bIns="932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mtClean="0"/>
          </a:p>
        </p:txBody>
      </p:sp>
      <p:sp>
        <p:nvSpPr>
          <p:cNvPr id="64515" name="Shape 291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hape 302"/>
          <p:cNvSpPr>
            <a:spLocks noGrp="1"/>
          </p:cNvSpPr>
          <p:nvPr>
            <p:ph type="body" idx="1"/>
          </p:nvPr>
        </p:nvSpPr>
        <p:spPr bwMode="auto">
          <a:xfrm>
            <a:off x="930998" y="4727324"/>
            <a:ext cx="7443933" cy="373016"/>
          </a:xfrm>
          <a:noFill/>
        </p:spPr>
        <p:txBody>
          <a:bodyPr wrap="square" lIns="93264" tIns="93264" rIns="93264" bIns="932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mtClean="0"/>
          </a:p>
        </p:txBody>
      </p:sp>
      <p:sp>
        <p:nvSpPr>
          <p:cNvPr id="65539" name="Shape 303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hape 302"/>
          <p:cNvSpPr>
            <a:spLocks noGrp="1"/>
          </p:cNvSpPr>
          <p:nvPr>
            <p:ph type="body" idx="1"/>
          </p:nvPr>
        </p:nvSpPr>
        <p:spPr bwMode="auto">
          <a:xfrm>
            <a:off x="930998" y="4727324"/>
            <a:ext cx="7443933" cy="373016"/>
          </a:xfrm>
          <a:noFill/>
        </p:spPr>
        <p:txBody>
          <a:bodyPr wrap="square" lIns="93264" tIns="93264" rIns="93264" bIns="932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mtClean="0"/>
          </a:p>
        </p:txBody>
      </p:sp>
      <p:sp>
        <p:nvSpPr>
          <p:cNvPr id="66563" name="Shape 303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4355B5-3366-4934-A67C-61EE3E212733}" type="slidenum">
              <a:rPr lang="en-US" smtClean="0">
                <a:ea typeface="MS PGothic" pitchFamily="34" charset="-128"/>
              </a:rPr>
              <a:pPr/>
              <a:t>19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hape 217"/>
          <p:cNvSpPr>
            <a:spLocks noGrp="1"/>
          </p:cNvSpPr>
          <p:nvPr>
            <p:ph type="body" idx="1"/>
          </p:nvPr>
        </p:nvSpPr>
        <p:spPr bwMode="auto">
          <a:xfrm>
            <a:off x="930998" y="4727324"/>
            <a:ext cx="7443933" cy="373016"/>
          </a:xfrm>
          <a:noFill/>
        </p:spPr>
        <p:txBody>
          <a:bodyPr wrap="square" lIns="93264" tIns="93264" rIns="93264" bIns="932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mtClean="0"/>
          </a:p>
        </p:txBody>
      </p:sp>
      <p:sp>
        <p:nvSpPr>
          <p:cNvPr id="68611" name="Shape 218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23"/>
          <p:cNvSpPr>
            <a:spLocks noGrp="1"/>
          </p:cNvSpPr>
          <p:nvPr>
            <p:ph type="body" idx="1"/>
          </p:nvPr>
        </p:nvSpPr>
        <p:spPr bwMode="auto">
          <a:xfrm>
            <a:off x="930998" y="4727324"/>
            <a:ext cx="7443933" cy="373016"/>
          </a:xfrm>
          <a:noFill/>
        </p:spPr>
        <p:txBody>
          <a:bodyPr wrap="square" lIns="93264" tIns="93264" rIns="93264" bIns="932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mtClean="0"/>
          </a:p>
        </p:txBody>
      </p:sp>
      <p:sp>
        <p:nvSpPr>
          <p:cNvPr id="69635" name="Shape 224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hape 238"/>
          <p:cNvSpPr>
            <a:spLocks noGrp="1"/>
          </p:cNvSpPr>
          <p:nvPr>
            <p:ph type="body" idx="1"/>
          </p:nvPr>
        </p:nvSpPr>
        <p:spPr bwMode="auto">
          <a:xfrm>
            <a:off x="930998" y="4727324"/>
            <a:ext cx="7443933" cy="373016"/>
          </a:xfrm>
          <a:noFill/>
        </p:spPr>
        <p:txBody>
          <a:bodyPr wrap="square" lIns="93264" tIns="93264" rIns="93264" bIns="932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mtClean="0"/>
          </a:p>
        </p:txBody>
      </p:sp>
      <p:sp>
        <p:nvSpPr>
          <p:cNvPr id="70659" name="Shape 239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hape 238"/>
          <p:cNvSpPr>
            <a:spLocks noGrp="1"/>
          </p:cNvSpPr>
          <p:nvPr>
            <p:ph type="body" idx="1"/>
          </p:nvPr>
        </p:nvSpPr>
        <p:spPr bwMode="auto">
          <a:xfrm>
            <a:off x="930998" y="4727324"/>
            <a:ext cx="7443933" cy="373016"/>
          </a:xfrm>
          <a:noFill/>
        </p:spPr>
        <p:txBody>
          <a:bodyPr wrap="square" lIns="93264" tIns="93264" rIns="93264" bIns="932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mtClean="0"/>
          </a:p>
        </p:txBody>
      </p:sp>
      <p:sp>
        <p:nvSpPr>
          <p:cNvPr id="71683" name="Shape 239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hape 244"/>
          <p:cNvSpPr>
            <a:spLocks noGrp="1"/>
          </p:cNvSpPr>
          <p:nvPr>
            <p:ph type="body" idx="1"/>
          </p:nvPr>
        </p:nvSpPr>
        <p:spPr bwMode="auto">
          <a:xfrm>
            <a:off x="930998" y="4727324"/>
            <a:ext cx="7443933" cy="373016"/>
          </a:xfrm>
          <a:noFill/>
        </p:spPr>
        <p:txBody>
          <a:bodyPr wrap="square" lIns="93264" tIns="93264" rIns="93264" bIns="932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mtClean="0"/>
          </a:p>
        </p:txBody>
      </p:sp>
      <p:sp>
        <p:nvSpPr>
          <p:cNvPr id="72707" name="Shape 245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hape 250"/>
          <p:cNvSpPr>
            <a:spLocks noGrp="1"/>
          </p:cNvSpPr>
          <p:nvPr>
            <p:ph type="body" idx="1"/>
          </p:nvPr>
        </p:nvSpPr>
        <p:spPr bwMode="auto">
          <a:xfrm>
            <a:off x="930998" y="4727324"/>
            <a:ext cx="7443933" cy="373016"/>
          </a:xfrm>
          <a:noFill/>
        </p:spPr>
        <p:txBody>
          <a:bodyPr wrap="square" lIns="93264" tIns="93264" rIns="93264" bIns="932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mtClean="0"/>
          </a:p>
        </p:txBody>
      </p:sp>
      <p:sp>
        <p:nvSpPr>
          <p:cNvPr id="73731" name="Shape 251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hape 256"/>
          <p:cNvSpPr>
            <a:spLocks noGrp="1"/>
          </p:cNvSpPr>
          <p:nvPr>
            <p:ph type="body" idx="1"/>
          </p:nvPr>
        </p:nvSpPr>
        <p:spPr bwMode="auto">
          <a:xfrm>
            <a:off x="930998" y="4727324"/>
            <a:ext cx="7443933" cy="373016"/>
          </a:xfrm>
          <a:noFill/>
        </p:spPr>
        <p:txBody>
          <a:bodyPr wrap="square" lIns="93264" tIns="93264" rIns="93264" bIns="932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mtClean="0"/>
          </a:p>
        </p:txBody>
      </p:sp>
      <p:sp>
        <p:nvSpPr>
          <p:cNvPr id="74755" name="Shape 257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hape 262"/>
          <p:cNvSpPr>
            <a:spLocks noGrp="1"/>
          </p:cNvSpPr>
          <p:nvPr>
            <p:ph type="body" idx="1"/>
          </p:nvPr>
        </p:nvSpPr>
        <p:spPr bwMode="auto">
          <a:xfrm>
            <a:off x="930998" y="4727324"/>
            <a:ext cx="7443933" cy="373016"/>
          </a:xfrm>
          <a:noFill/>
        </p:spPr>
        <p:txBody>
          <a:bodyPr wrap="square" lIns="93264" tIns="93264" rIns="93264" bIns="932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mtClean="0"/>
          </a:p>
        </p:txBody>
      </p:sp>
      <p:sp>
        <p:nvSpPr>
          <p:cNvPr id="75779" name="Shape 263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hape 268"/>
          <p:cNvSpPr>
            <a:spLocks noGrp="1"/>
          </p:cNvSpPr>
          <p:nvPr>
            <p:ph type="body" idx="1"/>
          </p:nvPr>
        </p:nvSpPr>
        <p:spPr bwMode="auto">
          <a:xfrm>
            <a:off x="930998" y="4727324"/>
            <a:ext cx="7443933" cy="373016"/>
          </a:xfrm>
          <a:noFill/>
        </p:spPr>
        <p:txBody>
          <a:bodyPr wrap="square" lIns="93264" tIns="93264" rIns="93264" bIns="932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mtClean="0"/>
          </a:p>
        </p:txBody>
      </p:sp>
      <p:sp>
        <p:nvSpPr>
          <p:cNvPr id="76803" name="Shape 269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hape 274"/>
          <p:cNvSpPr>
            <a:spLocks noGrp="1"/>
          </p:cNvSpPr>
          <p:nvPr>
            <p:ph type="body" idx="1"/>
          </p:nvPr>
        </p:nvSpPr>
        <p:spPr bwMode="auto">
          <a:xfrm>
            <a:off x="930998" y="4727324"/>
            <a:ext cx="7443933" cy="373016"/>
          </a:xfrm>
          <a:noFill/>
        </p:spPr>
        <p:txBody>
          <a:bodyPr wrap="square" lIns="93264" tIns="93264" rIns="93264" bIns="932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mtClean="0"/>
          </a:p>
        </p:txBody>
      </p:sp>
      <p:sp>
        <p:nvSpPr>
          <p:cNvPr id="77827" name="Shape 275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hape 284"/>
          <p:cNvSpPr>
            <a:spLocks noGrp="1"/>
          </p:cNvSpPr>
          <p:nvPr>
            <p:ph type="body" idx="1"/>
          </p:nvPr>
        </p:nvSpPr>
        <p:spPr bwMode="auto">
          <a:xfrm>
            <a:off x="930998" y="4727324"/>
            <a:ext cx="7443933" cy="373016"/>
          </a:xfrm>
          <a:noFill/>
        </p:spPr>
        <p:txBody>
          <a:bodyPr wrap="square" lIns="93264" tIns="93264" rIns="93264" bIns="932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mtClean="0"/>
          </a:p>
        </p:txBody>
      </p:sp>
      <p:sp>
        <p:nvSpPr>
          <p:cNvPr id="78851" name="Shape 285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hape 308"/>
          <p:cNvSpPr>
            <a:spLocks noGrp="1"/>
          </p:cNvSpPr>
          <p:nvPr>
            <p:ph type="body" idx="1"/>
          </p:nvPr>
        </p:nvSpPr>
        <p:spPr bwMode="auto">
          <a:xfrm>
            <a:off x="930998" y="4727324"/>
            <a:ext cx="7443933" cy="373016"/>
          </a:xfrm>
          <a:noFill/>
        </p:spPr>
        <p:txBody>
          <a:bodyPr wrap="square" lIns="93264" tIns="93264" rIns="93264" bIns="932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mtClean="0"/>
          </a:p>
        </p:txBody>
      </p:sp>
      <p:sp>
        <p:nvSpPr>
          <p:cNvPr id="79875" name="Shape 309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BA1956-0960-4800-88C5-6720535E1840}" type="slidenum">
              <a:rPr lang="en-US" smtClean="0">
                <a:ea typeface="MS PGothic" pitchFamily="34" charset="-128"/>
              </a:rPr>
              <a:pPr/>
              <a:t>34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1924" name="Slide Number Placeholder 3"/>
          <p:cNvSpPr txBox="1">
            <a:spLocks noGrp="1"/>
          </p:cNvSpPr>
          <p:nvPr/>
        </p:nvSpPr>
        <p:spPr bwMode="auto">
          <a:xfrm>
            <a:off x="5270934" y="6668234"/>
            <a:ext cx="4032972" cy="35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0" tIns="46640" rIns="93280" bIns="46640" anchor="b"/>
          <a:lstStyle/>
          <a:p>
            <a:pPr algn="r" eaLnBrk="0" hangingPunct="0"/>
            <a:fld id="{5AF59FCE-A164-42C8-A1C8-FF209126AF78}" type="slidenum">
              <a:rPr lang="en-US" sz="1200"/>
              <a:pPr algn="r" eaLnBrk="0" hangingPunct="0"/>
              <a:t>35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5270934" y="6668234"/>
            <a:ext cx="4032972" cy="35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0" tIns="46640" rIns="93280" bIns="46640" anchor="b"/>
          <a:lstStyle/>
          <a:p>
            <a:pPr algn="r" eaLnBrk="0" hangingPunct="0"/>
            <a:fld id="{7F8A15A0-0A61-4DD8-8A99-24EB04E2DC64}" type="slidenum">
              <a:rPr lang="en-US" sz="1200"/>
              <a:pPr algn="r" eaLnBrk="0" hangingPunct="0"/>
              <a:t>36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hape 108"/>
          <p:cNvSpPr>
            <a:spLocks noGrp="1"/>
          </p:cNvSpPr>
          <p:nvPr>
            <p:ph type="body" idx="1"/>
          </p:nvPr>
        </p:nvSpPr>
        <p:spPr bwMode="auto">
          <a:xfrm>
            <a:off x="930998" y="4727324"/>
            <a:ext cx="7443933" cy="373016"/>
          </a:xfrm>
          <a:noFill/>
        </p:spPr>
        <p:txBody>
          <a:bodyPr wrap="square" lIns="93264" tIns="93264" rIns="93264" bIns="932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mtClean="0"/>
          </a:p>
        </p:txBody>
      </p:sp>
      <p:sp>
        <p:nvSpPr>
          <p:cNvPr id="56323" name="Shape 109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hape 116"/>
          <p:cNvSpPr>
            <a:spLocks noGrp="1"/>
          </p:cNvSpPr>
          <p:nvPr>
            <p:ph type="body" idx="1"/>
          </p:nvPr>
        </p:nvSpPr>
        <p:spPr bwMode="auto">
          <a:xfrm>
            <a:off x="930998" y="4727324"/>
            <a:ext cx="7443933" cy="373016"/>
          </a:xfrm>
          <a:noFill/>
        </p:spPr>
        <p:txBody>
          <a:bodyPr wrap="square" lIns="93264" tIns="93264" rIns="93264" bIns="932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mtClean="0"/>
          </a:p>
        </p:txBody>
      </p:sp>
      <p:sp>
        <p:nvSpPr>
          <p:cNvPr id="57347" name="Shape 117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hape 174"/>
          <p:cNvSpPr>
            <a:spLocks noGrp="1"/>
          </p:cNvSpPr>
          <p:nvPr>
            <p:ph type="body" idx="1"/>
          </p:nvPr>
        </p:nvSpPr>
        <p:spPr bwMode="auto">
          <a:xfrm>
            <a:off x="930998" y="4727324"/>
            <a:ext cx="7443933" cy="373016"/>
          </a:xfrm>
          <a:noFill/>
        </p:spPr>
        <p:txBody>
          <a:bodyPr wrap="square" lIns="93264" tIns="93264" rIns="93264" bIns="932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mtClean="0"/>
          </a:p>
        </p:txBody>
      </p:sp>
      <p:sp>
        <p:nvSpPr>
          <p:cNvPr id="58371" name="Shape 175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99"/>
          <p:cNvSpPr>
            <a:spLocks noGrp="1"/>
          </p:cNvSpPr>
          <p:nvPr>
            <p:ph type="body" idx="1"/>
          </p:nvPr>
        </p:nvSpPr>
        <p:spPr bwMode="auto">
          <a:xfrm>
            <a:off x="930998" y="4727324"/>
            <a:ext cx="7443933" cy="373016"/>
          </a:xfrm>
          <a:noFill/>
        </p:spPr>
        <p:txBody>
          <a:bodyPr wrap="square" lIns="93264" tIns="93264" rIns="93264" bIns="932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mtClean="0"/>
          </a:p>
        </p:txBody>
      </p:sp>
      <p:sp>
        <p:nvSpPr>
          <p:cNvPr id="59395" name="Shape 200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hape 205"/>
          <p:cNvSpPr>
            <a:spLocks noGrp="1"/>
          </p:cNvSpPr>
          <p:nvPr>
            <p:ph type="body" idx="1"/>
          </p:nvPr>
        </p:nvSpPr>
        <p:spPr bwMode="auto">
          <a:xfrm>
            <a:off x="930998" y="4727324"/>
            <a:ext cx="7443933" cy="373016"/>
          </a:xfrm>
          <a:noFill/>
        </p:spPr>
        <p:txBody>
          <a:bodyPr wrap="square" lIns="93264" tIns="93264" rIns="93264" bIns="932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mtClean="0"/>
          </a:p>
        </p:txBody>
      </p:sp>
      <p:sp>
        <p:nvSpPr>
          <p:cNvPr id="60419" name="Shape 206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hape 211"/>
          <p:cNvSpPr>
            <a:spLocks noGrp="1"/>
          </p:cNvSpPr>
          <p:nvPr>
            <p:ph type="body" idx="1"/>
          </p:nvPr>
        </p:nvSpPr>
        <p:spPr bwMode="auto">
          <a:xfrm>
            <a:off x="930998" y="4727324"/>
            <a:ext cx="7443933" cy="373016"/>
          </a:xfrm>
          <a:noFill/>
        </p:spPr>
        <p:txBody>
          <a:bodyPr wrap="square" lIns="93264" tIns="93264" rIns="93264" bIns="932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mtClean="0"/>
          </a:p>
        </p:txBody>
      </p:sp>
      <p:sp>
        <p:nvSpPr>
          <p:cNvPr id="61443" name="Shape 212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295400"/>
            <a:ext cx="8001000" cy="1143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2895600"/>
            <a:ext cx="7772400" cy="914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Community Associations Institute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Community Associations Institute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Community Associations Institute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Connect_template_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067425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Community Associations Institute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3" r:id="rId2"/>
    <p:sldLayoutId id="2147483867" r:id="rId3"/>
    <p:sldLayoutId id="2147483864" r:id="rId4"/>
    <p:sldLayoutId id="2147483868" r:id="rId5"/>
    <p:sldLayoutId id="2147483865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</p:sldLayoutIdLst>
  <p:transition spd="med">
    <p:fade thruBlk="1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9297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9297E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9297E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9297E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9297E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29297E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29297E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29297E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29297E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9297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22268"/>
        </a:buClr>
        <a:buSzPct val="67000"/>
        <a:buFont typeface="Courier New" pitchFamily="49" charset="0"/>
        <a:buChar char="o"/>
        <a:defRPr sz="2800">
          <a:solidFill>
            <a:srgbClr val="29297E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9297E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9297E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9297E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7E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7E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7E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7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odycallsed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www.onlyrain.org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png"/><Relationship Id="rId4" Type="http://schemas.openxmlformats.org/officeDocument/2006/relationships/oleObject" Target="../embeddings/Microsoft_Excel_97-2003_Worksheet1.xls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nico.march@wellsfargoadvisors.com?subject=CAI%20Webinar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mailto:jdaniello@doodycalls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3124200"/>
            <a:ext cx="7162800" cy="1905000"/>
          </a:xfrm>
        </p:spPr>
        <p:txBody>
          <a:bodyPr/>
          <a:lstStyle/>
          <a:p>
            <a:r>
              <a:rPr lang="en-US" sz="4800" dirty="0" smtClean="0"/>
              <a:t>The Real Scoop: Pet Waste and Your Community</a:t>
            </a:r>
            <a:br>
              <a:rPr lang="en-US" sz="4800" dirty="0" smtClean="0"/>
            </a:b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3481387"/>
            <a:ext cx="2971800" cy="121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i="1" dirty="0" smtClean="0"/>
              <a:t>presented by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800" dirty="0" smtClean="0"/>
          </a:p>
          <a:p>
            <a:pPr>
              <a:lnSpc>
                <a:spcPct val="80000"/>
              </a:lnSpc>
            </a:pPr>
            <a:r>
              <a:rPr lang="en-US" b="1" dirty="0" smtClean="0"/>
              <a:t>David Jensen</a:t>
            </a:r>
          </a:p>
          <a:p>
            <a:pPr>
              <a:lnSpc>
                <a:spcPct val="80000"/>
              </a:lnSpc>
            </a:pPr>
            <a:r>
              <a:rPr lang="en-US" b="1" dirty="0" smtClean="0"/>
              <a:t>Director of </a:t>
            </a:r>
            <a:r>
              <a:rPr lang="en-US" b="1" dirty="0" smtClean="0"/>
              <a:t>Business Development</a:t>
            </a:r>
            <a:r>
              <a:rPr lang="en-US" b="1" dirty="0" smtClean="0"/>
              <a:t> </a:t>
            </a:r>
            <a:r>
              <a:rPr lang="en-US" b="1" dirty="0" smtClean="0"/>
              <a:t>DoodyCalls</a:t>
            </a:r>
          </a:p>
        </p:txBody>
      </p:sp>
      <p:pic>
        <p:nvPicPr>
          <p:cNvPr id="14340" name="Picture 5" descr="Jacob D'Aniel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75836" y="2895600"/>
            <a:ext cx="2088327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6858000" cy="1143000"/>
          </a:xfrm>
        </p:spPr>
        <p:txBody>
          <a:bodyPr/>
          <a:lstStyle/>
          <a:p>
            <a:r>
              <a:rPr lang="en-US" smtClean="0"/>
              <a:t>Top FIVE common                                manager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How do we encourage residents to pick up after their dogs?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How do we reduce the number of complaints we’re getting about dog poop?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Can you believe the board wants me to empty the dog stations again because they are overflowing?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Where do I go for help on this?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Can we afford to outsource this to an expert?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Community Associations Institute</a:t>
            </a:r>
            <a:endParaRPr lang="en-US"/>
          </a:p>
        </p:txBody>
      </p:sp>
      <p:pic>
        <p:nvPicPr>
          <p:cNvPr id="24581" name="Picture 4" descr="C:\Users\jgold\AppData\Local\Microsoft\Windows\Temporary Internet Files\Content.IE5\HM0K0D4E\MC90001409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33400"/>
            <a:ext cx="13716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 lIns="91425" tIns="45700" rIns="91425" bIns="4570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The Solution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idx="1"/>
          </p:nvPr>
        </p:nvSpPr>
        <p:spPr>
          <a:xfrm>
            <a:off x="3429000" y="1981200"/>
            <a:ext cx="5334000" cy="5290639"/>
          </a:xfrm>
        </p:spPr>
        <p:txBody>
          <a:bodyPr lIns="91425" tIns="45700" rIns="91425" bIns="45700">
            <a:spAutoFit/>
          </a:bodyPr>
          <a:lstStyle/>
          <a:p>
            <a:pPr>
              <a:spcBef>
                <a:spcPts val="64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defRPr/>
            </a:pPr>
            <a:r>
              <a:rPr lang="en-US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If you </a:t>
            </a:r>
            <a:r>
              <a:rPr lang="en-US" dirty="0">
                <a:solidFill>
                  <a:schemeClr val="accent6"/>
                </a:solidFill>
              </a:rPr>
              <a:t>allow</a:t>
            </a:r>
            <a:r>
              <a:rPr lang="en-US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dogs</a:t>
            </a:r>
            <a:r>
              <a:rPr lang="en-US" dirty="0" smtClean="0">
                <a:solidFill>
                  <a:schemeClr val="accent6"/>
                </a:solidFill>
                <a:sym typeface="Arial"/>
              </a:rPr>
              <a:t> and you don’t have a pet waste management plan in place then </a:t>
            </a:r>
            <a:r>
              <a:rPr lang="en-US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a pet waste problem is inevitable</a:t>
            </a:r>
          </a:p>
          <a:p>
            <a:pPr>
              <a:spcBef>
                <a:spcPts val="64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defRPr/>
            </a:pPr>
            <a:r>
              <a:rPr lang="en-US" dirty="0" smtClean="0">
                <a:solidFill>
                  <a:schemeClr val="accent6"/>
                </a:solidFill>
              </a:rPr>
              <a:t>The </a:t>
            </a:r>
            <a:r>
              <a:rPr lang="en-US" dirty="0">
                <a:solidFill>
                  <a:schemeClr val="accent6"/>
                </a:solidFill>
              </a:rPr>
              <a:t>solution is to </a:t>
            </a:r>
            <a:r>
              <a:rPr lang="en-US" dirty="0" smtClean="0">
                <a:solidFill>
                  <a:schemeClr val="accent6"/>
                </a:solidFill>
              </a:rPr>
              <a:t>implement </a:t>
            </a:r>
            <a:r>
              <a:rPr lang="en-US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a </a:t>
            </a:r>
            <a:r>
              <a:rPr lang="en-US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strategy to </a:t>
            </a:r>
            <a:r>
              <a:rPr lang="en-US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successfully manage </a:t>
            </a:r>
            <a:r>
              <a:rPr lang="en-US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the problem</a:t>
            </a:r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</p:txBody>
      </p:sp>
      <p:pic>
        <p:nvPicPr>
          <p:cNvPr id="25604" name="Content Placeholder 3" descr="Dog on toile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81200"/>
            <a:ext cx="2865438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60960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898989"/>
                </a:solidFill>
              </a:rPr>
              <a:t>© Community Associations Institute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3916363"/>
          </a:xfrm>
        </p:spPr>
        <p:txBody>
          <a:bodyPr lIns="91425" tIns="45700" rIns="91425" bIns="45700">
            <a:spAutoFit/>
          </a:bodyPr>
          <a:lstStyle/>
          <a:p>
            <a:pPr>
              <a:spcBef>
                <a:spcPts val="64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98958"/>
              <a:buFontTx/>
              <a:buNone/>
              <a:defRPr/>
            </a:pPr>
            <a:r>
              <a:rPr lang="en-US" sz="2400" b="1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1. Do </a:t>
            </a:r>
            <a:r>
              <a:rPr lang="en-US" sz="2400" b="1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it yourself</a:t>
            </a:r>
          </a:p>
          <a:p>
            <a:pPr lvl="1">
              <a:spcBef>
                <a:spcPts val="56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1190"/>
              <a:buFont typeface="Arial"/>
              <a:buChar char="•"/>
              <a:defRPr/>
            </a:pPr>
            <a:r>
              <a:rPr lang="en-US" sz="2400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Form a committee</a:t>
            </a:r>
          </a:p>
          <a:p>
            <a:pPr lvl="2">
              <a:spcBef>
                <a:spcPts val="48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694"/>
              <a:buFont typeface="Arial"/>
              <a:buChar char="•"/>
              <a:defRPr/>
            </a:pPr>
            <a:r>
              <a:rPr lang="en-US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(Trails and Tails)</a:t>
            </a:r>
          </a:p>
          <a:p>
            <a:pPr lvl="1">
              <a:spcBef>
                <a:spcPts val="56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1190"/>
              <a:buFont typeface="Arial"/>
              <a:buChar char="•"/>
              <a:defRPr/>
            </a:pPr>
            <a:r>
              <a:rPr lang="en-US" sz="2400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Consult resources</a:t>
            </a:r>
          </a:p>
          <a:p>
            <a:pPr lvl="2">
              <a:spcBef>
                <a:spcPts val="48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694"/>
              <a:buFont typeface="Arial"/>
              <a:buChar char="•"/>
              <a:defRPr/>
            </a:pPr>
            <a:r>
              <a:rPr lang="en-US" dirty="0" err="1">
                <a:solidFill>
                  <a:schemeClr val="accent6"/>
                </a:solidFill>
                <a:ea typeface="Arial"/>
                <a:cs typeface="Arial"/>
                <a:sym typeface="Arial"/>
              </a:rPr>
              <a:t>DoodyCalls</a:t>
            </a:r>
            <a:r>
              <a:rPr lang="en-US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 Community </a:t>
            </a:r>
            <a:r>
              <a:rPr lang="en-US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                                              Management </a:t>
            </a:r>
            <a:r>
              <a:rPr lang="en-US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Pet Waste </a:t>
            </a:r>
            <a:r>
              <a:rPr lang="en-US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Guide</a:t>
            </a:r>
            <a:endParaRPr lang="en-US" dirty="0">
              <a:solidFill>
                <a:schemeClr val="accent6"/>
              </a:solidFill>
              <a:ea typeface="Arial"/>
              <a:cs typeface="Arial"/>
              <a:sym typeface="Arial"/>
            </a:endParaRPr>
          </a:p>
          <a:p>
            <a:pPr lvl="2">
              <a:spcBef>
                <a:spcPts val="48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694"/>
              <a:buFont typeface="Arial"/>
              <a:buChar char="•"/>
              <a:defRPr/>
            </a:pPr>
            <a:r>
              <a:rPr lang="en-US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CAI </a:t>
            </a:r>
            <a:r>
              <a:rPr lang="en-US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materials</a:t>
            </a:r>
            <a:endParaRPr lang="en-US" dirty="0">
              <a:solidFill>
                <a:schemeClr val="accent6"/>
              </a:solidFill>
            </a:endParaRPr>
          </a:p>
          <a:p>
            <a:pPr>
              <a:spcBef>
                <a:spcPts val="64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98958"/>
              <a:buFontTx/>
              <a:buNone/>
              <a:defRPr/>
            </a:pPr>
            <a:r>
              <a:rPr lang="en-US" sz="2400" b="1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2. Outsource </a:t>
            </a:r>
            <a:r>
              <a:rPr lang="en-US" sz="2400" b="1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to Specialists</a:t>
            </a:r>
          </a:p>
          <a:p>
            <a:pPr>
              <a:spcBef>
                <a:spcPts val="64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98958"/>
              <a:buFontTx/>
              <a:buNone/>
              <a:defRPr/>
            </a:pPr>
            <a:r>
              <a:rPr lang="en-US" sz="2400" b="1" dirty="0" smtClean="0">
                <a:solidFill>
                  <a:schemeClr val="accent6"/>
                </a:solidFill>
              </a:rPr>
              <a:t>3. A </a:t>
            </a:r>
            <a:r>
              <a:rPr lang="en-US" sz="2400" b="1" dirty="0">
                <a:solidFill>
                  <a:schemeClr val="accent6"/>
                </a:solidFill>
              </a:rPr>
              <a:t>c</a:t>
            </a:r>
            <a:r>
              <a:rPr lang="en-US" sz="2400" b="1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ombination of the two</a:t>
            </a:r>
          </a:p>
        </p:txBody>
      </p:sp>
      <p:sp>
        <p:nvSpPr>
          <p:cNvPr id="5" name="Shape 202"/>
          <p:cNvSpPr txBox="1">
            <a:spLocks noGrp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 lIns="91425" tIns="45700" rIns="91425" bIns="4570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The Solution</a:t>
            </a:r>
          </a:p>
        </p:txBody>
      </p:sp>
      <p:pic>
        <p:nvPicPr>
          <p:cNvPr id="26628" name="Picture 4" descr="C:\Users\jgold\AppData\Local\Microsoft\Windows\Temporary Internet Files\Content.IE5\B8HXRXJ4\MP90044846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676400"/>
            <a:ext cx="2590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60960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898989"/>
                </a:solidFill>
              </a:rPr>
              <a:t>© Community Associations Institute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0" y="796925"/>
            <a:ext cx="9144000" cy="768350"/>
          </a:xfrm>
        </p:spPr>
        <p:txBody>
          <a:bodyPr lIns="91425" tIns="45700" rIns="91425" bIns="4570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Waste Management Options</a:t>
            </a:r>
            <a:endParaRPr lang="en-US" dirty="0">
              <a:solidFill>
                <a:schemeClr val="accent6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88" name="Shape 288"/>
          <p:cNvSpPr txBox="1">
            <a:spLocks noGrp="1"/>
          </p:cNvSpPr>
          <p:nvPr>
            <p:ph idx="1"/>
          </p:nvPr>
        </p:nvSpPr>
        <p:spPr>
          <a:xfrm>
            <a:off x="685800" y="1981200"/>
            <a:ext cx="5638800" cy="3324225"/>
          </a:xfrm>
        </p:spPr>
        <p:txBody>
          <a:bodyPr lIns="91425" tIns="45700" rIns="91425" bIns="45700">
            <a:spAutoFit/>
          </a:bodyPr>
          <a:lstStyle/>
          <a:p>
            <a:pPr>
              <a:spcBef>
                <a:spcPts val="64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13095"/>
              <a:buFont typeface="Arial"/>
              <a:buChar char="•"/>
              <a:defRPr/>
            </a:pPr>
            <a:r>
              <a:rPr lang="en-US" b="1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Volunteers</a:t>
            </a:r>
            <a:endParaRPr lang="en-US" b="1" dirty="0">
              <a:solidFill>
                <a:schemeClr val="accent6"/>
              </a:solidFill>
              <a:ea typeface="Arial"/>
              <a:cs typeface="Arial"/>
              <a:sym typeface="Arial"/>
            </a:endParaRPr>
          </a:p>
          <a:p>
            <a:pPr lvl="1">
              <a:spcBef>
                <a:spcPts val="56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/>
              <a:buChar char="•"/>
              <a:defRPr/>
            </a:pPr>
            <a:r>
              <a:rPr lang="en-US" dirty="0">
                <a:solidFill>
                  <a:schemeClr val="accent6"/>
                </a:solidFill>
              </a:rPr>
              <a:t>Can be difficult </a:t>
            </a:r>
            <a:r>
              <a:rPr lang="en-US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to hold accountable</a:t>
            </a:r>
          </a:p>
          <a:p>
            <a:pPr lvl="1">
              <a:spcBef>
                <a:spcPts val="56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/>
              <a:buChar char="•"/>
              <a:defRPr/>
            </a:pPr>
            <a:r>
              <a:rPr lang="en-US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May quickly become discouraged when confronted with the </a:t>
            </a:r>
            <a:r>
              <a:rPr lang="en-US" dirty="0">
                <a:solidFill>
                  <a:schemeClr val="accent6"/>
                </a:solidFill>
              </a:rPr>
              <a:t>often</a:t>
            </a:r>
            <a:r>
              <a:rPr lang="en-US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 unanticipated “yuck“ factor of the job</a:t>
            </a:r>
          </a:p>
        </p:txBody>
      </p:sp>
      <p:sp>
        <p:nvSpPr>
          <p:cNvPr id="27652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60960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898989"/>
                </a:solidFill>
              </a:rPr>
              <a:t>© Community Associations Institute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286000"/>
            <a:ext cx="2254250" cy="3387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idx="1"/>
          </p:nvPr>
        </p:nvSpPr>
        <p:spPr>
          <a:xfrm>
            <a:off x="685800" y="1981200"/>
            <a:ext cx="7772400" cy="3046948"/>
          </a:xfrm>
        </p:spPr>
        <p:txBody>
          <a:bodyPr lIns="91425" tIns="45700" rIns="91425" bIns="45700">
            <a:spAutoFit/>
          </a:bodyPr>
          <a:lstStyle/>
          <a:p>
            <a:pPr>
              <a:spcBef>
                <a:spcPts val="64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13095"/>
              <a:buFont typeface="Arial"/>
              <a:buChar char="•"/>
              <a:defRPr/>
            </a:pPr>
            <a:r>
              <a:rPr lang="en-US" sz="2800" b="1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Landscapers</a:t>
            </a:r>
          </a:p>
          <a:p>
            <a:pPr lvl="1">
              <a:spcBef>
                <a:spcPts val="56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/>
              <a:buChar char="•"/>
              <a:defRPr/>
            </a:pPr>
            <a:r>
              <a:rPr lang="en-US" sz="2400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May be able to perform service while on site</a:t>
            </a:r>
          </a:p>
          <a:p>
            <a:pPr lvl="1">
              <a:spcBef>
                <a:spcPts val="56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/>
              <a:buChar char="•"/>
              <a:defRPr/>
            </a:pPr>
            <a:r>
              <a:rPr lang="en-US" sz="2400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Pet waste management </a:t>
            </a:r>
            <a:r>
              <a:rPr lang="en-US" sz="2400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is not </a:t>
            </a:r>
            <a:r>
              <a:rPr lang="en-US" sz="2400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their primary focus</a:t>
            </a:r>
          </a:p>
          <a:p>
            <a:pPr lvl="1">
              <a:spcBef>
                <a:spcPts val="56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/>
              <a:buChar char="•"/>
              <a:defRPr/>
            </a:pPr>
            <a:r>
              <a:rPr lang="en-US" sz="2400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Harder to </a:t>
            </a:r>
            <a:r>
              <a:rPr lang="en-US" sz="2400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hold accountable </a:t>
            </a:r>
            <a:r>
              <a:rPr lang="en-US" sz="2400" dirty="0">
                <a:solidFill>
                  <a:schemeClr val="accent6"/>
                </a:solidFill>
              </a:rPr>
              <a:t>for</a:t>
            </a:r>
            <a:r>
              <a:rPr lang="en-US" sz="2400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 pet waste management</a:t>
            </a:r>
          </a:p>
          <a:p>
            <a:pPr lvl="1">
              <a:spcBef>
                <a:spcPts val="56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/>
              <a:buChar char="•"/>
              <a:defRPr/>
            </a:pPr>
            <a:r>
              <a:rPr lang="en-US" sz="2400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Most lack experience </a:t>
            </a:r>
            <a:r>
              <a:rPr lang="en-US" sz="2400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with</a:t>
            </a:r>
            <a:r>
              <a:rPr lang="en-US" sz="2400" dirty="0">
                <a:solidFill>
                  <a:schemeClr val="accent6"/>
                </a:solidFill>
              </a:rPr>
              <a:t> pet </a:t>
            </a:r>
            <a:r>
              <a:rPr lang="en-US" sz="2400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waste management plan</a:t>
            </a:r>
            <a:r>
              <a:rPr lang="en-US" sz="2400" dirty="0">
                <a:solidFill>
                  <a:schemeClr val="accent6"/>
                </a:solidFill>
              </a:rPr>
              <a:t> development or execution, and may not be able to provide</a:t>
            </a:r>
            <a:r>
              <a:rPr lang="en-US" sz="2400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 resident education</a:t>
            </a:r>
          </a:p>
        </p:txBody>
      </p:sp>
      <p:sp>
        <p:nvSpPr>
          <p:cNvPr id="6" name="Shape 287"/>
          <p:cNvSpPr txBox="1">
            <a:spLocks noGrp="1"/>
          </p:cNvSpPr>
          <p:nvPr>
            <p:ph type="title"/>
          </p:nvPr>
        </p:nvSpPr>
        <p:spPr>
          <a:xfrm>
            <a:off x="0" y="796925"/>
            <a:ext cx="7239000" cy="768350"/>
          </a:xfrm>
        </p:spPr>
        <p:txBody>
          <a:bodyPr lIns="91425" tIns="45700" rIns="91425" bIns="4570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Waste Management Options</a:t>
            </a:r>
            <a:endParaRPr lang="en-US" dirty="0">
              <a:solidFill>
                <a:schemeClr val="accent6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60960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898989"/>
                </a:solidFill>
              </a:rPr>
              <a:t>© Community Associations Institute</a:t>
            </a:r>
          </a:p>
        </p:txBody>
      </p:sp>
      <p:pic>
        <p:nvPicPr>
          <p:cNvPr id="28677" name="Picture 4" descr="C:\Users\jgold\AppData\Local\Microsoft\Windows\Temporary Internet Files\Content.IE5\7UL6J7C1\MP90030286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0"/>
            <a:ext cx="1905000" cy="267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0" y="796925"/>
            <a:ext cx="9144000" cy="768350"/>
          </a:xfrm>
        </p:spPr>
        <p:txBody>
          <a:bodyPr lIns="91425" tIns="45700" rIns="91425" bIns="4570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Waste Management Options</a:t>
            </a:r>
            <a:endParaRPr lang="en-US" dirty="0">
              <a:solidFill>
                <a:schemeClr val="accent6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88" name="Shape 288"/>
          <p:cNvSpPr txBox="1">
            <a:spLocks noGrp="1"/>
          </p:cNvSpPr>
          <p:nvPr>
            <p:ph idx="1"/>
          </p:nvPr>
        </p:nvSpPr>
        <p:spPr>
          <a:xfrm>
            <a:off x="685800" y="1981200"/>
            <a:ext cx="7772400" cy="4446588"/>
          </a:xfrm>
        </p:spPr>
        <p:txBody>
          <a:bodyPr lIns="91425" tIns="45700" rIns="91425" bIns="45700">
            <a:spAutoFit/>
          </a:bodyPr>
          <a:lstStyle/>
          <a:p>
            <a:pPr>
              <a:spcBef>
                <a:spcPts val="64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13095"/>
              <a:buFont typeface="Arial"/>
              <a:buChar char="•"/>
              <a:defRPr/>
            </a:pPr>
            <a:r>
              <a:rPr lang="en-US" sz="2800" b="1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Pet Waste Management Companies</a:t>
            </a:r>
          </a:p>
          <a:p>
            <a:pPr lvl="1">
              <a:spcBef>
                <a:spcPts val="56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/>
              <a:buChar char="•"/>
              <a:defRPr/>
            </a:pPr>
            <a:r>
              <a:rPr lang="en-US" sz="2000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Extensive experience in creating and implementing</a:t>
            </a:r>
            <a:r>
              <a:rPr lang="en-US" sz="2000" dirty="0">
                <a:solidFill>
                  <a:schemeClr val="accent6"/>
                </a:solidFill>
              </a:rPr>
              <a:t> comprehensive</a:t>
            </a:r>
            <a:r>
              <a:rPr lang="en-US" sz="2000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 pet waste management plans that are customized to fit a community's needs and budget</a:t>
            </a:r>
          </a:p>
          <a:p>
            <a:pPr lvl="1">
              <a:spcBef>
                <a:spcPts val="56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/>
              <a:buChar char="•"/>
              <a:defRPr/>
            </a:pPr>
            <a:r>
              <a:rPr lang="en-US" sz="2000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Single point accountability for pet waste issues</a:t>
            </a:r>
          </a:p>
          <a:p>
            <a:pPr lvl="1">
              <a:spcBef>
                <a:spcPts val="56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/>
              <a:buChar char="•"/>
              <a:defRPr/>
            </a:pPr>
            <a:r>
              <a:rPr lang="en-US" sz="2000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Understand the importance of </a:t>
            </a:r>
            <a:r>
              <a:rPr lang="en-US" sz="2000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– and </a:t>
            </a:r>
            <a:r>
              <a:rPr lang="en-US" sz="2000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can assist with </a:t>
            </a:r>
            <a:r>
              <a:rPr lang="en-US" sz="2000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– resident education</a:t>
            </a:r>
          </a:p>
          <a:p>
            <a:pPr lvl="1">
              <a:spcBef>
                <a:spcPts val="56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Resident hand outs, newsletter content, board meeting presentations</a:t>
            </a:r>
          </a:p>
          <a:p>
            <a:pPr lvl="1">
              <a:spcBef>
                <a:spcPts val="56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Pet waste station service and maintenance</a:t>
            </a:r>
          </a:p>
          <a:p>
            <a:pPr lvl="1">
              <a:spcBef>
                <a:spcPts val="56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Common area cleanings</a:t>
            </a:r>
          </a:p>
          <a:p>
            <a:pPr lvl="1">
              <a:spcBef>
                <a:spcPts val="56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/>
              <a:buChar char="•"/>
              <a:defRPr/>
            </a:pPr>
            <a:endParaRPr sz="2000" dirty="0">
              <a:solidFill>
                <a:schemeClr val="accent6"/>
              </a:solidFill>
            </a:endParaRPr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60960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898989"/>
                </a:solidFill>
              </a:rPr>
              <a:t>© Community Associations Institute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300"/>
          <p:cNvSpPr>
            <a:spLocks noGrp="1"/>
          </p:cNvSpPr>
          <p:nvPr>
            <p:ph idx="1"/>
          </p:nvPr>
        </p:nvSpPr>
        <p:spPr>
          <a:xfrm>
            <a:off x="762000" y="2173288"/>
            <a:ext cx="4800600" cy="2246312"/>
          </a:xfrm>
        </p:spPr>
        <p:txBody>
          <a:bodyPr lIns="91425" tIns="45700" rIns="91425" bIns="45700">
            <a:spAutoFit/>
          </a:bodyPr>
          <a:lstStyle/>
          <a:p>
            <a:pPr marL="0" indent="0">
              <a:spcBef>
                <a:spcPts val="800"/>
              </a:spcBef>
              <a:buFontTx/>
              <a:buNone/>
            </a:pPr>
            <a:r>
              <a:rPr lang="en-US" sz="2800" smtClean="0"/>
              <a:t>No matter who you work with, ask for references and make sure they are 100% committed to helping you make all of your pet waste problems go away! </a:t>
            </a:r>
          </a:p>
        </p:txBody>
      </p:sp>
      <p:sp>
        <p:nvSpPr>
          <p:cNvPr id="5" name="Shape 287"/>
          <p:cNvSpPr txBox="1">
            <a:spLocks noGrp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 lIns="91425" tIns="45700" rIns="91425" bIns="4570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Waste Management Options</a:t>
            </a:r>
            <a:endParaRPr lang="en-US" dirty="0">
              <a:solidFill>
                <a:schemeClr val="accent6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30724" name="Picture 2" descr="C:\Users\jgold\AppData\Local\Microsoft\Windows\Temporary Internet Files\Content.IE5\HM0K0D4E\MP90031439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981200"/>
            <a:ext cx="25479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60960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898989"/>
                </a:solidFill>
              </a:rPr>
              <a:t>© Community Associations Institute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87"/>
          <p:cNvSpPr txBox="1">
            <a:spLocks noGrp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 lIns="91425" tIns="45700" rIns="91425" bIns="4570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Service Providers</a:t>
            </a:r>
            <a:endParaRPr lang="en-US" dirty="0">
              <a:solidFill>
                <a:schemeClr val="accent6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60960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898989"/>
                </a:solidFill>
              </a:rPr>
              <a:t>© Community Associations Institute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1676400"/>
          <a:ext cx="8153400" cy="4246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534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Questions to ask your service provider include:</a:t>
                      </a:r>
                      <a:endParaRPr lang="en-US" sz="18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How long has your company been in business?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Do you provide educational material for our residents?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How many communities do you currently service?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How many pet waste technicians (scoopers) do you have on staff?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Are your technicians employees of your company or are they independent contractors?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Do the technicians wear uniforms and drive marked vehicles?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What does your company do with the collected waste? Will it be placed in our community’s dumpsters or will it be disposed of off-site?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If the waste is taken off-site, how does your company then dispose of it?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What is your policy on service issues? Who do we contact in such an event and how?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not to doo!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In ground waste digesters (Doggie Doolies)</a:t>
            </a:r>
          </a:p>
          <a:p>
            <a:pPr lvl="1"/>
            <a:r>
              <a:rPr lang="en-US" sz="1800" smtClean="0"/>
              <a:t>Requires constant maintenance</a:t>
            </a:r>
          </a:p>
          <a:p>
            <a:pPr lvl="1"/>
            <a:r>
              <a:rPr lang="en-US" sz="1800" smtClean="0"/>
              <a:t>May be become unusable due to trash dumping</a:t>
            </a:r>
          </a:p>
          <a:p>
            <a:pPr lvl="1"/>
            <a:r>
              <a:rPr lang="en-US" sz="1800" smtClean="0"/>
              <a:t>May not degrade bags</a:t>
            </a:r>
          </a:p>
          <a:p>
            <a:pPr lvl="1"/>
            <a:r>
              <a:rPr lang="en-US" sz="1800" smtClean="0"/>
              <a:t>May not drain properly</a:t>
            </a:r>
          </a:p>
          <a:p>
            <a:pPr lvl="1"/>
            <a:r>
              <a:rPr lang="en-US" sz="1800" smtClean="0"/>
              <a:t>Child safety hazard</a:t>
            </a:r>
          </a:p>
          <a:p>
            <a:r>
              <a:rPr lang="en-US" sz="2400" smtClean="0"/>
              <a:t>Heavy handed enforcement approach without providing a genuine solution</a:t>
            </a:r>
          </a:p>
          <a:p>
            <a:r>
              <a:rPr lang="en-US" sz="2400" smtClean="0"/>
              <a:t>Under investing</a:t>
            </a:r>
          </a:p>
          <a:p>
            <a:pPr lvl="1"/>
            <a:r>
              <a:rPr lang="en-US" sz="1800" smtClean="0"/>
              <a:t>Station quality, number of stations, bag provision and service frequency</a:t>
            </a:r>
          </a:p>
          <a:p>
            <a:r>
              <a:rPr lang="en-US" sz="2400" smtClean="0"/>
              <a:t>Turning a blind eye to the problem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Community Associations Institute</a:t>
            </a:r>
            <a:endParaRPr lang="en-US"/>
          </a:p>
        </p:txBody>
      </p:sp>
      <p:pic>
        <p:nvPicPr>
          <p:cNvPr id="94210" name="Picture 2" descr="C:\Users\jgold\AppData\Local\Microsoft\Windows\Temporary Internet Files\Content.IE5\S6F1YGJD\MP90034163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990600"/>
            <a:ext cx="2091944" cy="2932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 smtClean="0"/>
              <a:t>Questions?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2286000"/>
            <a:ext cx="3276600" cy="2362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Feel free to ask</a:t>
            </a:r>
            <a:br>
              <a:rPr lang="en-US" b="1" dirty="0" smtClean="0"/>
            </a:br>
            <a:r>
              <a:rPr lang="en-US" b="1" dirty="0" smtClean="0"/>
              <a:t>any questions </a:t>
            </a:r>
            <a:br>
              <a:rPr lang="en-US" b="1" dirty="0" smtClean="0"/>
            </a:br>
            <a:r>
              <a:rPr lang="en-US" b="1" dirty="0" smtClean="0"/>
              <a:t>you may have.</a:t>
            </a:r>
            <a:r>
              <a:rPr lang="en-US" dirty="0" smtClean="0"/>
              <a:t> </a:t>
            </a:r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60960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898989"/>
                </a:solidFill>
              </a:rPr>
              <a:t>© Community Associations Institute</a:t>
            </a:r>
          </a:p>
        </p:txBody>
      </p:sp>
      <p:pic>
        <p:nvPicPr>
          <p:cNvPr id="12289" name="Picture 1" descr="C:\Users\Chris-Den\AppData\Local\Microsoft\Windows\Temporary Internet Files\Content.IE5\F59PR416\MP90031559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362200"/>
            <a:ext cx="3097850" cy="22098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8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DoodyCalls – Some background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>
              <a:defRPr/>
            </a:pPr>
            <a:r>
              <a:rPr lang="en-US" sz="2200" dirty="0" err="1" smtClean="0">
                <a:solidFill>
                  <a:schemeClr val="accent6"/>
                </a:solidFill>
                <a:cs typeface="Arial" pitchFamily="34" charset="0"/>
              </a:rPr>
              <a:t>DoodyCalls</a:t>
            </a:r>
            <a:r>
              <a:rPr lang="en-US" sz="2200" dirty="0" smtClean="0">
                <a:solidFill>
                  <a:schemeClr val="accent6"/>
                </a:solidFill>
                <a:cs typeface="Arial" pitchFamily="34" charset="0"/>
              </a:rPr>
              <a:t> was founded by Susan and Jacob </a:t>
            </a:r>
            <a:r>
              <a:rPr lang="en-US" sz="2200" dirty="0" err="1" smtClean="0">
                <a:solidFill>
                  <a:schemeClr val="accent6"/>
                </a:solidFill>
                <a:cs typeface="Arial" pitchFamily="34" charset="0"/>
              </a:rPr>
              <a:t>D’Aniello</a:t>
            </a:r>
            <a:r>
              <a:rPr lang="en-US" sz="2200" dirty="0" smtClean="0">
                <a:solidFill>
                  <a:schemeClr val="accent6"/>
                </a:solidFill>
                <a:cs typeface="Arial" pitchFamily="34" charset="0"/>
              </a:rPr>
              <a:t> in 2000 in Fairfax, VA. In 2004 </a:t>
            </a:r>
            <a:r>
              <a:rPr lang="en-US" sz="2200" dirty="0" err="1" smtClean="0">
                <a:solidFill>
                  <a:schemeClr val="accent6"/>
                </a:solidFill>
                <a:cs typeface="Arial" pitchFamily="34" charset="0"/>
              </a:rPr>
              <a:t>DoodyCalls</a:t>
            </a:r>
            <a:r>
              <a:rPr lang="en-US" sz="2200" dirty="0" smtClean="0">
                <a:solidFill>
                  <a:schemeClr val="accent6"/>
                </a:solidFill>
                <a:cs typeface="Arial" pitchFamily="34" charset="0"/>
              </a:rPr>
              <a:t> became the first national pet waste removal franchise. Today, </a:t>
            </a:r>
            <a:r>
              <a:rPr lang="en-US" sz="2200" dirty="0" err="1" smtClean="0">
                <a:solidFill>
                  <a:schemeClr val="accent6"/>
                </a:solidFill>
                <a:cs typeface="Arial" pitchFamily="34" charset="0"/>
              </a:rPr>
              <a:t>DoodyCalls</a:t>
            </a:r>
            <a:r>
              <a:rPr lang="en-US" sz="2200" dirty="0" smtClean="0">
                <a:solidFill>
                  <a:schemeClr val="accent6"/>
                </a:solidFill>
                <a:cs typeface="Arial" pitchFamily="34" charset="0"/>
              </a:rPr>
              <a:t> franchise owners “scoop the poop” from coast to coast.</a:t>
            </a:r>
          </a:p>
          <a:p>
            <a:pPr marL="800100" lvl="3" indent="-342900">
              <a:defRPr/>
            </a:pPr>
            <a:r>
              <a:rPr lang="en-US" sz="2200" dirty="0" smtClean="0">
                <a:solidFill>
                  <a:schemeClr val="accent6"/>
                </a:solidFill>
                <a:cs typeface="Arial" pitchFamily="34" charset="0"/>
              </a:rPr>
              <a:t>Experts in pet waste management</a:t>
            </a:r>
          </a:p>
          <a:p>
            <a:pPr marL="800100" lvl="3" indent="-342900">
              <a:defRPr/>
            </a:pPr>
            <a:r>
              <a:rPr lang="en-US" sz="2200" dirty="0" smtClean="0">
                <a:solidFill>
                  <a:schemeClr val="accent6"/>
                </a:solidFill>
                <a:cs typeface="Arial" pitchFamily="34" charset="0"/>
              </a:rPr>
              <a:t>More than </a:t>
            </a:r>
            <a:r>
              <a:rPr lang="en-US" sz="2200" dirty="0" smtClean="0">
                <a:solidFill>
                  <a:schemeClr val="accent6"/>
                </a:solidFill>
                <a:cs typeface="Arial" pitchFamily="34" charset="0"/>
              </a:rPr>
              <a:t>14 </a:t>
            </a:r>
            <a:r>
              <a:rPr lang="en-US" sz="2200" dirty="0" smtClean="0">
                <a:solidFill>
                  <a:schemeClr val="accent6"/>
                </a:solidFill>
                <a:cs typeface="Arial" pitchFamily="34" charset="0"/>
              </a:rPr>
              <a:t>years of experience</a:t>
            </a:r>
            <a:br>
              <a:rPr lang="en-US" sz="2200" dirty="0" smtClean="0">
                <a:solidFill>
                  <a:schemeClr val="accent6"/>
                </a:solidFill>
                <a:cs typeface="Arial" pitchFamily="34" charset="0"/>
              </a:rPr>
            </a:br>
            <a:r>
              <a:rPr lang="en-US" sz="2200" dirty="0" smtClean="0">
                <a:solidFill>
                  <a:schemeClr val="accent6"/>
                </a:solidFill>
                <a:cs typeface="Arial" pitchFamily="34" charset="0"/>
              </a:rPr>
              <a:t>managing pet waste.</a:t>
            </a:r>
          </a:p>
          <a:p>
            <a:pPr marL="1257300" lvl="4" indent="-342900">
              <a:defRPr/>
            </a:pPr>
            <a:r>
              <a:rPr lang="en-US" sz="2200" dirty="0" smtClean="0">
                <a:solidFill>
                  <a:schemeClr val="accent6"/>
                </a:solidFill>
                <a:cs typeface="Arial" pitchFamily="34" charset="0"/>
              </a:rPr>
              <a:t>Residential yard cleanings</a:t>
            </a:r>
          </a:p>
          <a:p>
            <a:pPr marL="1257300" lvl="4" indent="-342900">
              <a:defRPr/>
            </a:pPr>
            <a:r>
              <a:rPr lang="en-US" sz="2200" dirty="0" smtClean="0">
                <a:solidFill>
                  <a:schemeClr val="accent6"/>
                </a:solidFill>
                <a:cs typeface="Arial" pitchFamily="34" charset="0"/>
              </a:rPr>
              <a:t>Community common area</a:t>
            </a:r>
            <a:br>
              <a:rPr lang="en-US" sz="2200" dirty="0" smtClean="0">
                <a:solidFill>
                  <a:schemeClr val="accent6"/>
                </a:solidFill>
                <a:cs typeface="Arial" pitchFamily="34" charset="0"/>
              </a:rPr>
            </a:br>
            <a:r>
              <a:rPr lang="en-US" sz="2200" dirty="0" smtClean="0">
                <a:solidFill>
                  <a:schemeClr val="accent6"/>
                </a:solidFill>
                <a:cs typeface="Arial" pitchFamily="34" charset="0"/>
              </a:rPr>
              <a:t>cleanings (pet/goose)</a:t>
            </a:r>
          </a:p>
          <a:p>
            <a:pPr marL="1257300" lvl="4" indent="-342900">
              <a:defRPr/>
            </a:pPr>
            <a:r>
              <a:rPr lang="en-US" sz="2200" dirty="0" smtClean="0">
                <a:solidFill>
                  <a:schemeClr val="accent6"/>
                </a:solidFill>
                <a:cs typeface="Arial" pitchFamily="34" charset="0"/>
              </a:rPr>
              <a:t>Pet waste station sales and service </a:t>
            </a:r>
          </a:p>
          <a:p>
            <a:pPr marL="342900" lvl="2" indent="-342900">
              <a:defRPr/>
            </a:pPr>
            <a:endParaRPr lang="en-US" sz="2300" dirty="0" smtClean="0">
              <a:solidFill>
                <a:schemeClr val="accent2"/>
              </a:solidFill>
              <a:latin typeface="Arial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60960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898989"/>
                </a:solidFill>
              </a:rPr>
              <a:t>© Community Associations Institute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200400"/>
            <a:ext cx="2032107" cy="28328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457200" y="461963"/>
            <a:ext cx="8229600" cy="768350"/>
          </a:xfrm>
        </p:spPr>
        <p:txBody>
          <a:bodyPr lIns="91425" tIns="45700" rIns="91425" bIns="4570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Tactics: Overview</a:t>
            </a:r>
            <a:endParaRPr lang="en-US" dirty="0">
              <a:solidFill>
                <a:schemeClr val="accent6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26050"/>
          </a:xfrm>
        </p:spPr>
        <p:txBody>
          <a:bodyPr lIns="91425" tIns="45700" rIns="91425" bIns="45700">
            <a:spAutoFit/>
          </a:bodyPr>
          <a:lstStyle/>
          <a:p>
            <a:pPr>
              <a:spcBef>
                <a:spcPts val="64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98958"/>
              <a:buFontTx/>
              <a:buNone/>
              <a:defRPr/>
            </a:pPr>
            <a:r>
              <a:rPr lang="en-US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Effective strategies include the following tactics:</a:t>
            </a:r>
          </a:p>
          <a:p>
            <a:pPr lvl="1">
              <a:spcBef>
                <a:spcPts val="56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1190"/>
              <a:buFontTx/>
              <a:buNone/>
              <a:defRPr/>
            </a:pPr>
            <a:r>
              <a:rPr lang="en-US" b="1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1. Education </a:t>
            </a:r>
            <a:endParaRPr lang="en-US" b="1" dirty="0">
              <a:solidFill>
                <a:schemeClr val="accent6"/>
              </a:solidFill>
              <a:ea typeface="Arial"/>
              <a:cs typeface="Arial"/>
              <a:sym typeface="Arial"/>
            </a:endParaRPr>
          </a:p>
          <a:p>
            <a:pPr lvl="2" indent="-244475">
              <a:spcBef>
                <a:spcPts val="56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8541"/>
              <a:buFont typeface="Arial"/>
              <a:buChar char="•"/>
              <a:defRPr/>
            </a:pPr>
            <a:r>
              <a:rPr lang="en-US" dirty="0">
                <a:solidFill>
                  <a:schemeClr val="accent6"/>
                </a:solidFill>
              </a:rPr>
              <a:t>Educate residents about the importance of picking up after their dogs</a:t>
            </a:r>
          </a:p>
          <a:p>
            <a:pPr lvl="1">
              <a:buClr>
                <a:schemeClr val="accent2">
                  <a:lumMod val="75000"/>
                </a:schemeClr>
              </a:buClr>
              <a:buSzPct val="88541"/>
              <a:buFontTx/>
              <a:buNone/>
              <a:defRPr/>
            </a:pPr>
            <a:r>
              <a:rPr lang="en-US" b="1" dirty="0" smtClean="0">
                <a:solidFill>
                  <a:schemeClr val="accent6"/>
                </a:solidFill>
              </a:rPr>
              <a:t>2. Pet </a:t>
            </a:r>
            <a:r>
              <a:rPr lang="en-US" b="1" dirty="0">
                <a:solidFill>
                  <a:schemeClr val="accent6"/>
                </a:solidFill>
              </a:rPr>
              <a:t>Waste Stations</a:t>
            </a:r>
          </a:p>
          <a:p>
            <a:pPr lvl="2" indent="-244475">
              <a:buClr>
                <a:schemeClr val="accent2">
                  <a:lumMod val="75000"/>
                </a:schemeClr>
              </a:buClr>
              <a:buSzPct val="100000"/>
              <a:buFont typeface="Arial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</a:rPr>
              <a:t>Provide residents with the tools to do what's right</a:t>
            </a:r>
          </a:p>
          <a:p>
            <a:pPr lvl="2" indent="-244475">
              <a:buClr>
                <a:schemeClr val="accent2">
                  <a:lumMod val="75000"/>
                </a:schemeClr>
              </a:buClr>
              <a:buSzPct val="88541"/>
              <a:buFont typeface="Arial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</a:rPr>
              <a:t>Make them as easy as possible to utilize</a:t>
            </a:r>
          </a:p>
          <a:p>
            <a:pPr lvl="1">
              <a:spcBef>
                <a:spcPts val="56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8541"/>
              <a:buFontTx/>
              <a:buNone/>
              <a:defRPr/>
            </a:pPr>
            <a:r>
              <a:rPr lang="en-US" b="1" dirty="0" smtClean="0">
                <a:solidFill>
                  <a:schemeClr val="accent6"/>
                </a:solidFill>
              </a:rPr>
              <a:t>3. Common </a:t>
            </a:r>
            <a:r>
              <a:rPr lang="en-US" b="1" dirty="0">
                <a:solidFill>
                  <a:schemeClr val="accent6"/>
                </a:solidFill>
              </a:rPr>
              <a:t>Area Cleanings</a:t>
            </a:r>
            <a:r>
              <a:rPr lang="en-US" b="1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 </a:t>
            </a:r>
          </a:p>
          <a:p>
            <a:pPr lvl="2" indent="-244475">
              <a:spcBef>
                <a:spcPts val="56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8541"/>
              <a:buFont typeface="Arial"/>
              <a:buChar char="•"/>
              <a:defRPr/>
            </a:pPr>
            <a:r>
              <a:rPr lang="en-US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Have a system in place for </a:t>
            </a:r>
            <a:r>
              <a:rPr lang="en-US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“removing” </a:t>
            </a:r>
            <a:r>
              <a:rPr lang="en-US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what still winds up on the ground</a:t>
            </a:r>
          </a:p>
          <a:p>
            <a:pPr>
              <a:defRPr/>
            </a:pPr>
            <a:endParaRPr dirty="0"/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60960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898989"/>
                </a:solidFill>
              </a:rPr>
              <a:t>© Community Associations Institute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 lIns="91425" tIns="45700" rIns="91425" bIns="4570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Tactics: Education</a:t>
            </a:r>
            <a:endParaRPr lang="en-US" dirty="0">
              <a:solidFill>
                <a:schemeClr val="accent6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idx="1"/>
          </p:nvPr>
        </p:nvSpPr>
        <p:spPr>
          <a:xfrm>
            <a:off x="2438400" y="1981200"/>
            <a:ext cx="6019800" cy="4807430"/>
          </a:xfrm>
        </p:spPr>
        <p:txBody>
          <a:bodyPr lIns="91425" tIns="45700" rIns="91425" bIns="45700">
            <a:spAutoFit/>
          </a:bodyPr>
          <a:lstStyle/>
          <a:p>
            <a:pPr lvl="1">
              <a:spcBef>
                <a:spcPts val="56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1190"/>
              <a:buFont typeface="Arial"/>
              <a:buChar char="•"/>
              <a:defRPr/>
            </a:pPr>
            <a:r>
              <a:rPr lang="en-US" b="1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Distribute monthly education material</a:t>
            </a:r>
            <a:endParaRPr lang="en-US" sz="2400" u="sng" dirty="0">
              <a:solidFill>
                <a:schemeClr val="accent6"/>
              </a:solidFill>
              <a:ea typeface="Arial"/>
              <a:cs typeface="Arial"/>
              <a:sym typeface="Arial"/>
              <a:hlinkClick r:id="rId3"/>
            </a:endParaRPr>
          </a:p>
          <a:p>
            <a:pPr>
              <a:buClr>
                <a:schemeClr val="accent6">
                  <a:lumMod val="75000"/>
                </a:schemeClr>
              </a:buClr>
              <a:defRPr/>
            </a:pPr>
            <a:endParaRPr sz="800" dirty="0">
              <a:solidFill>
                <a:schemeClr val="accent6"/>
              </a:solidFill>
            </a:endParaRPr>
          </a:p>
          <a:p>
            <a:pPr lvl="1">
              <a:spcBef>
                <a:spcPts val="56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1190"/>
              <a:buFont typeface="Arial"/>
              <a:buChar char="•"/>
              <a:defRPr/>
            </a:pPr>
            <a:r>
              <a:rPr lang="en-US" b="1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Invite guest speakers to </a:t>
            </a:r>
            <a:r>
              <a:rPr lang="en-US" b="1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association meetings</a:t>
            </a:r>
            <a:endParaRPr lang="en-US" b="1" dirty="0">
              <a:solidFill>
                <a:schemeClr val="accent6"/>
              </a:solidFill>
              <a:ea typeface="Arial"/>
              <a:cs typeface="Arial"/>
              <a:sym typeface="Arial"/>
            </a:endParaRPr>
          </a:p>
          <a:p>
            <a:pPr marL="1312863" lvl="3" indent="-244475">
              <a:spcBef>
                <a:spcPts val="48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694"/>
              <a:buFont typeface="Arial"/>
              <a:buChar char="•"/>
              <a:defRPr/>
            </a:pPr>
            <a:r>
              <a:rPr lang="en-US" sz="2400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Storm water </a:t>
            </a:r>
            <a:r>
              <a:rPr lang="en-US" sz="2400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management</a:t>
            </a:r>
            <a:endParaRPr lang="en-US" sz="2400" dirty="0">
              <a:solidFill>
                <a:schemeClr val="accent6"/>
              </a:solidFill>
              <a:ea typeface="Arial"/>
              <a:cs typeface="Arial"/>
              <a:sym typeface="Arial"/>
            </a:endParaRPr>
          </a:p>
          <a:p>
            <a:pPr marL="1825625" lvl="4">
              <a:spcBef>
                <a:spcPts val="4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/>
              <a:buChar char="•"/>
              <a:defRPr/>
            </a:pPr>
            <a:r>
              <a:rPr lang="en-US" u="sng" dirty="0">
                <a:solidFill>
                  <a:schemeClr val="accent6"/>
                </a:solidFill>
                <a:ea typeface="Arial"/>
                <a:cs typeface="Arial"/>
                <a:sym typeface="Arial"/>
                <a:hlinkClick r:id="rId4"/>
              </a:rPr>
              <a:t>http://www.onlyrain.org/</a:t>
            </a:r>
          </a:p>
          <a:p>
            <a:pPr marL="1312863" lvl="3" indent="-244475">
              <a:spcBef>
                <a:spcPts val="48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694"/>
              <a:buFont typeface="Arial"/>
              <a:buChar char="•"/>
              <a:defRPr/>
            </a:pPr>
            <a:r>
              <a:rPr lang="en-US" sz="2400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Local watershed protection groups</a:t>
            </a:r>
          </a:p>
          <a:p>
            <a:pPr marL="1825625" lvl="4">
              <a:spcBef>
                <a:spcPts val="4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/>
              <a:buChar char="•"/>
              <a:defRPr/>
            </a:pPr>
            <a:r>
              <a:rPr lang="en-US" u="sng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http://www.aawsa.org/</a:t>
            </a:r>
            <a:endParaRPr dirty="0"/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60960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898989"/>
                </a:solidFill>
              </a:rPr>
              <a:t>© Community Associations Institute</a:t>
            </a:r>
          </a:p>
        </p:txBody>
      </p:sp>
      <p:pic>
        <p:nvPicPr>
          <p:cNvPr id="35845" name="Picture 5" descr="C:\Users\jgold\AppData\Local\Microsoft\Windows\Temporary Internet Files\Content.IE5\7UL6J7C1\MP900289528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133600"/>
            <a:ext cx="218440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Tactics: Education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Initial Education</a:t>
            </a:r>
          </a:p>
          <a:p>
            <a:pPr lvl="1"/>
            <a:r>
              <a:rPr lang="en-US" sz="2400" smtClean="0"/>
              <a:t>Educate residents through newsletters and board meetings about the health, financial, and legal aspects of picking up after their dogs</a:t>
            </a:r>
          </a:p>
          <a:p>
            <a:r>
              <a:rPr lang="en-US" sz="2800" smtClean="0"/>
              <a:t>Ongoing Education</a:t>
            </a:r>
          </a:p>
          <a:p>
            <a:pPr lvl="1"/>
            <a:r>
              <a:rPr lang="en-US" sz="2400" smtClean="0"/>
              <a:t>Educate residents about the problem</a:t>
            </a:r>
          </a:p>
          <a:p>
            <a:pPr lvl="1"/>
            <a:r>
              <a:rPr lang="en-US" sz="2400" smtClean="0"/>
              <a:t>Educate residents about your policies and solutions</a:t>
            </a:r>
          </a:p>
          <a:p>
            <a:pPr lvl="1"/>
            <a:r>
              <a:rPr lang="en-US" sz="2400" smtClean="0"/>
              <a:t>Reinforce the policies and the positives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Community Associations Institute</a:t>
            </a:r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hape 236"/>
          <p:cNvSpPr>
            <a:spLocks noGrp="1"/>
          </p:cNvSpPr>
          <p:nvPr>
            <p:ph idx="1"/>
          </p:nvPr>
        </p:nvSpPr>
        <p:spPr>
          <a:xfrm>
            <a:off x="4495800" y="1981200"/>
            <a:ext cx="3962400" cy="2849563"/>
          </a:xfrm>
        </p:spPr>
        <p:txBody>
          <a:bodyPr lIns="91425" tIns="45700" rIns="91425" bIns="45700">
            <a:spAutoFit/>
          </a:bodyPr>
          <a:lstStyle/>
          <a:p>
            <a:r>
              <a:rPr lang="da-DK" smtClean="0"/>
              <a:t>Dog waste bag dispenser</a:t>
            </a:r>
          </a:p>
          <a:p>
            <a:r>
              <a:rPr lang="da-DK" smtClean="0"/>
              <a:t>Waste receptacle </a:t>
            </a:r>
          </a:p>
          <a:p>
            <a:r>
              <a:rPr lang="da-DK" smtClean="0"/>
              <a:t>Station sign</a:t>
            </a:r>
          </a:p>
          <a:p>
            <a:endParaRPr lang="en-US" smtClean="0"/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60960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898989"/>
                </a:solidFill>
              </a:rPr>
              <a:t>© Community Associations Institute</a:t>
            </a:r>
          </a:p>
        </p:txBody>
      </p:sp>
      <p:sp>
        <p:nvSpPr>
          <p:cNvPr id="37892" name="Shape 230"/>
          <p:cNvSpPr>
            <a:spLocks noChangeArrowheads="1"/>
          </p:cNvSpPr>
          <p:nvPr/>
        </p:nvSpPr>
        <p:spPr bwMode="auto">
          <a:xfrm>
            <a:off x="457200" y="1066800"/>
            <a:ext cx="1371600" cy="51054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3" name="Shape 229"/>
          <p:cNvSpPr>
            <a:spLocks noChangeArrowheads="1"/>
          </p:cNvSpPr>
          <p:nvPr/>
        </p:nvSpPr>
        <p:spPr bwMode="auto">
          <a:xfrm>
            <a:off x="2209800" y="1066800"/>
            <a:ext cx="1066800" cy="51054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226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768350"/>
          </a:xfrm>
        </p:spPr>
        <p:txBody>
          <a:bodyPr lIns="91425" tIns="45700" rIns="91425" bIns="4570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Tactics: </a:t>
            </a:r>
            <a:r>
              <a:rPr lang="en-US" dirty="0" smtClean="0">
                <a:solidFill>
                  <a:schemeClr val="accent6"/>
                </a:solidFill>
              </a:rPr>
              <a:t>Pet </a:t>
            </a:r>
            <a:r>
              <a:rPr lang="en-US" dirty="0">
                <a:solidFill>
                  <a:schemeClr val="accent6"/>
                </a:solidFill>
              </a:rPr>
              <a:t>Waste Stations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427510" y="6019800"/>
            <a:ext cx="1820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®</a:t>
            </a:r>
          </a:p>
        </p:txBody>
      </p:sp>
      <p:sp>
        <p:nvSpPr>
          <p:cNvPr id="8" name="Rectangle 7"/>
          <p:cNvSpPr/>
          <p:nvPr/>
        </p:nvSpPr>
        <p:spPr>
          <a:xfrm>
            <a:off x="1981200" y="5943600"/>
            <a:ext cx="1820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®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6400800"/>
            <a:ext cx="4572000" cy="1692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 dirty="0" smtClean="0"/>
              <a:t>The Sentry® and The Gladiator® are registered Trademarks of ZW USA INC.</a:t>
            </a:r>
            <a:endParaRPr lang="en-US" sz="5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idx="1"/>
          </p:nvPr>
        </p:nvSpPr>
        <p:spPr>
          <a:xfrm>
            <a:off x="685800" y="1981200"/>
            <a:ext cx="7772400" cy="8240164"/>
          </a:xfrm>
        </p:spPr>
        <p:txBody>
          <a:bodyPr lIns="91425" tIns="45700" rIns="91425" bIns="45700">
            <a:spAutoFit/>
          </a:bodyPr>
          <a:lstStyle/>
          <a:p>
            <a:pPr marL="285750" lvl="1">
              <a:spcBef>
                <a:spcPts val="56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</a:rPr>
              <a:t>Number of stations</a:t>
            </a:r>
          </a:p>
          <a:p>
            <a:pPr marL="739775" lvl="3" indent="-260350">
              <a:spcBef>
                <a:spcPts val="56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</a:rPr>
              <a:t>Community size and layout are major factors </a:t>
            </a:r>
          </a:p>
          <a:p>
            <a:pPr marL="739775" lvl="3" indent="-260350">
              <a:spcBef>
                <a:spcPts val="56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</a:rPr>
              <a:t>Consider density of homes and areas where dog owners tend to congregate, play or walk</a:t>
            </a:r>
          </a:p>
          <a:p>
            <a:pPr marL="739775" lvl="3" indent="-260350">
              <a:spcBef>
                <a:spcPts val="56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</a:rPr>
              <a:t>Develop long term plan to account for community growth</a:t>
            </a:r>
          </a:p>
          <a:p>
            <a:pPr lvl="1">
              <a:spcBef>
                <a:spcPts val="56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88541"/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Use the correct type of station for the location</a:t>
            </a:r>
          </a:p>
          <a:p>
            <a:pPr lvl="1">
              <a:spcBef>
                <a:spcPts val="56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88541"/>
              <a:buFont typeface="Arial"/>
              <a:buChar char="•"/>
              <a:defRPr/>
            </a:pPr>
            <a:endParaRPr lang="en-US" sz="800" dirty="0" smtClean="0">
              <a:solidFill>
                <a:schemeClr val="accent6"/>
              </a:solidFill>
            </a:endParaRPr>
          </a:p>
          <a:p>
            <a:pPr marL="285750" lvl="1">
              <a:spcBef>
                <a:spcPts val="56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</a:rPr>
              <a:t>Keep </a:t>
            </a:r>
            <a:r>
              <a:rPr lang="en-US" dirty="0">
                <a:solidFill>
                  <a:schemeClr val="accent6"/>
                </a:solidFill>
              </a:rPr>
              <a:t>convenience in mind</a:t>
            </a:r>
          </a:p>
          <a:p>
            <a:pPr marL="739775" lvl="3">
              <a:spcBef>
                <a:spcPts val="400"/>
              </a:spcBef>
              <a:buClr>
                <a:schemeClr val="accent6">
                  <a:lumMod val="75000"/>
                </a:schemeClr>
              </a:buClr>
              <a:buSzPct val="100000"/>
              <a:buFont typeface="Arial"/>
              <a:buChar char="•"/>
              <a:defRPr/>
            </a:pPr>
            <a:r>
              <a:rPr lang="en-US" dirty="0">
                <a:solidFill>
                  <a:schemeClr val="accent6"/>
                </a:solidFill>
              </a:rPr>
              <a:t>Place stations at intersections of paths</a:t>
            </a:r>
          </a:p>
          <a:p>
            <a:pPr marL="739775" lvl="3">
              <a:spcBef>
                <a:spcPts val="400"/>
              </a:spcBef>
              <a:buClr>
                <a:schemeClr val="accent6">
                  <a:lumMod val="75000"/>
                </a:schemeClr>
              </a:buClr>
              <a:buSzPct val="100000"/>
              <a:buFont typeface="Arial"/>
              <a:buChar char="•"/>
              <a:defRPr/>
            </a:pPr>
            <a:r>
              <a:rPr lang="en-US" dirty="0">
                <a:solidFill>
                  <a:schemeClr val="accent6"/>
                </a:solidFill>
              </a:rPr>
              <a:t>The goal is to make it easy to pick up a bag at the start of a walk and easy to drop it off by the end</a:t>
            </a:r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Tactics: </a:t>
            </a:r>
            <a:r>
              <a:rPr lang="en-US" dirty="0" smtClean="0">
                <a:solidFill>
                  <a:schemeClr val="accent6"/>
                </a:solidFill>
              </a:rPr>
              <a:t>Pet Waste Stations</a:t>
            </a:r>
            <a:endParaRPr lang="en-US" dirty="0"/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60960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898989"/>
                </a:solidFill>
              </a:rPr>
              <a:t>© Community Associations Institute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idx="1"/>
          </p:nvPr>
        </p:nvSpPr>
        <p:spPr>
          <a:xfrm>
            <a:off x="685800" y="1905000"/>
            <a:ext cx="7772400" cy="6127750"/>
          </a:xfrm>
        </p:spPr>
        <p:txBody>
          <a:bodyPr lIns="91425" tIns="45700" rIns="91425" bIns="45700">
            <a:spAutoFit/>
          </a:bodyPr>
          <a:lstStyle/>
          <a:p>
            <a:pPr marL="285750" lvl="1">
              <a:spcBef>
                <a:spcPts val="56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787"/>
              <a:buFont typeface="Arial"/>
              <a:buChar char="•"/>
              <a:defRPr/>
            </a:pPr>
            <a:r>
              <a:rPr lang="en-US" sz="2200" b="1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Material</a:t>
            </a:r>
            <a:endParaRPr lang="en-US" sz="2200" b="1" dirty="0">
              <a:solidFill>
                <a:schemeClr val="accent6"/>
              </a:solidFill>
              <a:ea typeface="Arial"/>
              <a:cs typeface="Arial"/>
              <a:sym typeface="Arial"/>
            </a:endParaRPr>
          </a:p>
          <a:p>
            <a:pPr marL="679450" lvl="2">
              <a:spcBef>
                <a:spcPts val="48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/>
              <a:buChar char="•"/>
              <a:defRPr/>
            </a:pPr>
            <a:r>
              <a:rPr lang="en-US" sz="1800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Plastic, Aluminum, Steel</a:t>
            </a:r>
          </a:p>
          <a:p>
            <a:pPr marL="679450" lvl="2">
              <a:spcBef>
                <a:spcPts val="48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/>
              <a:buChar char="•"/>
              <a:defRPr/>
            </a:pPr>
            <a:r>
              <a:rPr lang="en-US" sz="1800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We recommend </a:t>
            </a:r>
            <a:r>
              <a:rPr lang="en-US" sz="1800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aluminum </a:t>
            </a:r>
            <a:r>
              <a:rPr lang="en-US" sz="1800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for </a:t>
            </a:r>
            <a:r>
              <a:rPr lang="en-US" sz="1800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its                                                                   </a:t>
            </a:r>
            <a:r>
              <a:rPr lang="en-US" sz="1800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durability and rust resistant </a:t>
            </a:r>
            <a:r>
              <a:rPr lang="en-US" sz="1800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qualities</a:t>
            </a:r>
            <a:endParaRPr dirty="0">
              <a:solidFill>
                <a:schemeClr val="accent6"/>
              </a:solidFill>
            </a:endParaRPr>
          </a:p>
          <a:p>
            <a:pPr marL="285750" lvl="1">
              <a:spcBef>
                <a:spcPts val="56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787"/>
              <a:buFont typeface="Arial"/>
              <a:buChar char="•"/>
              <a:defRPr/>
            </a:pPr>
            <a:r>
              <a:rPr lang="en-US" sz="2200" b="1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Quality</a:t>
            </a:r>
          </a:p>
          <a:p>
            <a:pPr marL="679450" lvl="2">
              <a:spcBef>
                <a:spcPts val="48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/>
              <a:buChar char="•"/>
              <a:defRPr/>
            </a:pPr>
            <a:r>
              <a:rPr lang="en-US" sz="1800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Many new entrants into the market</a:t>
            </a:r>
          </a:p>
          <a:p>
            <a:pPr marL="679450" lvl="2">
              <a:spcBef>
                <a:spcPts val="48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/>
              <a:buChar char="•"/>
              <a:defRPr/>
            </a:pPr>
            <a:r>
              <a:rPr lang="en-US" sz="1800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Reputability counts</a:t>
            </a:r>
            <a:endParaRPr lang="en-US" dirty="0" smtClean="0">
              <a:solidFill>
                <a:schemeClr val="accent6"/>
              </a:solidFill>
            </a:endParaRPr>
          </a:p>
          <a:p>
            <a:pPr marL="293688" lvl="1">
              <a:spcBef>
                <a:spcPts val="56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787"/>
              <a:buFont typeface="Arial"/>
              <a:buChar char="•"/>
              <a:defRPr/>
            </a:pPr>
            <a:r>
              <a:rPr lang="en-US" sz="2200" b="1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Styles: </a:t>
            </a:r>
          </a:p>
          <a:p>
            <a:pPr marL="679450" lvl="2" indent="-244475">
              <a:spcBef>
                <a:spcPts val="56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/>
              <a:buChar char="•"/>
              <a:defRPr/>
            </a:pPr>
            <a:r>
              <a:rPr lang="en-US" sz="1800" dirty="0" smtClean="0">
                <a:solidFill>
                  <a:schemeClr val="accent6"/>
                </a:solidFill>
              </a:rPr>
              <a:t>H</a:t>
            </a:r>
            <a:r>
              <a:rPr lang="en-US" sz="1800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eavy duty, standard, dispenser only</a:t>
            </a:r>
            <a:endParaRPr lang="en-US" dirty="0" smtClean="0">
              <a:solidFill>
                <a:schemeClr val="accent6"/>
              </a:solidFill>
            </a:endParaRPr>
          </a:p>
          <a:p>
            <a:pPr marL="285750" lvl="1">
              <a:spcBef>
                <a:spcPts val="56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787"/>
              <a:buFont typeface="Arial"/>
              <a:buChar char="•"/>
              <a:defRPr/>
            </a:pPr>
            <a:r>
              <a:rPr lang="en-US" sz="2200" b="1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Location</a:t>
            </a:r>
            <a:endParaRPr lang="en-US" sz="2200" b="1" dirty="0">
              <a:solidFill>
                <a:schemeClr val="accent6"/>
              </a:solidFill>
              <a:ea typeface="Arial"/>
              <a:cs typeface="Arial"/>
              <a:sym typeface="Arial"/>
            </a:endParaRPr>
          </a:p>
          <a:p>
            <a:pPr marL="679450" lvl="2">
              <a:spcBef>
                <a:spcPts val="48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/>
              <a:buChar char="•"/>
              <a:defRPr/>
            </a:pPr>
            <a:r>
              <a:rPr lang="en-US" sz="1800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Intersections of paths</a:t>
            </a:r>
          </a:p>
          <a:p>
            <a:pPr marL="679450" lvl="2">
              <a:spcBef>
                <a:spcPts val="48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/>
              <a:buChar char="•"/>
              <a:defRPr/>
            </a:pPr>
            <a:r>
              <a:rPr lang="en-US" sz="1800" dirty="0">
                <a:solidFill>
                  <a:schemeClr val="accent6"/>
                </a:solidFill>
              </a:rPr>
              <a:t>Locations where dog owners congregate</a:t>
            </a:r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Tactics: </a:t>
            </a:r>
            <a:r>
              <a:rPr lang="en-US" dirty="0" smtClean="0">
                <a:solidFill>
                  <a:schemeClr val="accent6"/>
                </a:solidFill>
              </a:rPr>
              <a:t>Pet Waste Stations</a:t>
            </a:r>
            <a:endParaRPr lang="en-US" dirty="0"/>
          </a:p>
        </p:txBody>
      </p:sp>
      <p:sp>
        <p:nvSpPr>
          <p:cNvPr id="1029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60960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898989"/>
                </a:solidFill>
              </a:rPr>
              <a:t>© Community Associations Institute</a:t>
            </a:r>
          </a:p>
        </p:txBody>
      </p:sp>
      <p:graphicFrame>
        <p:nvGraphicFramePr>
          <p:cNvPr id="1026" name="Chart 5"/>
          <p:cNvGraphicFramePr>
            <a:graphicFrameLocks/>
          </p:cNvGraphicFramePr>
          <p:nvPr/>
        </p:nvGraphicFramePr>
        <p:xfrm>
          <a:off x="5207000" y="2463800"/>
          <a:ext cx="3987800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4" imgW="3987130" imgH="2999492" progId="Excel.Sheet.8">
                  <p:embed/>
                </p:oleObj>
              </mc:Choice>
              <mc:Fallback>
                <p:oleObj r:id="rId4" imgW="3987130" imgH="2999492" progId="Excel.Shee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0" y="2463800"/>
                        <a:ext cx="3987800" cy="299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idx="1"/>
          </p:nvPr>
        </p:nvSpPr>
        <p:spPr>
          <a:xfrm>
            <a:off x="685800" y="1828800"/>
            <a:ext cx="7772400" cy="6734175"/>
          </a:xfrm>
        </p:spPr>
        <p:txBody>
          <a:bodyPr lIns="91425" tIns="45700" rIns="91425" bIns="45700">
            <a:spAutoFit/>
          </a:bodyPr>
          <a:lstStyle/>
          <a:p>
            <a:pPr>
              <a:spcBef>
                <a:spcPts val="64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98958"/>
              <a:buFont typeface="Arial"/>
              <a:buChar char="•"/>
              <a:defRPr/>
            </a:pPr>
            <a:r>
              <a:rPr lang="en-US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Dog Waste Bags</a:t>
            </a:r>
          </a:p>
          <a:p>
            <a:pPr lvl="1">
              <a:spcBef>
                <a:spcPts val="56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1190"/>
              <a:buFont typeface="Arial"/>
              <a:buChar char="•"/>
              <a:defRPr/>
            </a:pPr>
            <a:r>
              <a:rPr lang="en-US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Material</a:t>
            </a:r>
          </a:p>
          <a:p>
            <a:pPr lvl="2">
              <a:spcBef>
                <a:spcPts val="48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694"/>
              <a:buFont typeface="Arial"/>
              <a:buChar char="•"/>
              <a:defRPr/>
            </a:pPr>
            <a:r>
              <a:rPr lang="en-US" b="1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Biodegradable</a:t>
            </a:r>
          </a:p>
          <a:p>
            <a:pPr lvl="3">
              <a:spcBef>
                <a:spcPts val="4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/>
              <a:buChar char="•"/>
              <a:defRPr/>
            </a:pPr>
            <a:r>
              <a:rPr lang="en-US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Pro: Completely breaks down into compostable material</a:t>
            </a:r>
          </a:p>
          <a:p>
            <a:pPr lvl="3">
              <a:spcBef>
                <a:spcPts val="4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/>
              <a:buChar char="•"/>
              <a:defRPr/>
            </a:pPr>
            <a:r>
              <a:rPr lang="en-US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Con: Generally the highest </a:t>
            </a:r>
            <a:r>
              <a:rPr lang="en-US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cost</a:t>
            </a:r>
            <a:endParaRPr dirty="0">
              <a:solidFill>
                <a:schemeClr val="accent6"/>
              </a:solidFill>
            </a:endParaRPr>
          </a:p>
          <a:p>
            <a:pPr lvl="2">
              <a:spcBef>
                <a:spcPts val="48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694"/>
              <a:buFont typeface="Arial"/>
              <a:buChar char="•"/>
              <a:defRPr/>
            </a:pPr>
            <a:r>
              <a:rPr lang="en-US" b="1" dirty="0" err="1">
                <a:solidFill>
                  <a:schemeClr val="accent6"/>
                </a:solidFill>
                <a:ea typeface="Arial"/>
                <a:cs typeface="Arial"/>
                <a:sym typeface="Arial"/>
              </a:rPr>
              <a:t>Oxo</a:t>
            </a:r>
            <a:r>
              <a:rPr lang="en-US" b="1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-biodegradable</a:t>
            </a:r>
          </a:p>
          <a:p>
            <a:pPr lvl="3">
              <a:spcBef>
                <a:spcPts val="4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10000"/>
              <a:buFont typeface="Arial"/>
              <a:buChar char="•"/>
              <a:defRPr/>
            </a:pPr>
            <a:r>
              <a:rPr lang="en-US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Pro: Breaks down into the material’s carbon base when exposed to </a:t>
            </a:r>
            <a:r>
              <a:rPr lang="en-US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oxygen</a:t>
            </a:r>
            <a:endParaRPr lang="en-US" dirty="0">
              <a:solidFill>
                <a:schemeClr val="accent6"/>
              </a:solidFill>
            </a:endParaRPr>
          </a:p>
          <a:p>
            <a:pPr lvl="3">
              <a:spcBef>
                <a:spcPts val="4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10000"/>
              <a:buFont typeface="Arial"/>
              <a:buChar char="•"/>
              <a:defRPr/>
            </a:pPr>
            <a:r>
              <a:rPr lang="en-US" dirty="0">
                <a:solidFill>
                  <a:schemeClr val="accent6"/>
                </a:solidFill>
              </a:rPr>
              <a:t>Pro: P</a:t>
            </a:r>
            <a:r>
              <a:rPr lang="en-US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rovides a good compromise between cost and environmental considerations</a:t>
            </a:r>
          </a:p>
          <a:p>
            <a:pPr lvl="3">
              <a:spcBef>
                <a:spcPts val="4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10000"/>
              <a:buFont typeface="Arial"/>
              <a:buChar char="•"/>
              <a:defRPr/>
            </a:pPr>
            <a:r>
              <a:rPr lang="en-US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Con: Not compostable</a:t>
            </a:r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Tactics: </a:t>
            </a:r>
            <a:r>
              <a:rPr lang="en-US" dirty="0" smtClean="0">
                <a:solidFill>
                  <a:schemeClr val="accent6"/>
                </a:solidFill>
              </a:rPr>
              <a:t>Dog Waste Bags</a:t>
            </a:r>
            <a:endParaRPr lang="en-US" dirty="0"/>
          </a:p>
        </p:txBody>
      </p:sp>
      <p:sp>
        <p:nvSpPr>
          <p:cNvPr id="39940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60960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898989"/>
                </a:solidFill>
              </a:rPr>
              <a:t>© Community Associations Institute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6248399"/>
            <a:ext cx="55626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/>
              <a:t>Disclaimer: We do not make any claims regarding our bags in terms of "biodegradable" or "degradable" or "</a:t>
            </a:r>
            <a:r>
              <a:rPr lang="en-US" sz="700" dirty="0" err="1" smtClean="0"/>
              <a:t>decompostable</a:t>
            </a:r>
            <a:r>
              <a:rPr lang="en-US" sz="700" dirty="0" smtClean="0"/>
              <a:t>" or in any way imply that the bags will break down in a landfill or incinerator. California has a specific ASTM6400 Standard for plastic bags.  All bags marked "</a:t>
            </a:r>
            <a:r>
              <a:rPr lang="en-US" sz="700" dirty="0" err="1" smtClean="0"/>
              <a:t>oxo</a:t>
            </a:r>
            <a:r>
              <a:rPr lang="en-US" sz="700" dirty="0" smtClean="0"/>
              <a:t>-biodegradable" do not meet the California ASTM6400 standard.</a:t>
            </a:r>
            <a:endParaRPr lang="en-US" sz="7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idx="1"/>
          </p:nvPr>
        </p:nvSpPr>
        <p:spPr>
          <a:xfrm>
            <a:off x="685800" y="1524000"/>
            <a:ext cx="7772400" cy="9348788"/>
          </a:xfrm>
        </p:spPr>
        <p:txBody>
          <a:bodyPr lIns="91425" tIns="45700" rIns="91425" bIns="45700">
            <a:spAutoFit/>
          </a:bodyPr>
          <a:lstStyle/>
          <a:p>
            <a:pPr marL="285750" lvl="1">
              <a:spcBef>
                <a:spcPts val="56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8974"/>
              <a:buFont typeface="Arial"/>
              <a:buChar char="•"/>
              <a:defRPr/>
            </a:pPr>
            <a:r>
              <a:rPr lang="en-US" sz="2600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Material</a:t>
            </a:r>
            <a:endParaRPr lang="en-US" sz="2600" dirty="0">
              <a:solidFill>
                <a:schemeClr val="accent6"/>
              </a:solidFill>
              <a:ea typeface="Arial"/>
              <a:cs typeface="Arial"/>
              <a:sym typeface="Arial"/>
            </a:endParaRPr>
          </a:p>
          <a:p>
            <a:pPr marL="804863" lvl="2" indent="-231775">
              <a:spcBef>
                <a:spcPts val="48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9848"/>
              <a:buFont typeface="Arial"/>
              <a:buChar char="•"/>
              <a:defRPr/>
            </a:pPr>
            <a:r>
              <a:rPr lang="en-US" sz="2200" b="1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Non-degradable</a:t>
            </a:r>
          </a:p>
          <a:p>
            <a:pPr marL="1258888" lvl="3">
              <a:spcBef>
                <a:spcPts val="4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5263"/>
              <a:buFont typeface="Arial"/>
              <a:buChar char="•"/>
              <a:defRPr/>
            </a:pPr>
            <a:r>
              <a:rPr lang="en-US" sz="1850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Pro: Generally the least expensive</a:t>
            </a:r>
          </a:p>
          <a:p>
            <a:pPr marL="1258888" lvl="3">
              <a:spcBef>
                <a:spcPts val="4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/>
              <a:buChar char="•"/>
              <a:defRPr/>
            </a:pPr>
            <a:r>
              <a:rPr lang="en-US" dirty="0">
                <a:solidFill>
                  <a:schemeClr val="accent6"/>
                </a:solidFill>
              </a:rPr>
              <a:t>Pro: </a:t>
            </a:r>
            <a:r>
              <a:rPr lang="en-US" sz="1800" dirty="0">
                <a:solidFill>
                  <a:schemeClr val="accent6"/>
                </a:solidFill>
              </a:rPr>
              <a:t>Bags made from non-degradable plastic </a:t>
            </a:r>
            <a:r>
              <a:rPr lang="en-US" sz="1800" dirty="0" smtClean="0">
                <a:solidFill>
                  <a:schemeClr val="accent6"/>
                </a:solidFill>
              </a:rPr>
              <a:t>                                                 are </a:t>
            </a:r>
            <a:r>
              <a:rPr lang="en-US" sz="1800" dirty="0">
                <a:solidFill>
                  <a:schemeClr val="accent6"/>
                </a:solidFill>
              </a:rPr>
              <a:t>generally more tear-resistant than </a:t>
            </a:r>
            <a:r>
              <a:rPr lang="en-US" sz="1800" dirty="0" smtClean="0">
                <a:solidFill>
                  <a:schemeClr val="accent6"/>
                </a:solidFill>
              </a:rPr>
              <a:t>bags                                             </a:t>
            </a:r>
            <a:r>
              <a:rPr lang="en-US" sz="1800" dirty="0">
                <a:solidFill>
                  <a:schemeClr val="accent6"/>
                </a:solidFill>
              </a:rPr>
              <a:t>made from degradable plastic</a:t>
            </a:r>
          </a:p>
          <a:p>
            <a:pPr marL="1258888" lvl="3">
              <a:spcBef>
                <a:spcPts val="4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5263"/>
              <a:buFont typeface="Arial"/>
              <a:buChar char="•"/>
              <a:defRPr/>
            </a:pPr>
            <a:r>
              <a:rPr lang="en-US" sz="1850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Con: Takes </a:t>
            </a:r>
            <a:r>
              <a:rPr lang="en-US" sz="1850" dirty="0">
                <a:solidFill>
                  <a:schemeClr val="accent6"/>
                </a:solidFill>
              </a:rPr>
              <a:t>hundreds of</a:t>
            </a:r>
            <a:r>
              <a:rPr lang="en-US" sz="1850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 years to break </a:t>
            </a:r>
            <a:r>
              <a:rPr lang="en-US" sz="1850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down</a:t>
            </a:r>
            <a:endParaRPr dirty="0">
              <a:solidFill>
                <a:schemeClr val="accent6"/>
              </a:solidFill>
            </a:endParaRPr>
          </a:p>
          <a:p>
            <a:pPr marL="285750" lvl="1">
              <a:spcBef>
                <a:spcPts val="56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8974"/>
              <a:buFont typeface="Arial"/>
              <a:buChar char="•"/>
              <a:defRPr/>
            </a:pPr>
            <a:r>
              <a:rPr lang="en-US" sz="2600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Quality</a:t>
            </a:r>
          </a:p>
          <a:p>
            <a:pPr marL="801688" lvl="2">
              <a:spcBef>
                <a:spcPts val="48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9848"/>
              <a:buFont typeface="Arial"/>
              <a:buChar char="•"/>
              <a:defRPr/>
            </a:pPr>
            <a:r>
              <a:rPr lang="en-US" sz="2200" b="1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Bags vary greatly in thickness</a:t>
            </a:r>
          </a:p>
          <a:p>
            <a:pPr marL="1258888" lvl="3">
              <a:spcBef>
                <a:spcPts val="4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11111"/>
              <a:buFont typeface="Arial"/>
              <a:buChar char="•"/>
              <a:defRPr/>
            </a:pPr>
            <a:r>
              <a:rPr lang="en-US" sz="1800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In the absence of thickness measurements, look at case weight</a:t>
            </a:r>
          </a:p>
          <a:p>
            <a:pPr marL="1258888" lvl="3">
              <a:spcBef>
                <a:spcPts val="4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11111"/>
              <a:buFont typeface="Arial"/>
              <a:buChar char="•"/>
              <a:defRPr/>
            </a:pPr>
            <a:r>
              <a:rPr lang="en-US" sz="1800" dirty="0">
                <a:solidFill>
                  <a:schemeClr val="accent6"/>
                </a:solidFill>
              </a:rPr>
              <a:t>As a rule of thumb for determining the quality: A case of 2,000 bags should weigh approximately 14 lbs</a:t>
            </a:r>
          </a:p>
          <a:p>
            <a:pPr marL="1258888" lvl="3">
              <a:spcBef>
                <a:spcPts val="4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11111"/>
              <a:buFont typeface="Arial"/>
              <a:buChar char="•"/>
              <a:defRPr/>
            </a:pPr>
            <a:r>
              <a:rPr lang="en-US" sz="1800" dirty="0">
                <a:solidFill>
                  <a:schemeClr val="accent6"/>
                </a:solidFill>
              </a:rPr>
              <a:t>Lower weight means less plastic and a lower level of quality</a:t>
            </a:r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04800"/>
            <a:ext cx="6324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Tactics: </a:t>
            </a:r>
            <a:r>
              <a:rPr lang="en-US" dirty="0" smtClean="0">
                <a:solidFill>
                  <a:schemeClr val="accent6"/>
                </a:solidFill>
              </a:rPr>
              <a:t>Dog Waste Bags</a:t>
            </a:r>
            <a:endParaRPr lang="en-US" dirty="0"/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60960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898989"/>
                </a:solidFill>
              </a:rPr>
              <a:t>© Community Associations Institute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74357"/>
            <a:ext cx="1920226" cy="270224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idx="1"/>
          </p:nvPr>
        </p:nvSpPr>
        <p:spPr>
          <a:xfrm>
            <a:off x="685800" y="1881188"/>
            <a:ext cx="7772400" cy="8101012"/>
          </a:xfrm>
        </p:spPr>
        <p:txBody>
          <a:bodyPr lIns="91425" tIns="45700" rIns="91425" bIns="45700">
            <a:spAutoFit/>
          </a:bodyPr>
          <a:lstStyle/>
          <a:p>
            <a:pPr lvl="1">
              <a:spcBef>
                <a:spcPts val="56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1190"/>
              <a:buFont typeface="Arial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Style</a:t>
            </a:r>
            <a:endParaRPr lang="en-US" dirty="0">
              <a:solidFill>
                <a:schemeClr val="accent6"/>
              </a:solidFill>
              <a:ea typeface="Arial"/>
              <a:cs typeface="Arial"/>
              <a:sym typeface="Arial"/>
            </a:endParaRPr>
          </a:p>
          <a:p>
            <a:pPr lvl="2">
              <a:spcBef>
                <a:spcPts val="48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694"/>
              <a:buFont typeface="Arial"/>
              <a:buChar char="•"/>
              <a:defRPr/>
            </a:pPr>
            <a:r>
              <a:rPr lang="en-US" b="1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Roll Bags</a:t>
            </a:r>
          </a:p>
          <a:p>
            <a:pPr lvl="3">
              <a:spcBef>
                <a:spcPts val="4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11111"/>
              <a:buFont typeface="Arial"/>
              <a:buChar char="•"/>
              <a:defRPr/>
            </a:pPr>
            <a:r>
              <a:rPr lang="en-US" sz="1800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Pro: Lowest per bag cost</a:t>
            </a:r>
          </a:p>
          <a:p>
            <a:pPr lvl="3">
              <a:spcBef>
                <a:spcPts val="4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11111"/>
              <a:buFont typeface="Arial"/>
              <a:buChar char="•"/>
              <a:defRPr/>
            </a:pPr>
            <a:r>
              <a:rPr lang="en-US" sz="1800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Con: Susceptible to vandalism </a:t>
            </a:r>
          </a:p>
          <a:p>
            <a:pPr lvl="3">
              <a:spcBef>
                <a:spcPts val="4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11111"/>
              <a:buFont typeface="Arial"/>
              <a:buChar char="•"/>
              <a:defRPr/>
            </a:pPr>
            <a:r>
              <a:rPr lang="en-US" sz="1800" dirty="0">
                <a:solidFill>
                  <a:schemeClr val="accent6"/>
                </a:solidFill>
              </a:rPr>
              <a:t>Con: </a:t>
            </a:r>
            <a:r>
              <a:rPr lang="en-US" sz="1800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People generally take </a:t>
            </a:r>
            <a:r>
              <a:rPr lang="en-US" sz="1800" dirty="0">
                <a:solidFill>
                  <a:schemeClr val="accent6"/>
                </a:solidFill>
              </a:rPr>
              <a:t>multiple</a:t>
            </a:r>
            <a:r>
              <a:rPr lang="en-US" sz="1800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 bags at a time and so they may have a higher </a:t>
            </a:r>
            <a:r>
              <a:rPr lang="en-US" sz="1800" dirty="0">
                <a:solidFill>
                  <a:schemeClr val="accent6"/>
                </a:solidFill>
              </a:rPr>
              <a:t>true</a:t>
            </a:r>
            <a:r>
              <a:rPr lang="en-US" sz="1800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 cost </a:t>
            </a:r>
            <a:r>
              <a:rPr lang="en-US" sz="1800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overall</a:t>
            </a:r>
            <a:endParaRPr dirty="0">
              <a:solidFill>
                <a:schemeClr val="accent6"/>
              </a:solidFill>
            </a:endParaRPr>
          </a:p>
          <a:p>
            <a:pPr lvl="2">
              <a:spcBef>
                <a:spcPts val="48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694"/>
              <a:buFont typeface="Arial"/>
              <a:buChar char="•"/>
              <a:defRPr/>
            </a:pPr>
            <a:r>
              <a:rPr lang="en-US" b="1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Single Pull</a:t>
            </a:r>
          </a:p>
          <a:p>
            <a:pPr lvl="3">
              <a:spcBef>
                <a:spcPts val="4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11111"/>
              <a:buFont typeface="Arial"/>
              <a:buChar char="•"/>
              <a:defRPr/>
            </a:pPr>
            <a:r>
              <a:rPr lang="en-US" sz="1800" dirty="0">
                <a:solidFill>
                  <a:schemeClr val="accent6"/>
                </a:solidFill>
              </a:rPr>
              <a:t>Pro: G</a:t>
            </a:r>
            <a:r>
              <a:rPr lang="en-US" sz="1800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enerally larger and easier to use than a roll bag</a:t>
            </a:r>
            <a:r>
              <a:rPr lang="en-US" sz="1800" dirty="0">
                <a:solidFill>
                  <a:schemeClr val="accent6"/>
                </a:solidFill>
              </a:rPr>
              <a:t> </a:t>
            </a:r>
          </a:p>
          <a:p>
            <a:pPr lvl="3">
              <a:spcBef>
                <a:spcPts val="4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11111"/>
              <a:buFont typeface="Arial"/>
              <a:buChar char="•"/>
              <a:defRPr/>
            </a:pPr>
            <a:r>
              <a:rPr lang="en-US" sz="1800" dirty="0">
                <a:solidFill>
                  <a:schemeClr val="accent6"/>
                </a:solidFill>
              </a:rPr>
              <a:t>Pro: Lower actual usage numbers </a:t>
            </a:r>
          </a:p>
          <a:p>
            <a:pPr lvl="3">
              <a:spcBef>
                <a:spcPts val="4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11111"/>
              <a:buFont typeface="Arial"/>
              <a:buChar char="•"/>
              <a:defRPr/>
            </a:pPr>
            <a:r>
              <a:rPr lang="en-US" sz="1800" dirty="0">
                <a:solidFill>
                  <a:schemeClr val="accent6"/>
                </a:solidFill>
              </a:rPr>
              <a:t>Pro: </a:t>
            </a:r>
            <a:r>
              <a:rPr lang="en-US" sz="1800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Frequently less expensive overall (in implementation)</a:t>
            </a:r>
          </a:p>
          <a:p>
            <a:pPr lvl="3">
              <a:spcBef>
                <a:spcPts val="4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11111"/>
              <a:buFont typeface="Arial"/>
              <a:buChar char="•"/>
              <a:defRPr/>
            </a:pPr>
            <a:r>
              <a:rPr lang="en-US" sz="1800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Con: May have a higher per bag cost</a:t>
            </a:r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Tactics: </a:t>
            </a:r>
            <a:r>
              <a:rPr lang="en-US" dirty="0" smtClean="0">
                <a:solidFill>
                  <a:schemeClr val="accent6"/>
                </a:solidFill>
              </a:rPr>
              <a:t>Dog Waste Bags</a:t>
            </a:r>
            <a:endParaRPr lang="en-US" dirty="0"/>
          </a:p>
        </p:txBody>
      </p:sp>
      <p:sp>
        <p:nvSpPr>
          <p:cNvPr id="41988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60960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898989"/>
                </a:solidFill>
              </a:rPr>
              <a:t>© Community Associations Institute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idx="1"/>
          </p:nvPr>
        </p:nvSpPr>
        <p:spPr>
          <a:xfrm>
            <a:off x="685800" y="1981200"/>
            <a:ext cx="7772400" cy="6829522"/>
          </a:xfrm>
        </p:spPr>
        <p:txBody>
          <a:bodyPr lIns="91425" tIns="45700" rIns="91425" bIns="45700">
            <a:spAutoFit/>
          </a:bodyPr>
          <a:lstStyle/>
          <a:p>
            <a:pPr>
              <a:spcBef>
                <a:spcPts val="64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98958"/>
              <a:buFont typeface="Arial"/>
              <a:buChar char="•"/>
              <a:defRPr/>
            </a:pPr>
            <a:r>
              <a:rPr lang="en-US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Products</a:t>
            </a:r>
          </a:p>
          <a:p>
            <a:pPr lvl="1">
              <a:spcBef>
                <a:spcPts val="56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18055"/>
              <a:buFont typeface="Arial"/>
              <a:buChar char="•"/>
              <a:defRPr/>
            </a:pPr>
            <a:r>
              <a:rPr lang="en-US" sz="2400" b="1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When choosing who to order products from consider:</a:t>
            </a:r>
          </a:p>
          <a:p>
            <a:pPr lvl="2" indent="-244475">
              <a:spcBef>
                <a:spcPts val="56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787"/>
              <a:buFont typeface="Arial"/>
              <a:buChar char="•"/>
              <a:defRPr/>
            </a:pPr>
            <a:r>
              <a:rPr lang="en-US" sz="2200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How long have they been in business?</a:t>
            </a:r>
          </a:p>
          <a:p>
            <a:pPr lvl="2" indent="-244475">
              <a:spcBef>
                <a:spcPts val="56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787"/>
              <a:buFont typeface="Arial"/>
              <a:buChar char="•"/>
              <a:defRPr/>
            </a:pPr>
            <a:r>
              <a:rPr lang="en-US" sz="2200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Can you purchase over the phone, internet, or both?</a:t>
            </a:r>
          </a:p>
          <a:p>
            <a:pPr lvl="2" indent="-244475">
              <a:spcBef>
                <a:spcPts val="56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787"/>
              <a:buFont typeface="Arial"/>
              <a:buChar char="•"/>
              <a:defRPr/>
            </a:pPr>
            <a:r>
              <a:rPr lang="en-US" sz="2200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How easy is it </a:t>
            </a:r>
            <a:r>
              <a:rPr lang="en-US" sz="2200" dirty="0">
                <a:solidFill>
                  <a:schemeClr val="accent6"/>
                </a:solidFill>
              </a:rPr>
              <a:t>to order and receive products</a:t>
            </a:r>
            <a:r>
              <a:rPr lang="en-US" sz="2200" dirty="0" smtClean="0">
                <a:solidFill>
                  <a:schemeClr val="accent6"/>
                </a:solidFill>
              </a:rPr>
              <a:t>?</a:t>
            </a:r>
          </a:p>
          <a:p>
            <a:pPr lvl="2" indent="-244475">
              <a:spcBef>
                <a:spcPts val="56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787"/>
              <a:buFont typeface="Arial"/>
              <a:buChar char="•"/>
              <a:defRPr/>
            </a:pPr>
            <a:r>
              <a:rPr lang="en-US" sz="2200" dirty="0" smtClean="0">
                <a:solidFill>
                  <a:schemeClr val="accent6"/>
                </a:solidFill>
              </a:rPr>
              <a:t>How is payment required?</a:t>
            </a:r>
            <a:endParaRPr lang="en-US" sz="2200" dirty="0">
              <a:solidFill>
                <a:schemeClr val="accent6"/>
              </a:solidFill>
            </a:endParaRPr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Tactics: </a:t>
            </a:r>
            <a:r>
              <a:rPr lang="en-US" dirty="0" smtClean="0">
                <a:solidFill>
                  <a:schemeClr val="accent6"/>
                </a:solidFill>
              </a:rPr>
              <a:t>Pet Waste Products</a:t>
            </a:r>
            <a:endParaRPr lang="en-US" dirty="0"/>
          </a:p>
        </p:txBody>
      </p:sp>
      <p:sp>
        <p:nvSpPr>
          <p:cNvPr id="43012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60960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898989"/>
                </a:solidFill>
              </a:rPr>
              <a:t>© Community Associations Institute</a:t>
            </a:r>
          </a:p>
        </p:txBody>
      </p:sp>
      <p:pic>
        <p:nvPicPr>
          <p:cNvPr id="43013" name="Picture 4" descr="C:\Users\jgold\AppData\Local\Microsoft\Windows\Temporary Internet Files\Content.IE5\S6F1YGJD\MP90044312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800600"/>
            <a:ext cx="2438400" cy="16230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8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DoodyCalls – Some background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3" indent="-342900">
              <a:defRPr/>
            </a:pPr>
            <a:r>
              <a:rPr lang="en-US" sz="2200" dirty="0" smtClean="0">
                <a:solidFill>
                  <a:schemeClr val="accent6"/>
                </a:solidFill>
                <a:ea typeface="Arial"/>
                <a:cs typeface="Arial" pitchFamily="34" charset="0"/>
                <a:sym typeface="Arial"/>
              </a:rPr>
              <a:t>Nationwide product and service sales</a:t>
            </a:r>
          </a:p>
          <a:p>
            <a:pPr marL="800100" lvl="3" indent="-342900">
              <a:defRPr/>
            </a:pPr>
            <a:r>
              <a:rPr lang="en-US" sz="2200" dirty="0" smtClean="0">
                <a:solidFill>
                  <a:schemeClr val="accent6"/>
                </a:solidFill>
                <a:ea typeface="Arial"/>
                <a:cs typeface="Arial" pitchFamily="34" charset="0"/>
                <a:sym typeface="Arial"/>
              </a:rPr>
              <a:t>Largest pet waste management company                                       in the world</a:t>
            </a:r>
          </a:p>
          <a:p>
            <a:pPr marL="342900" lvl="2" indent="-342900">
              <a:defRPr/>
            </a:pPr>
            <a:endParaRPr lang="en-US" sz="2300" dirty="0" smtClean="0">
              <a:solidFill>
                <a:schemeClr val="accent2"/>
              </a:solidFill>
              <a:latin typeface="Arial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60960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898989"/>
                </a:solidFill>
              </a:rPr>
              <a:t>© Community Associations Institute</a:t>
            </a:r>
          </a:p>
        </p:txBody>
      </p:sp>
      <p:pic>
        <p:nvPicPr>
          <p:cNvPr id="7" name="Picture 4" descr="C:\Users\jgold\AppData\Local\Microsoft\Windows\Temporary Internet Files\Content.IE5\S6F1YGJD\MP91022107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962" y="3048000"/>
            <a:ext cx="2018538" cy="30127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idx="1"/>
          </p:nvPr>
        </p:nvSpPr>
        <p:spPr>
          <a:xfrm>
            <a:off x="685800" y="1981200"/>
            <a:ext cx="7772400" cy="6223000"/>
          </a:xfrm>
        </p:spPr>
        <p:txBody>
          <a:bodyPr lIns="91425" tIns="45700" rIns="91425" bIns="45700">
            <a:spAutoFit/>
          </a:bodyPr>
          <a:lstStyle/>
          <a:p>
            <a:pPr>
              <a:spcBef>
                <a:spcPts val="64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98958"/>
              <a:buFont typeface="Arial"/>
              <a:buChar char="•"/>
              <a:defRPr/>
            </a:pPr>
            <a:r>
              <a:rPr lang="en-US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Pet Waste Station Service </a:t>
            </a:r>
          </a:p>
          <a:p>
            <a:pPr lvl="1" indent="-298450">
              <a:spcBef>
                <a:spcPts val="64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98958"/>
              <a:buFont typeface="Arial"/>
              <a:buChar char="•"/>
              <a:defRPr/>
            </a:pPr>
            <a:r>
              <a:rPr lang="en-US" b="1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Frequency:</a:t>
            </a:r>
          </a:p>
          <a:p>
            <a:pPr lvl="2" indent="-244475">
              <a:spcBef>
                <a:spcPts val="56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787"/>
              <a:buFont typeface="Arial"/>
              <a:buChar char="•"/>
              <a:defRPr/>
            </a:pPr>
            <a:r>
              <a:rPr lang="en-US" sz="2200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Not less than every other week</a:t>
            </a:r>
          </a:p>
          <a:p>
            <a:pPr lvl="2" indent="-244475">
              <a:spcBef>
                <a:spcPts val="56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787"/>
              <a:buFont typeface="Arial"/>
              <a:buChar char="•"/>
              <a:defRPr/>
            </a:pPr>
            <a:r>
              <a:rPr lang="en-US" sz="2200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Some cans may require twice weekly service</a:t>
            </a:r>
          </a:p>
          <a:p>
            <a:pPr lvl="2" indent="-244475">
              <a:spcBef>
                <a:spcPts val="56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787"/>
              <a:buFont typeface="Arial"/>
              <a:buChar char="•"/>
              <a:defRPr/>
            </a:pPr>
            <a:r>
              <a:rPr lang="en-US" sz="2200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Frequency can be adjusted by modifying the size of the receptacle</a:t>
            </a:r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Tactics: </a:t>
            </a:r>
            <a:r>
              <a:rPr lang="en-US" dirty="0" smtClean="0">
                <a:solidFill>
                  <a:schemeClr val="accent6"/>
                </a:solidFill>
              </a:rPr>
              <a:t>Station Service</a:t>
            </a:r>
            <a:endParaRPr lang="en-US" dirty="0"/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60960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898989"/>
                </a:solidFill>
              </a:rPr>
              <a:t>© Community Associations Institute</a:t>
            </a:r>
          </a:p>
        </p:txBody>
      </p:sp>
      <p:pic>
        <p:nvPicPr>
          <p:cNvPr id="44037" name="Picture 4" descr="C:\Users\jgold\AppData\Local\Microsoft\Windows\Temporary Internet Files\Content.IE5\S6F1YGJD\MP90040035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648200"/>
            <a:ext cx="2681288" cy="178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/>
        <p:txBody>
          <a:bodyPr lIns="91425" tIns="45700" rIns="91425" bIns="4570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Tactics: </a:t>
            </a:r>
            <a:r>
              <a:rPr lang="en-US" dirty="0" smtClean="0">
                <a:solidFill>
                  <a:schemeClr val="accent6"/>
                </a:solidFill>
              </a:rPr>
              <a:t>Common </a:t>
            </a:r>
            <a:r>
              <a:rPr lang="en-US" dirty="0">
                <a:solidFill>
                  <a:schemeClr val="accent6"/>
                </a:solidFill>
              </a:rPr>
              <a:t>Area Cleanings</a:t>
            </a:r>
          </a:p>
        </p:txBody>
      </p:sp>
      <p:sp>
        <p:nvSpPr>
          <p:cNvPr id="45059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are common area</a:t>
            </a:r>
            <a:br>
              <a:rPr lang="en-US" smtClean="0"/>
            </a:br>
            <a:r>
              <a:rPr lang="en-US" smtClean="0"/>
              <a:t>cleanings?</a:t>
            </a:r>
          </a:p>
          <a:p>
            <a:pPr lvl="1"/>
            <a:r>
              <a:rPr lang="en-US" smtClean="0"/>
              <a:t>Patrol common areas and</a:t>
            </a:r>
            <a:br>
              <a:rPr lang="en-US" smtClean="0"/>
            </a:br>
            <a:r>
              <a:rPr lang="en-US" smtClean="0"/>
              <a:t>paths for pet waste and</a:t>
            </a:r>
            <a:br>
              <a:rPr lang="en-US" smtClean="0"/>
            </a:br>
            <a:r>
              <a:rPr lang="en-US" smtClean="0"/>
              <a:t>loose trash</a:t>
            </a:r>
          </a:p>
          <a:p>
            <a:r>
              <a:rPr lang="en-US" smtClean="0"/>
              <a:t>Why do we need them if we have stations?</a:t>
            </a:r>
          </a:p>
          <a:p>
            <a:pPr lvl="1"/>
            <a:r>
              <a:rPr lang="en-US" smtClean="0"/>
              <a:t>Tandem solution with pet waste stations improves overall effectiveness</a:t>
            </a:r>
          </a:p>
          <a:p>
            <a:endParaRPr lang="en-US" smtClean="0"/>
          </a:p>
        </p:txBody>
      </p:sp>
      <p:sp>
        <p:nvSpPr>
          <p:cNvPr id="45060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898989"/>
                </a:solidFill>
              </a:rPr>
              <a:t>© Community Associations Institute</a:t>
            </a:r>
          </a:p>
        </p:txBody>
      </p:sp>
      <p:sp>
        <p:nvSpPr>
          <p:cNvPr id="45061" name="Shape 279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endParaRPr lang="en-US"/>
          </a:p>
        </p:txBody>
      </p:sp>
      <p:sp>
        <p:nvSpPr>
          <p:cNvPr id="45062" name="Shape 280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endParaRPr lang="en-US"/>
          </a:p>
        </p:txBody>
      </p:sp>
      <p:sp>
        <p:nvSpPr>
          <p:cNvPr id="45063" name="Shape 282"/>
          <p:cNvSpPr>
            <a:spLocks noChangeArrowheads="1"/>
          </p:cNvSpPr>
          <p:nvPr/>
        </p:nvSpPr>
        <p:spPr bwMode="auto">
          <a:xfrm>
            <a:off x="5562600" y="1905000"/>
            <a:ext cx="2971800" cy="223043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5105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Tactics: </a:t>
            </a:r>
            <a:r>
              <a:rPr lang="en-US" dirty="0" smtClean="0">
                <a:solidFill>
                  <a:schemeClr val="accent6"/>
                </a:solidFill>
              </a:rPr>
              <a:t>Common Area Cleanings</a:t>
            </a:r>
            <a:endParaRPr lang="en-US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How often do we need them?</a:t>
            </a:r>
          </a:p>
          <a:p>
            <a:pPr lvl="1"/>
            <a:r>
              <a:rPr lang="en-US" sz="2400" dirty="0" smtClean="0"/>
              <a:t>Seasonality considerations</a:t>
            </a:r>
          </a:p>
          <a:p>
            <a:pPr lvl="1"/>
            <a:r>
              <a:rPr lang="en-US" sz="2400" dirty="0" smtClean="0"/>
              <a:t>Cold weather “preserves,” the poop for spring surprises</a:t>
            </a:r>
          </a:p>
          <a:p>
            <a:r>
              <a:rPr lang="en-US" sz="2800" dirty="0" smtClean="0"/>
              <a:t>How to manage the contract effectively?</a:t>
            </a:r>
          </a:p>
          <a:p>
            <a:pPr lvl="1"/>
            <a:r>
              <a:rPr lang="en-US" sz="2400" dirty="0" smtClean="0"/>
              <a:t>Meet with the waste management company to clearly identify problem areas</a:t>
            </a:r>
          </a:p>
          <a:p>
            <a:pPr lvl="1"/>
            <a:r>
              <a:rPr lang="en-US" sz="2400" dirty="0" smtClean="0"/>
              <a:t>Keep the waste management company updated about any areas that experience an increase in use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Community Associations Institute</a:t>
            </a:r>
            <a:endParaRPr lang="en-US"/>
          </a:p>
        </p:txBody>
      </p:sp>
      <p:pic>
        <p:nvPicPr>
          <p:cNvPr id="4608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1900" y="0"/>
            <a:ext cx="2832100" cy="1881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" descr="C:\Users\jgold\AppData\Local\Microsoft\Windows\Temporary Internet Files\Content.IE5\7UL6J7C1\MP90044305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23463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 lIns="91425" tIns="45700" rIns="91425" bIns="4570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It’s </a:t>
            </a:r>
            <a:r>
              <a:rPr lang="en-US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Important!</a:t>
            </a:r>
            <a:endParaRPr lang="en-US" dirty="0">
              <a:solidFill>
                <a:schemeClr val="accent6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7108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60960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898989"/>
                </a:solidFill>
              </a:rPr>
              <a:t>© Community Associations Institute</a:t>
            </a:r>
          </a:p>
        </p:txBody>
      </p:sp>
      <p:sp>
        <p:nvSpPr>
          <p:cNvPr id="306" name="Shape 306"/>
          <p:cNvSpPr txBox="1">
            <a:spLocks noGrp="1"/>
          </p:cNvSpPr>
          <p:nvPr>
            <p:ph idx="1"/>
          </p:nvPr>
        </p:nvSpPr>
        <p:spPr>
          <a:xfrm>
            <a:off x="2819400" y="2286000"/>
            <a:ext cx="5943600" cy="1976438"/>
          </a:xfrm>
        </p:spPr>
        <p:txBody>
          <a:bodyPr lIns="91425" tIns="45700" rIns="91425" bIns="45700">
            <a:spAutoFit/>
          </a:bodyPr>
          <a:lstStyle/>
          <a:p>
            <a:pPr>
              <a:spcBef>
                <a:spcPts val="64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/>
              <a:buChar char="•"/>
              <a:defRPr/>
            </a:pPr>
            <a:r>
              <a:rPr lang="en-US" sz="2800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Pet waste management is an important an</a:t>
            </a:r>
            <a:r>
              <a:rPr lang="en-US" sz="2800" dirty="0">
                <a:solidFill>
                  <a:schemeClr val="accent6"/>
                </a:solidFill>
              </a:rPr>
              <a:t>d necessary aspect</a:t>
            </a:r>
            <a:r>
              <a:rPr lang="en-US" sz="2800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 of a community manager’s job</a:t>
            </a:r>
          </a:p>
          <a:p>
            <a:pPr>
              <a:defRPr/>
            </a:pP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</a:p>
        </p:txBody>
      </p:sp>
      <p:pic>
        <p:nvPicPr>
          <p:cNvPr id="481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47800"/>
            <a:ext cx="4049713" cy="40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472440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400" b="1" dirty="0" smtClean="0"/>
              <a:t>Feel free to ask any questions you may have.  </a:t>
            </a:r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60960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898989"/>
                </a:solidFill>
              </a:rPr>
              <a:t>© Community Associations Institute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Final Thoughts</a:t>
            </a:r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9242425" cy="562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1524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898989"/>
                </a:solidFill>
              </a:rPr>
              <a:t>© Community Associations Institute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743200"/>
            <a:ext cx="8458200" cy="1905000"/>
          </a:xfrm>
        </p:spPr>
        <p:txBody>
          <a:bodyPr/>
          <a:lstStyle/>
          <a:p>
            <a:r>
              <a:rPr lang="en-US" sz="4800" smtClean="0"/>
              <a:t>The Real Scoop: Pet Waste and Your Community </a:t>
            </a:r>
            <a:br>
              <a:rPr lang="en-US" sz="4800" smtClean="0"/>
            </a:br>
            <a:r>
              <a:rPr lang="en-US" smtClean="0"/>
              <a:t> 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en-US" smtClean="0"/>
          </a:p>
        </p:txBody>
      </p:sp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533400" y="2895600"/>
            <a:ext cx="8458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4400" b="1">
                <a:solidFill>
                  <a:srgbClr val="29297E"/>
                </a:solidFill>
                <a:latin typeface="Calibri" pitchFamily="34" charset="0"/>
              </a:rPr>
              <a:t/>
            </a:r>
            <a:br>
              <a:rPr lang="en-US" sz="4400" b="1">
                <a:solidFill>
                  <a:srgbClr val="29297E"/>
                </a:solidFill>
                <a:latin typeface="Calibri" pitchFamily="34" charset="0"/>
              </a:rPr>
            </a:br>
            <a:r>
              <a:rPr lang="en-US" sz="4400" b="1">
                <a:solidFill>
                  <a:srgbClr val="29297E"/>
                </a:solidFill>
                <a:latin typeface="Calibri" pitchFamily="34" charset="0"/>
              </a:rPr>
              <a:t/>
            </a:r>
            <a:br>
              <a:rPr lang="en-US" sz="4400" b="1">
                <a:solidFill>
                  <a:srgbClr val="29297E"/>
                </a:solidFill>
                <a:latin typeface="Calibri" pitchFamily="34" charset="0"/>
              </a:rPr>
            </a:br>
            <a:r>
              <a:rPr lang="en-US" sz="4400" b="1">
                <a:solidFill>
                  <a:srgbClr val="29297E"/>
                </a:solidFill>
                <a:latin typeface="Calibri" pitchFamily="34" charset="0"/>
              </a:rPr>
              <a:t/>
            </a:r>
            <a:br>
              <a:rPr lang="en-US" sz="4400" b="1">
                <a:solidFill>
                  <a:srgbClr val="29297E"/>
                </a:solidFill>
                <a:latin typeface="Calibri" pitchFamily="34" charset="0"/>
              </a:rPr>
            </a:br>
            <a:r>
              <a:rPr lang="en-US" sz="4400" b="1">
                <a:solidFill>
                  <a:srgbClr val="29297E"/>
                </a:solidFill>
                <a:latin typeface="Calibri" pitchFamily="34" charset="0"/>
              </a:rPr>
              <a:t> </a:t>
            </a:r>
            <a:br>
              <a:rPr lang="en-US" sz="4400" b="1">
                <a:solidFill>
                  <a:srgbClr val="29297E"/>
                </a:solidFill>
                <a:latin typeface="Calibri" pitchFamily="34" charset="0"/>
              </a:rPr>
            </a:br>
            <a:r>
              <a:rPr lang="en-US" sz="4400" b="1">
                <a:solidFill>
                  <a:srgbClr val="29297E"/>
                </a:solidFill>
                <a:latin typeface="Calibri" pitchFamily="34" charset="0"/>
              </a:rPr>
              <a:t> </a:t>
            </a:r>
            <a:br>
              <a:rPr lang="en-US" sz="4400" b="1">
                <a:solidFill>
                  <a:srgbClr val="29297E"/>
                </a:solidFill>
                <a:latin typeface="Calibri" pitchFamily="34" charset="0"/>
              </a:rPr>
            </a:br>
            <a:r>
              <a:rPr lang="en-US" sz="4400" b="1">
                <a:solidFill>
                  <a:srgbClr val="29297E"/>
                </a:solidFill>
                <a:latin typeface="Calibri" pitchFamily="34" charset="0"/>
              </a:rPr>
              <a:t/>
            </a:r>
            <a:br>
              <a:rPr lang="en-US" sz="4400" b="1">
                <a:solidFill>
                  <a:srgbClr val="29297E"/>
                </a:solidFill>
                <a:latin typeface="Calibri" pitchFamily="34" charset="0"/>
              </a:rPr>
            </a:br>
            <a:r>
              <a:rPr lang="en-US" sz="4400" b="1">
                <a:solidFill>
                  <a:srgbClr val="29297E"/>
                </a:solidFill>
                <a:latin typeface="Calibri" pitchFamily="34" charset="0"/>
              </a:rPr>
              <a:t> </a:t>
            </a:r>
            <a:br>
              <a:rPr lang="en-US" sz="4400" b="1">
                <a:solidFill>
                  <a:srgbClr val="29297E"/>
                </a:solidFill>
                <a:latin typeface="Calibri" pitchFamily="34" charset="0"/>
              </a:rPr>
            </a:br>
            <a:endParaRPr lang="en-US" sz="4400" b="1">
              <a:solidFill>
                <a:srgbClr val="29297E"/>
              </a:solidFill>
              <a:latin typeface="Calibri" pitchFamily="34" charset="0"/>
            </a:endParaRPr>
          </a:p>
        </p:txBody>
      </p:sp>
      <p:sp>
        <p:nvSpPr>
          <p:cNvPr id="41987" name="Rectangle 5">
            <a:hlinkClick r:id="rId3"/>
          </p:cNvPr>
          <p:cNvSpPr>
            <a:spLocks noChangeArrowheads="1"/>
          </p:cNvSpPr>
          <p:nvPr/>
        </p:nvSpPr>
        <p:spPr bwMode="auto">
          <a:xfrm>
            <a:off x="3429000" y="2133600"/>
            <a:ext cx="56388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accent2"/>
                </a:solidFill>
                <a:latin typeface="+mn-lt"/>
              </a:rPr>
              <a:t>David </a:t>
            </a:r>
            <a:r>
              <a:rPr lang="en-US" sz="2800" b="1" dirty="0" smtClean="0">
                <a:solidFill>
                  <a:schemeClr val="accent2"/>
                </a:solidFill>
                <a:latin typeface="+mn-lt"/>
              </a:rPr>
              <a:t>Jensen</a:t>
            </a:r>
            <a:r>
              <a:rPr lang="en-US" sz="2800" b="1" dirty="0">
                <a:solidFill>
                  <a:schemeClr val="accent2"/>
                </a:solidFill>
                <a:latin typeface="+mn-lt"/>
              </a:rPr>
              <a:t/>
            </a:r>
            <a:br>
              <a:rPr lang="en-US" sz="2800" b="1" dirty="0">
                <a:solidFill>
                  <a:schemeClr val="accent2"/>
                </a:solidFill>
                <a:latin typeface="+mn-lt"/>
              </a:rPr>
            </a:br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Director </a:t>
            </a:r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of 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Business Development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/>
            </a:r>
            <a:br>
              <a:rPr lang="en-US" sz="2800" dirty="0">
                <a:solidFill>
                  <a:schemeClr val="accent2"/>
                </a:solidFill>
                <a:latin typeface="+mn-lt"/>
              </a:rPr>
            </a:br>
            <a:r>
              <a:rPr lang="en-US" sz="2800" dirty="0">
                <a:solidFill>
                  <a:schemeClr val="accent2"/>
                </a:solidFill>
                <a:latin typeface="+mn-lt"/>
              </a:rPr>
              <a:t>DoodyCalls 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(800) 366 3922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(703) </a:t>
            </a:r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348-5292</a:t>
            </a:r>
            <a:endParaRPr lang="en-US" sz="2800" dirty="0">
              <a:solidFill>
                <a:schemeClr val="accent2"/>
              </a:solidFill>
              <a:latin typeface="+mn-lt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+mn-ea"/>
                <a:hlinkClick r:id="rId4"/>
              </a:rPr>
              <a:t>djensen@doodycalls.com</a:t>
            </a:r>
            <a:endParaRPr lang="en-US" sz="2800" kern="0" dirty="0" smtClean="0">
              <a:solidFill>
                <a:schemeClr val="accent2"/>
              </a:solidFill>
              <a:latin typeface="+mn-lt"/>
              <a:ea typeface="+mn-ea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+mn-ea"/>
                <a:hlinkClick r:id="rId4"/>
              </a:rPr>
              <a:t>www.DoodyCalls.com </a:t>
            </a:r>
            <a:endParaRPr lang="en-US" sz="2800" kern="0" dirty="0">
              <a:solidFill>
                <a:schemeClr val="accent2"/>
              </a:solidFill>
              <a:latin typeface="+mn-lt"/>
              <a:ea typeface="+mn-ea"/>
              <a:hlinkClick r:id="rId4"/>
            </a:endParaRPr>
          </a:p>
        </p:txBody>
      </p:sp>
      <p:pic>
        <p:nvPicPr>
          <p:cNvPr id="8" name="Picture 7" descr="Jacob D'Aniell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5476" y="2343150"/>
            <a:ext cx="2387848" cy="2733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6096000" cy="1143000"/>
          </a:xfrm>
        </p:spPr>
        <p:txBody>
          <a:bodyPr/>
          <a:lstStyle/>
          <a:p>
            <a:r>
              <a:rPr lang="en-US" smtClean="0"/>
              <a:t>Today’s Presentation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>
              <a:buSzPct val="80000"/>
            </a:pPr>
            <a:r>
              <a:rPr lang="en-US" dirty="0" smtClean="0"/>
              <a:t>Health hazards</a:t>
            </a:r>
          </a:p>
          <a:p>
            <a:pPr>
              <a:buSzPct val="80000"/>
            </a:pPr>
            <a:r>
              <a:rPr lang="en-US" dirty="0" smtClean="0"/>
              <a:t>Environmental effects</a:t>
            </a:r>
          </a:p>
          <a:p>
            <a:pPr>
              <a:buSzPct val="80000"/>
            </a:pPr>
            <a:r>
              <a:rPr lang="en-US" dirty="0" smtClean="0"/>
              <a:t>Dog “</a:t>
            </a:r>
            <a:r>
              <a:rPr lang="en-US" dirty="0" err="1" smtClean="0"/>
              <a:t>Poo”llution</a:t>
            </a:r>
            <a:r>
              <a:rPr lang="en-US" dirty="0" smtClean="0"/>
              <a:t> solutions</a:t>
            </a:r>
          </a:p>
          <a:p>
            <a:pPr>
              <a:buSzPct val="80000"/>
            </a:pPr>
            <a:r>
              <a:rPr lang="en-US" dirty="0" smtClean="0"/>
              <a:t>Benefits of working with a professional pet waste management company</a:t>
            </a:r>
          </a:p>
          <a:p>
            <a:pPr>
              <a:buSzPct val="80000"/>
            </a:pPr>
            <a:r>
              <a:rPr lang="en-US" dirty="0" smtClean="0"/>
              <a:t>To make sure all of your questions are answered about managing waste at your communities!</a:t>
            </a:r>
          </a:p>
          <a:p>
            <a:endParaRPr lang="en-US" dirty="0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533400"/>
            <a:ext cx="2932113" cy="1947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7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60960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898989"/>
                </a:solidFill>
              </a:rPr>
              <a:t>© Community Associations Institute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 lIns="91425" tIns="45700" rIns="91425" bIns="4570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The Problem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idx="1"/>
          </p:nvPr>
        </p:nvSpPr>
        <p:spPr/>
        <p:txBody>
          <a:bodyPr lIns="91425" tIns="45700" rIns="91425" bIns="45700">
            <a:spAutoFit/>
          </a:bodyPr>
          <a:lstStyle/>
          <a:p>
            <a:pPr>
              <a:spcBef>
                <a:spcPts val="64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98958"/>
              <a:buFont typeface="Arial"/>
              <a:buChar char="•"/>
              <a:defRPr/>
            </a:pPr>
            <a:r>
              <a:rPr lang="en-US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There is a lot of it!</a:t>
            </a:r>
          </a:p>
          <a:p>
            <a:pPr lvl="1">
              <a:spcBef>
                <a:spcPts val="56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en-US" dirty="0">
                <a:solidFill>
                  <a:schemeClr val="accent6"/>
                </a:solidFill>
              </a:rPr>
              <a:t>40</a:t>
            </a:r>
            <a:r>
              <a:rPr lang="en-US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% of </a:t>
            </a:r>
            <a:r>
              <a:rPr lang="en-US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U.S. </a:t>
            </a:r>
            <a:r>
              <a:rPr lang="en-US" dirty="0">
                <a:solidFill>
                  <a:schemeClr val="accent6"/>
                </a:solidFill>
              </a:rPr>
              <a:t>households</a:t>
            </a:r>
            <a:r>
              <a:rPr lang="en-US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 have dogs</a:t>
            </a:r>
          </a:p>
          <a:p>
            <a:pPr lvl="1">
              <a:spcBef>
                <a:spcPts val="56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en-US" dirty="0">
                <a:solidFill>
                  <a:schemeClr val="accent6"/>
                </a:solidFill>
              </a:rPr>
              <a:t>The average dog deposits </a:t>
            </a:r>
            <a:r>
              <a:rPr lang="en-US" dirty="0" smtClean="0">
                <a:solidFill>
                  <a:schemeClr val="accent6"/>
                </a:solidFill>
              </a:rPr>
              <a:t>¾ lb. </a:t>
            </a:r>
            <a:r>
              <a:rPr lang="en-US" dirty="0">
                <a:solidFill>
                  <a:schemeClr val="accent6"/>
                </a:solidFill>
              </a:rPr>
              <a:t>waste per day</a:t>
            </a:r>
          </a:p>
          <a:p>
            <a:pPr lvl="1">
              <a:spcBef>
                <a:spcPts val="56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en-US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That's 30,000 tons of dog waste deposited every day in the </a:t>
            </a:r>
            <a:r>
              <a:rPr lang="en-US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U.S.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&amp; 10 </a:t>
            </a:r>
            <a:r>
              <a:rPr lang="en-US" dirty="0" smtClean="0">
                <a:solidFill>
                  <a:schemeClr val="accent6"/>
                </a:solidFill>
              </a:rPr>
              <a:t>million </a:t>
            </a:r>
            <a:r>
              <a:rPr lang="en-US" dirty="0">
                <a:solidFill>
                  <a:schemeClr val="accent6"/>
                </a:solidFill>
              </a:rPr>
              <a:t>tons per year</a:t>
            </a:r>
          </a:p>
          <a:p>
            <a:pPr lvl="1">
              <a:spcBef>
                <a:spcPts val="56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en-US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100% of those owners DO NOT enjoy picking up what their dog leaves behind</a:t>
            </a:r>
          </a:p>
          <a:p>
            <a:pPr>
              <a:defRPr/>
            </a:pPr>
            <a:endParaRPr dirty="0"/>
          </a:p>
        </p:txBody>
      </p:sp>
      <p:sp>
        <p:nvSpPr>
          <p:cNvPr id="19460" name="Shape 104"/>
          <p:cNvSpPr>
            <a:spLocks noChangeArrowheads="1"/>
          </p:cNvSpPr>
          <p:nvPr/>
        </p:nvSpPr>
        <p:spPr bwMode="auto">
          <a:xfrm>
            <a:off x="7243763" y="0"/>
            <a:ext cx="1900237" cy="180816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Shape 105"/>
          <p:cNvSpPr>
            <a:spLocks noChangeArrowheads="1"/>
          </p:cNvSpPr>
          <p:nvPr/>
        </p:nvSpPr>
        <p:spPr bwMode="auto">
          <a:xfrm>
            <a:off x="381000" y="5410200"/>
            <a:ext cx="1311275" cy="7207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Shape 106"/>
          <p:cNvSpPr>
            <a:spLocks noChangeArrowheads="1"/>
          </p:cNvSpPr>
          <p:nvPr/>
        </p:nvSpPr>
        <p:spPr bwMode="auto">
          <a:xfrm>
            <a:off x="5867400" y="5410200"/>
            <a:ext cx="2289175" cy="53340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60960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898989"/>
                </a:solidFill>
              </a:rPr>
              <a:t>© Community Associations Institute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533400" y="1752600"/>
            <a:ext cx="8229600" cy="5691188"/>
          </a:xfrm>
        </p:spPr>
        <p:txBody>
          <a:bodyPr lIns="91425" tIns="45700" rIns="91425" bIns="45700">
            <a:spAutoFit/>
          </a:bodyPr>
          <a:lstStyle/>
          <a:p>
            <a:pPr>
              <a:spcBef>
                <a:spcPts val="64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17283"/>
              <a:buFont typeface="Arial"/>
              <a:buChar char="•"/>
              <a:defRPr/>
            </a:pPr>
            <a:r>
              <a:rPr lang="en-US" sz="2400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Dog waste can harm your health</a:t>
            </a:r>
          </a:p>
          <a:p>
            <a:pPr lvl="1">
              <a:spcBef>
                <a:spcPts val="56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Dog waste </a:t>
            </a:r>
            <a:r>
              <a:rPr lang="en-US" sz="2400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is a </a:t>
            </a:r>
            <a:r>
              <a:rPr lang="en-US" sz="2400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non-point source pollution (EPA)</a:t>
            </a:r>
          </a:p>
          <a:p>
            <a:pPr lvl="1">
              <a:spcBef>
                <a:spcPts val="56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Two to three days of droppings from 100 dogs can contribute enough bacteria to close a bay and all watershed areas within 20 miles to swimming and shell fishing</a:t>
            </a:r>
          </a:p>
          <a:p>
            <a:pPr lvl="1">
              <a:spcBef>
                <a:spcPts val="56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Roundworm is one of the most common parasites found in dog waste and it can remain infectious in dog waste for years.</a:t>
            </a:r>
          </a:p>
          <a:p>
            <a:pPr lvl="1">
              <a:spcBef>
                <a:spcPts val="56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Bacteria, worms and other parasites are found in dog waste and can wash into our water supply</a:t>
            </a:r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</p:txBody>
      </p:sp>
      <p:sp>
        <p:nvSpPr>
          <p:cNvPr id="20483" name="Shape 113"/>
          <p:cNvSpPr>
            <a:spLocks noChangeArrowheads="1"/>
          </p:cNvSpPr>
          <p:nvPr/>
        </p:nvSpPr>
        <p:spPr bwMode="auto">
          <a:xfrm>
            <a:off x="7243763" y="0"/>
            <a:ext cx="1900237" cy="180816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102"/>
          <p:cNvSpPr txBox="1">
            <a:spLocks noGrp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 lIns="91425" tIns="45700" rIns="91425" bIns="4570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The Problem</a:t>
            </a: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60960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898989"/>
                </a:solidFill>
              </a:rPr>
              <a:t>© Community Associations Institute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9" descr="C:\Users\jgold\AppData\Local\Microsoft\Windows\Temporary Internet Files\Content.IE5\7UL6J7C1\MP91022109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505200"/>
            <a:ext cx="3962400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533400" y="1905000"/>
            <a:ext cx="8229600" cy="2386013"/>
          </a:xfrm>
        </p:spPr>
        <p:txBody>
          <a:bodyPr lIns="91425" tIns="45700" rIns="91425" bIns="45700">
            <a:spAutoFit/>
          </a:bodyPr>
          <a:lstStyle/>
          <a:p>
            <a:pPr>
              <a:spcBef>
                <a:spcPts val="64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98958"/>
              <a:buFont typeface="Arial"/>
              <a:buChar char="•"/>
              <a:defRPr/>
            </a:pPr>
            <a:r>
              <a:rPr lang="en-US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Pet waste attracts rats &amp; rodents</a:t>
            </a:r>
          </a:p>
          <a:p>
            <a:pPr lvl="1">
              <a:spcBef>
                <a:spcPts val="56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en-US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Dog food is high in protein. Dogs can not break down all of the protein </a:t>
            </a:r>
            <a:r>
              <a:rPr lang="en-US" dirty="0">
                <a:solidFill>
                  <a:schemeClr val="accent6"/>
                </a:solidFill>
              </a:rPr>
              <a:t>and</a:t>
            </a:r>
            <a:r>
              <a:rPr lang="en-US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 the body discards undigested food. This waste provides a food source for rats.</a:t>
            </a:r>
          </a:p>
        </p:txBody>
      </p:sp>
      <p:sp>
        <p:nvSpPr>
          <p:cNvPr id="21508" name="Shape 121"/>
          <p:cNvSpPr>
            <a:spLocks noChangeArrowheads="1"/>
          </p:cNvSpPr>
          <p:nvPr/>
        </p:nvSpPr>
        <p:spPr bwMode="auto">
          <a:xfrm>
            <a:off x="7243763" y="0"/>
            <a:ext cx="1900237" cy="180816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Shape 102"/>
          <p:cNvSpPr txBox="1">
            <a:spLocks noGrp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 lIns="91425" tIns="45700" rIns="91425" bIns="4570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The Problem</a:t>
            </a:r>
          </a:p>
        </p:txBody>
      </p:sp>
      <p:sp>
        <p:nvSpPr>
          <p:cNvPr id="21510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60960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898989"/>
                </a:solidFill>
              </a:rPr>
              <a:t>© Community Associations Institute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533400" y="1752600"/>
            <a:ext cx="8229600" cy="2386013"/>
          </a:xfrm>
        </p:spPr>
        <p:txBody>
          <a:bodyPr lIns="91425" tIns="45700" rIns="91425" bIns="45700">
            <a:spAutoFit/>
          </a:bodyPr>
          <a:lstStyle/>
          <a:p>
            <a:pPr>
              <a:spcBef>
                <a:spcPts val="64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98958"/>
              <a:buFont typeface="Arial"/>
              <a:buChar char="•"/>
              <a:defRPr/>
            </a:pPr>
            <a:r>
              <a:rPr lang="en-US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Dog waste creates </a:t>
            </a:r>
            <a:r>
              <a:rPr lang="en-US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conflict</a:t>
            </a:r>
          </a:p>
          <a:p>
            <a:pPr lvl="1">
              <a:spcBef>
                <a:spcPts val="64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en-US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Residents </a:t>
            </a:r>
            <a:r>
              <a:rPr lang="en-US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do not like dog poop in their yard or common areas. They either confront offending dog owners or dump the issue on </a:t>
            </a:r>
            <a:r>
              <a:rPr lang="en-US" dirty="0" smtClean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the </a:t>
            </a:r>
            <a:r>
              <a:rPr lang="en-US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board of directors to resolve.</a:t>
            </a:r>
          </a:p>
        </p:txBody>
      </p:sp>
      <p:sp>
        <p:nvSpPr>
          <p:cNvPr id="22531" name="Shape 179"/>
          <p:cNvSpPr>
            <a:spLocks noChangeArrowheads="1"/>
          </p:cNvSpPr>
          <p:nvPr/>
        </p:nvSpPr>
        <p:spPr bwMode="auto">
          <a:xfrm>
            <a:off x="7243763" y="0"/>
            <a:ext cx="1900237" cy="180816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102"/>
          <p:cNvSpPr txBox="1">
            <a:spLocks noGrp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 lIns="91425" tIns="45700" rIns="91425" bIns="4570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dirty="0">
                <a:solidFill>
                  <a:schemeClr val="accent6"/>
                </a:solidFill>
                <a:ea typeface="Arial"/>
                <a:cs typeface="Arial"/>
                <a:sym typeface="Arial"/>
              </a:rPr>
              <a:t>The Problem</a:t>
            </a:r>
          </a:p>
        </p:txBody>
      </p:sp>
      <p:pic>
        <p:nvPicPr>
          <p:cNvPr id="22533" name="Picture 27" descr="C:\Users\jgold\AppData\Local\Microsoft\Windows\Temporary Internet Files\Content.IE5\B8HXRXJ4\MP90044907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733800"/>
            <a:ext cx="2590800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60960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898989"/>
                </a:solidFill>
              </a:rPr>
              <a:t>© Community Associations Institute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610600" cy="1143000"/>
          </a:xfrm>
        </p:spPr>
        <p:txBody>
          <a:bodyPr/>
          <a:lstStyle/>
          <a:p>
            <a:r>
              <a:rPr lang="en-US" smtClean="0"/>
              <a:t>Top FIVE common                                resident  complaints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People aren’t picking up after their dogs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Waste everywhere – the community looks dirty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I stepped in dog </a:t>
            </a:r>
            <a:r>
              <a:rPr lang="en-US" sz="2800" dirty="0" err="1" smtClean="0"/>
              <a:t>doody</a:t>
            </a:r>
            <a:r>
              <a:rPr lang="en-US" sz="2800" dirty="0" smtClean="0"/>
              <a:t> again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The trash cans are overflowing and there are dog waste bags on the ground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My kids can’t play at the playground because there is so much dog </a:t>
            </a:r>
            <a:r>
              <a:rPr lang="en-US" sz="2800" dirty="0" err="1" smtClean="0"/>
              <a:t>doody</a:t>
            </a:r>
            <a:r>
              <a:rPr lang="en-US" sz="2800" dirty="0" smtClean="0"/>
              <a:t> it’s not safe for them!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Community Associations Institute</a:t>
            </a:r>
            <a:endParaRPr lang="en-US"/>
          </a:p>
        </p:txBody>
      </p:sp>
      <p:pic>
        <p:nvPicPr>
          <p:cNvPr id="23557" name="Picture 2" descr="C:\Users\jgold\AppData\Local\Microsoft\Windows\Temporary Internet Files\Content.IE5\HM0K0D4E\MP90038575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2513" y="0"/>
            <a:ext cx="1741487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AI_Connect_template">
  <a:themeElements>
    <a:clrScheme name="CAI_Conn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CAI_Conn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I_Conn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I_Conn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I_Conn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I_Conn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I_Conn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I_Conn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I_Conn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I_Conn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I_Conn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I_Conn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I_Conn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ype xmlns="6bc31404-f41d-4bda-907d-44d2ab9eb42c" xsi:nil="true"/>
    <URL xmlns="http://schemas.microsoft.com/sharepoint/v3">
      <Url xsi:nil="true"/>
      <Description xsi:nil="true"/>
    </URL>
    <PublishingExpirationDate xmlns="http://schemas.microsoft.com/sharepoint/v3" xsi:nil="true"/>
    <PublishingStartDate xmlns="http://schemas.microsoft.com/sharepoint/v3" xsi:nil="true"/>
    <_dlc_DocId xmlns="d4d54c9f-db9b-4d5e-a036-f9a9b80e7563">PWCWWW-11-340</_dlc_DocId>
    <_dlc_DocIdUrl xmlns="d4d54c9f-db9b-4d5e-a036-f9a9b80e7563">
      <Url>https://www.pwcgov.org/government/dept/publicworks/ns/_layouts/DocIdRedir.aspx?ID=PWCWWW-11-340</Url>
      <Description>PWCWWW-11-340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C505CF85959C4BAED0C6040F57884A" ma:contentTypeVersion="3" ma:contentTypeDescription="Create a new document." ma:contentTypeScope="" ma:versionID="65af526d820d5bf9eb2f8405cc7a954d">
  <xsd:schema xmlns:xsd="http://www.w3.org/2001/XMLSchema" xmlns:xs="http://www.w3.org/2001/XMLSchema" xmlns:p="http://schemas.microsoft.com/office/2006/metadata/properties" xmlns:ns1="http://schemas.microsoft.com/sharepoint/v3" xmlns:ns2="6bc31404-f41d-4bda-907d-44d2ab9eb42c" xmlns:ns3="d4d54c9f-db9b-4d5e-a036-f9a9b80e7563" targetNamespace="http://schemas.microsoft.com/office/2006/metadata/properties" ma:root="true" ma:fieldsID="0c4b0b3f6997af6d2a137e68aa29e04c" ns1:_="" ns2:_="" ns3:_="">
    <xsd:import namespace="http://schemas.microsoft.com/sharepoint/v3"/>
    <xsd:import namespace="6bc31404-f41d-4bda-907d-44d2ab9eb42c"/>
    <xsd:import namespace="d4d54c9f-db9b-4d5e-a036-f9a9b80e756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ocumentType" minOccurs="0"/>
                <xsd:element ref="ns1:URL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  <xsd:element name="URL" ma:index="11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c31404-f41d-4bda-907d-44d2ab9eb42c" elementFormDefault="qualified">
    <xsd:import namespace="http://schemas.microsoft.com/office/2006/documentManagement/types"/>
    <xsd:import namespace="http://schemas.microsoft.com/office/infopath/2007/PartnerControls"/>
    <xsd:element name="DocumentType" ma:index="10" nillable="true" ma:displayName="DocumentType" ma:internalName="DocumentType1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54c9f-db9b-4d5e-a036-f9a9b80e7563" elementFormDefault="qualified">
    <xsd:import namespace="http://schemas.microsoft.com/office/2006/documentManagement/types"/>
    <xsd:import namespace="http://schemas.microsoft.com/office/infopath/2007/PartnerControls"/>
    <xsd:element name="_dlc_DocId" ma:index="1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97E432-0094-4CEF-B927-194F7E9DB8F4}"/>
</file>

<file path=customXml/itemProps2.xml><?xml version="1.0" encoding="utf-8"?>
<ds:datastoreItem xmlns:ds="http://schemas.openxmlformats.org/officeDocument/2006/customXml" ds:itemID="{DDAB3330-F1CE-420F-B33A-7C6DB139CA0F}"/>
</file>

<file path=customXml/itemProps3.xml><?xml version="1.0" encoding="utf-8"?>
<ds:datastoreItem xmlns:ds="http://schemas.openxmlformats.org/officeDocument/2006/customXml" ds:itemID="{41FC5917-D38E-4491-85CB-60C2F0DE22A1}"/>
</file>

<file path=customXml/itemProps4.xml><?xml version="1.0" encoding="utf-8"?>
<ds:datastoreItem xmlns:ds="http://schemas.openxmlformats.org/officeDocument/2006/customXml" ds:itemID="{423F730D-590C-406F-986F-EB971467AF67}"/>
</file>

<file path=docProps/app.xml><?xml version="1.0" encoding="utf-8"?>
<Properties xmlns="http://schemas.openxmlformats.org/officeDocument/2006/extended-properties" xmlns:vt="http://schemas.openxmlformats.org/officeDocument/2006/docPropsVTypes">
  <Template>CAI_Connect_template</Template>
  <TotalTime>20276</TotalTime>
  <Words>1859</Words>
  <Application>Microsoft Office PowerPoint</Application>
  <PresentationFormat>On-screen Show (4:3)</PresentationFormat>
  <Paragraphs>298</Paragraphs>
  <Slides>36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CAI_Connect_template</vt:lpstr>
      <vt:lpstr>Microsoft Excel 97-2003 Worksheet</vt:lpstr>
      <vt:lpstr>The Real Scoop: Pet Waste and Your Community            </vt:lpstr>
      <vt:lpstr>DoodyCalls – Some background</vt:lpstr>
      <vt:lpstr>DoodyCalls – Some background</vt:lpstr>
      <vt:lpstr>Today’s Presentation</vt:lpstr>
      <vt:lpstr>The Problem</vt:lpstr>
      <vt:lpstr>The Problem</vt:lpstr>
      <vt:lpstr>The Problem</vt:lpstr>
      <vt:lpstr>The Problem</vt:lpstr>
      <vt:lpstr>Top FIVE common                                resident  complaints</vt:lpstr>
      <vt:lpstr>Top FIVE common                                manager questions</vt:lpstr>
      <vt:lpstr>The Solution</vt:lpstr>
      <vt:lpstr>The Solution</vt:lpstr>
      <vt:lpstr>Waste Management Options</vt:lpstr>
      <vt:lpstr>Waste Management Options</vt:lpstr>
      <vt:lpstr>Waste Management Options</vt:lpstr>
      <vt:lpstr>Waste Management Options</vt:lpstr>
      <vt:lpstr>Service Providers</vt:lpstr>
      <vt:lpstr>What not to doo!</vt:lpstr>
      <vt:lpstr>Questions?</vt:lpstr>
      <vt:lpstr>Tactics: Overview</vt:lpstr>
      <vt:lpstr>Tactics: Education</vt:lpstr>
      <vt:lpstr>Tactics: Education</vt:lpstr>
      <vt:lpstr>Tactics: Pet Waste Stations</vt:lpstr>
      <vt:lpstr>Tactics: Pet Waste Stations</vt:lpstr>
      <vt:lpstr>Tactics: Pet Waste Stations</vt:lpstr>
      <vt:lpstr>Tactics: Dog Waste Bags</vt:lpstr>
      <vt:lpstr>Tactics: Dog Waste Bags</vt:lpstr>
      <vt:lpstr>Tactics: Dog Waste Bags</vt:lpstr>
      <vt:lpstr>Tactics: Pet Waste Products</vt:lpstr>
      <vt:lpstr>Tactics: Station Service</vt:lpstr>
      <vt:lpstr>Tactics: Common Area Cleanings</vt:lpstr>
      <vt:lpstr>Tactics: Common Area Cleanings</vt:lpstr>
      <vt:lpstr>It’s Important!</vt:lpstr>
      <vt:lpstr>Questions?</vt:lpstr>
      <vt:lpstr>Final Thoughts</vt:lpstr>
      <vt:lpstr>The Real Scoop: Pet Waste and Your Community             </vt:lpstr>
    </vt:vector>
  </TitlesOfParts>
  <Company>CAI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Session</dc:title>
  <dc:creator>jgold</dc:creator>
  <cp:lastModifiedBy>David Jensen</cp:lastModifiedBy>
  <cp:revision>1260</cp:revision>
  <dcterms:created xsi:type="dcterms:W3CDTF">2008-10-08T15:40:55Z</dcterms:created>
  <dcterms:modified xsi:type="dcterms:W3CDTF">2014-02-07T12:33:58Z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0x01010005C505CF85959C4BAED0C6040F57884A</vt:lpwstr>
  </property>
  <property fmtid="{D5CDD505-2E9C-101B-9397-08002B2CF9AE}" pid="3" name="_dlc_DocIdItemGuid">
    <vt:lpwstr>c45f8e96-dc7b-445e-af46-e22f1293a79c</vt:lpwstr>
  </property>
</Properties>
</file>