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5"/>
  </p:sldMasterIdLst>
  <p:sldIdLst>
    <p:sldId id="256" r:id="rId6"/>
    <p:sldId id="257" r:id="rId7"/>
    <p:sldId id="258" r:id="rId8"/>
    <p:sldId id="267" r:id="rId9"/>
    <p:sldId id="259" r:id="rId10"/>
    <p:sldId id="266" r:id="rId11"/>
    <p:sldId id="273" r:id="rId12"/>
    <p:sldId id="274" r:id="rId13"/>
    <p:sldId id="275" r:id="rId14"/>
    <p:sldId id="276" r:id="rId15"/>
    <p:sldId id="284" r:id="rId16"/>
    <p:sldId id="285" r:id="rId17"/>
    <p:sldId id="286" r:id="rId18"/>
    <p:sldId id="287" r:id="rId19"/>
    <p:sldId id="288" r:id="rId20"/>
    <p:sldId id="289" r:id="rId21"/>
    <p:sldId id="283" r:id="rId22"/>
    <p:sldId id="277" r:id="rId23"/>
    <p:sldId id="278" r:id="rId24"/>
    <p:sldId id="279" r:id="rId25"/>
    <p:sldId id="280" r:id="rId26"/>
    <p:sldId id="281" r:id="rId27"/>
    <p:sldId id="282" r:id="rId28"/>
    <p:sldId id="290"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1398"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332C6002-66F7-45CD-88FB-B15D0AA55EA7}" type="datetimeFigureOut">
              <a:rPr lang="en-US" smtClean="0"/>
              <a:t>3/17/2017</a:t>
            </a:fld>
            <a:endParaRPr lang="en-US"/>
          </a:p>
        </p:txBody>
      </p:sp>
      <p:sp>
        <p:nvSpPr>
          <p:cNvPr id="5" name="Footer Placeholder 4"/>
          <p:cNvSpPr>
            <a:spLocks noGrp="1"/>
          </p:cNvSpPr>
          <p:nvPr>
            <p:ph type="ftr" sz="quarter" idx="11"/>
          </p:nvPr>
        </p:nvSpPr>
        <p:spPr>
          <a:xfrm>
            <a:off x="1174044" y="5357592"/>
            <a:ext cx="5034845" cy="365125"/>
          </a:xfrm>
        </p:spPr>
        <p:txBody>
          <a:bodyPr/>
          <a:lstStyle/>
          <a:p>
            <a:endParaRPr lang="en-US"/>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483E1F8A-5E04-478B-8AE7-8937FC0E3B0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2C6002-66F7-45CD-88FB-B15D0AA55EA7}" type="datetimeFigureOut">
              <a:rPr lang="en-US" smtClean="0"/>
              <a:t>3/17/2017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3E1F8A-5E04-478B-8AE7-8937FC0E3B0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2C6002-66F7-45CD-88FB-B15D0AA55EA7}" type="datetimeFigureOut">
              <a:rPr lang="en-US" smtClean="0"/>
              <a:t>3/17/2017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3E1F8A-5E04-478B-8AE7-8937FC0E3B0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2C6002-66F7-45CD-88FB-B15D0AA55EA7}" type="datetimeFigureOut">
              <a:rPr lang="en-US" smtClean="0"/>
              <a:t>3/17/2017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3E1F8A-5E04-478B-8AE7-8937FC0E3B0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32C6002-66F7-45CD-88FB-B15D0AA55EA7}" type="datetimeFigureOut">
              <a:rPr lang="en-US" smtClean="0"/>
              <a:t>3/17/2017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3E1F8A-5E04-478B-8AE7-8937FC0E3B0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332C6002-66F7-45CD-88FB-B15D0AA55EA7}" type="datetimeFigureOut">
              <a:rPr lang="en-US" smtClean="0"/>
              <a:t>3/17/2017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3E1F8A-5E04-478B-8AE7-8937FC0E3B08}" type="slidenum">
              <a:rPr lang="en-US" smtClean="0"/>
              <a:t>‹#›</a:t>
            </a:fld>
            <a:endParaRPr lang="en-US"/>
          </a:p>
        </p:txBody>
      </p:sp>
      <p:sp>
        <p:nvSpPr>
          <p:cNvPr id="9" name="Content Placeholder 8"/>
          <p:cNvSpPr>
            <a:spLocks noGrp="1"/>
          </p:cNvSpPr>
          <p:nvPr>
            <p:ph sz="quarter" idx="13"/>
          </p:nvPr>
        </p:nvSpPr>
        <p:spPr>
          <a:xfrm>
            <a:off x="1298448" y="2121407"/>
            <a:ext cx="3200400" cy="360273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332C6002-66F7-45CD-88FB-B15D0AA55EA7}" type="datetimeFigureOut">
              <a:rPr lang="en-US" smtClean="0"/>
              <a:t>3/17/2017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3E1F8A-5E04-478B-8AE7-8937FC0E3B08}" type="slidenum">
              <a:rPr lang="en-US" smtClean="0"/>
              <a:t>‹#›</a:t>
            </a:fld>
            <a:endParaRPr lang="en-US"/>
          </a:p>
        </p:txBody>
      </p:sp>
      <p:sp>
        <p:nvSpPr>
          <p:cNvPr id="11" name="Content Placeholder 10"/>
          <p:cNvSpPr>
            <a:spLocks noGrp="1"/>
          </p:cNvSpPr>
          <p:nvPr>
            <p:ph sz="quarter" idx="13"/>
          </p:nvPr>
        </p:nvSpPr>
        <p:spPr>
          <a:xfrm>
            <a:off x="1298448" y="2944368"/>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32C6002-66F7-45CD-88FB-B15D0AA55EA7}" type="datetimeFigureOut">
              <a:rPr lang="en-US" smtClean="0"/>
              <a:t>3/17/2017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3E1F8A-5E04-478B-8AE7-8937FC0E3B0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2C6002-66F7-45CD-88FB-B15D0AA55EA7}" type="datetimeFigureOut">
              <a:rPr lang="en-US" smtClean="0"/>
              <a:t>3/17/2017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3E1F8A-5E04-478B-8AE7-8937FC0E3B0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n-US" smtClean="0"/>
              <a:t>Click to edit Master title style</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1698" y="5885672"/>
            <a:ext cx="1213821" cy="365125"/>
          </a:xfrm>
        </p:spPr>
        <p:txBody>
          <a:bodyPr/>
          <a:lstStyle/>
          <a:p>
            <a:fld id="{332C6002-66F7-45CD-88FB-B15D0AA55EA7}" type="datetimeFigureOut">
              <a:rPr lang="en-US" smtClean="0"/>
              <a:t>3/17/2017</a:t>
            </a:fld>
            <a:endParaRPr lang="en-US"/>
          </a:p>
        </p:txBody>
      </p:sp>
      <p:sp>
        <p:nvSpPr>
          <p:cNvPr id="6" name="Footer Placeholder 5"/>
          <p:cNvSpPr>
            <a:spLocks noGrp="1"/>
          </p:cNvSpPr>
          <p:nvPr>
            <p:ph type="ftr" sz="quarter" idx="11"/>
          </p:nvPr>
        </p:nvSpPr>
        <p:spPr>
          <a:xfrm rot="-60000">
            <a:off x="914554" y="5829261"/>
            <a:ext cx="3522607" cy="365125"/>
          </a:xfrm>
        </p:spPr>
        <p:txBody>
          <a:bodyPr/>
          <a:lstStyle/>
          <a:p>
            <a:endParaRPr lang="en-US"/>
          </a:p>
        </p:txBody>
      </p:sp>
      <p:sp>
        <p:nvSpPr>
          <p:cNvPr id="7" name="Slide Number Placeholder 6"/>
          <p:cNvSpPr>
            <a:spLocks noGrp="1"/>
          </p:cNvSpPr>
          <p:nvPr>
            <p:ph type="sldNum" sz="quarter" idx="12"/>
          </p:nvPr>
        </p:nvSpPr>
        <p:spPr>
          <a:xfrm rot="60000">
            <a:off x="7557313" y="5896961"/>
            <a:ext cx="554023" cy="365125"/>
          </a:xfrm>
        </p:spPr>
        <p:txBody>
          <a:bodyPr/>
          <a:lstStyle/>
          <a:p>
            <a:fld id="{483E1F8A-5E04-478B-8AE7-8937FC0E3B0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5936" y="5888737"/>
            <a:ext cx="1213821" cy="365125"/>
          </a:xfrm>
        </p:spPr>
        <p:txBody>
          <a:bodyPr/>
          <a:lstStyle/>
          <a:p>
            <a:fld id="{332C6002-66F7-45CD-88FB-B15D0AA55EA7}" type="datetimeFigureOut">
              <a:rPr lang="en-US" smtClean="0"/>
              <a:t>3/17/2017</a:t>
            </a:fld>
            <a:endParaRPr lang="en-US"/>
          </a:p>
        </p:txBody>
      </p:sp>
      <p:sp>
        <p:nvSpPr>
          <p:cNvPr id="6" name="Footer Placeholder 5"/>
          <p:cNvSpPr>
            <a:spLocks noGrp="1"/>
          </p:cNvSpPr>
          <p:nvPr>
            <p:ph type="ftr" sz="quarter" idx="11"/>
          </p:nvPr>
        </p:nvSpPr>
        <p:spPr>
          <a:xfrm rot="-60000">
            <a:off x="914569" y="5831037"/>
            <a:ext cx="3319043" cy="365125"/>
          </a:xfrm>
        </p:spPr>
        <p:txBody>
          <a:bodyPr/>
          <a:lstStyle/>
          <a:p>
            <a:endParaRPr lang="en-US"/>
          </a:p>
        </p:txBody>
      </p:sp>
      <p:sp>
        <p:nvSpPr>
          <p:cNvPr id="7" name="Slide Number Placeholder 6"/>
          <p:cNvSpPr>
            <a:spLocks noGrp="1"/>
          </p:cNvSpPr>
          <p:nvPr>
            <p:ph type="sldNum" sz="quarter" idx="12"/>
          </p:nvPr>
        </p:nvSpPr>
        <p:spPr>
          <a:xfrm rot="60000">
            <a:off x="7562089" y="5900026"/>
            <a:ext cx="554023" cy="365125"/>
          </a:xfrm>
        </p:spPr>
        <p:txBody>
          <a:bodyPr/>
          <a:lstStyle/>
          <a:p>
            <a:fld id="{483E1F8A-5E04-478B-8AE7-8937FC0E3B0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332C6002-66F7-45CD-88FB-B15D0AA55EA7}" type="datetimeFigureOut">
              <a:rPr lang="en-US" smtClean="0"/>
              <a:t>3/17/2017</a:t>
            </a:fld>
            <a:endParaRPr lang="en-US"/>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en-US"/>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483E1F8A-5E04-478B-8AE7-8937FC0E3B0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law.lis.virginia.gov/vacode/55-79.83" TargetMode="External"/><Relationship Id="rId7" Type="http://schemas.openxmlformats.org/officeDocument/2006/relationships/hyperlink" Target="http://law.lis.virginia.gov/vacode/54.1-2352" TargetMode="External"/><Relationship Id="rId2" Type="http://schemas.openxmlformats.org/officeDocument/2006/relationships/hyperlink" Target="http://law.lis.virginia.gov/vacode/55-79.42:1" TargetMode="External"/><Relationship Id="rId1" Type="http://schemas.openxmlformats.org/officeDocument/2006/relationships/slideLayout" Target="../slideLayouts/slideLayout2.xml"/><Relationship Id="rId6" Type="http://schemas.openxmlformats.org/officeDocument/2006/relationships/hyperlink" Target="http://law.lis.virginia.gov/vacode/54.1-2349" TargetMode="External"/><Relationship Id="rId5" Type="http://schemas.openxmlformats.org/officeDocument/2006/relationships/hyperlink" Target="http://law.lis.virginia.gov/vacode/54.1-2351" TargetMode="External"/><Relationship Id="rId4" Type="http://schemas.openxmlformats.org/officeDocument/2006/relationships/hyperlink" Target="http://law.lis.virginia.gov/vacode/55-79.97:1"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law.lis.virginia.gov/vacode/55-79.42:1" TargetMode="External"/><Relationship Id="rId2" Type="http://schemas.openxmlformats.org/officeDocument/2006/relationships/hyperlink" Target="http://law.lis.virginia.gov/vacode/55-79.87:1"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law.lis.virginia.gov/vacode/55-79.97:1" TargetMode="External"/><Relationship Id="rId2" Type="http://schemas.openxmlformats.org/officeDocument/2006/relationships/hyperlink" Target="http://law.lis.virginia.gov/vacode/55-79.97"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law.lis.virginia.gov/vacode/55-509.6" TargetMode="External"/><Relationship Id="rId7" Type="http://schemas.openxmlformats.org/officeDocument/2006/relationships/hyperlink" Target="http://law.lis.virginia.gov/vacode/54.1-2352" TargetMode="External"/><Relationship Id="rId2" Type="http://schemas.openxmlformats.org/officeDocument/2006/relationships/hyperlink" Target="http://law.lis.virginia.gov/vacode/55-509.3" TargetMode="External"/><Relationship Id="rId1" Type="http://schemas.openxmlformats.org/officeDocument/2006/relationships/slideLayout" Target="../slideLayouts/slideLayout2.xml"/><Relationship Id="rId6" Type="http://schemas.openxmlformats.org/officeDocument/2006/relationships/hyperlink" Target="http://law.lis.virginia.gov/vacode/54.1-2349" TargetMode="External"/><Relationship Id="rId5" Type="http://schemas.openxmlformats.org/officeDocument/2006/relationships/hyperlink" Target="http://law.lis.virginia.gov/vacode/54.1-2351" TargetMode="External"/><Relationship Id="rId4" Type="http://schemas.openxmlformats.org/officeDocument/2006/relationships/hyperlink" Target="http://law.lis.virginia.gov/vacode/55-509.7"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law.lis.virginia.gov/vacode/55-509.3" TargetMode="External"/><Relationship Id="rId2" Type="http://schemas.openxmlformats.org/officeDocument/2006/relationships/hyperlink" Target="http://law.lis.virginia.gov/vacode/55-509.3:1"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law.lis.virginia.gov/vacode/55-509.6" TargetMode="External"/><Relationship Id="rId2" Type="http://schemas.openxmlformats.org/officeDocument/2006/relationships/hyperlink" Target="http://law.lis.virginia.gov/vacode/55-509.5"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law.lis.virginia.gov/vacode/55-509.6" TargetMode="External"/><Relationship Id="rId2" Type="http://schemas.openxmlformats.org/officeDocument/2006/relationships/hyperlink" Target="http://law.lis.virginia.gov/vacode/55-509.5"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law.lis.virginia.gov/vacode/55-79.42:1" TargetMode="External"/><Relationship Id="rId2" Type="http://schemas.openxmlformats.org/officeDocument/2006/relationships/hyperlink" Target="http://law.lis.virginia.gov/vacode/55-79.87:1"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law.lis.virginia.gov/vacode/55-79.77" TargetMode="External"/><Relationship Id="rId2" Type="http://schemas.openxmlformats.org/officeDocument/2006/relationships/hyperlink" Target="http://law.lis.virginia.gov/vacode/54.1-2106.1"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law.lis.virginia.gov/vacode/55-509.3" TargetMode="External"/><Relationship Id="rId2" Type="http://schemas.openxmlformats.org/officeDocument/2006/relationships/hyperlink" Target="http://law.lis.virginia.gov/vacode/55-509.3:1"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hyperlink" Target="http://law.lis.virginia.gov/vacode/55-515" TargetMode="External"/><Relationship Id="rId2" Type="http://schemas.openxmlformats.org/officeDocument/2006/relationships/hyperlink" Target="http://law.lis.virginia.gov/vacode/54.1-2106.1"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law.lis.virginia.gov/vacode/55-515" TargetMode="External"/><Relationship Id="rId2" Type="http://schemas.openxmlformats.org/officeDocument/2006/relationships/hyperlink" Target="http://law.lis.virginia.gov/vacode/54.1-2106.1"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law.lis.virginia.gov/vacode/55-509.6" TargetMode="External"/><Relationship Id="rId2" Type="http://schemas.openxmlformats.org/officeDocument/2006/relationships/hyperlink" Target="http://law.lis.virginia.gov/vacode/55-509.5"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law.lis.virginia.gov/vacode/55-516" TargetMode="External"/><Relationship Id="rId2" Type="http://schemas.openxmlformats.org/officeDocument/2006/relationships/hyperlink" Target="http://law.lis.virginia.gov/vacode/55-509.6"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mailto:hrs@comptonduling.com" TargetMode="External"/><Relationship Id="rId1" Type="http://schemas.openxmlformats.org/officeDocument/2006/relationships/slideLayout" Target="../slideLayouts/slideLayout2.xm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ASSOCIATION GOVERNING DOCUMENTS</a:t>
            </a:r>
            <a:endParaRPr lang="en-US" dirty="0"/>
          </a:p>
        </p:txBody>
      </p:sp>
      <p:sp>
        <p:nvSpPr>
          <p:cNvPr id="3" name="Subtitle 2"/>
          <p:cNvSpPr>
            <a:spLocks noGrp="1"/>
          </p:cNvSpPr>
          <p:nvPr>
            <p:ph type="subTitle" idx="1"/>
          </p:nvPr>
        </p:nvSpPr>
        <p:spPr/>
        <p:txBody>
          <a:bodyPr/>
          <a:lstStyle/>
          <a:p>
            <a:r>
              <a:rPr lang="en-US" dirty="0" smtClean="0"/>
              <a:t>Understanding your Association’s Documents</a:t>
            </a:r>
            <a:endParaRPr lang="en-US" dirty="0"/>
          </a:p>
        </p:txBody>
      </p:sp>
    </p:spTree>
    <p:extLst>
      <p:ext uri="{BB962C8B-B14F-4D97-AF65-F5344CB8AC3E}">
        <p14:creationId xmlns:p14="http://schemas.microsoft.com/office/powerpoint/2010/main" val="37265768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2015/2016 Legislative Updates</a:t>
            </a:r>
            <a:endParaRPr lang="en-US" dirty="0"/>
          </a:p>
        </p:txBody>
      </p:sp>
      <p:sp>
        <p:nvSpPr>
          <p:cNvPr id="3" name="Content Placeholder 2"/>
          <p:cNvSpPr>
            <a:spLocks noGrp="1"/>
          </p:cNvSpPr>
          <p:nvPr>
            <p:ph idx="1"/>
          </p:nvPr>
        </p:nvSpPr>
        <p:spPr/>
        <p:txBody>
          <a:bodyPr>
            <a:normAutofit/>
          </a:bodyPr>
          <a:lstStyle/>
          <a:p>
            <a:pPr marL="0" indent="0">
              <a:buNone/>
            </a:pPr>
            <a:r>
              <a:rPr lang="en-US" sz="2200" dirty="0" smtClean="0"/>
              <a:t>Condo Act Changes in 2015:</a:t>
            </a:r>
            <a:endParaRPr lang="en-US" dirty="0" smtClean="0"/>
          </a:p>
          <a:p>
            <a:r>
              <a:rPr lang="en-US" sz="1100" i="1" dirty="0"/>
              <a:t>§ </a:t>
            </a:r>
            <a:r>
              <a:rPr lang="en-US" sz="1100" b="1" i="1" dirty="0">
                <a:hlinkClick r:id="rId2"/>
              </a:rPr>
              <a:t>55-79.42:1</a:t>
            </a:r>
            <a:r>
              <a:rPr lang="en-US" sz="1100" i="1" dirty="0"/>
              <a:t>. Association charges.</a:t>
            </a:r>
            <a:endParaRPr lang="en-US" sz="1100" dirty="0"/>
          </a:p>
          <a:p>
            <a:r>
              <a:rPr lang="en-US" sz="1100" i="1" dirty="0"/>
              <a:t>Except as expressly authorized in this chapter, in the condominium instruments, or as otherwise provided by law, no unit owners' association may make an assessment or impose a charge against a unit owner unless the charge is (i) authorized under § </a:t>
            </a:r>
            <a:r>
              <a:rPr lang="en-US" sz="1100" b="1" i="1" dirty="0">
                <a:hlinkClick r:id="rId3"/>
              </a:rPr>
              <a:t>55-79.83</a:t>
            </a:r>
            <a:r>
              <a:rPr lang="en-US" sz="1100" i="1" dirty="0"/>
              <a:t>, (ii) a fee for services provided, or (iii) related to the provisions set out in § </a:t>
            </a:r>
            <a:r>
              <a:rPr lang="en-US" sz="1100" b="1" i="1" dirty="0">
                <a:hlinkClick r:id="rId4"/>
              </a:rPr>
              <a:t>55-79.97:1</a:t>
            </a:r>
            <a:r>
              <a:rPr lang="en-US" sz="1100" i="1" dirty="0"/>
              <a:t>. The Common Interest Community Board may assess a monetary penalty for a violation of this section against any (a) unit owners' association pursuant to § </a:t>
            </a:r>
            <a:r>
              <a:rPr lang="en-US" sz="1100" b="1" i="1" dirty="0">
                <a:hlinkClick r:id="rId5"/>
              </a:rPr>
              <a:t>54.1-2351</a:t>
            </a:r>
            <a:r>
              <a:rPr lang="en-US" sz="1100" i="1" dirty="0"/>
              <a:t> or (b) common interest community manager pursuant to § </a:t>
            </a:r>
            <a:r>
              <a:rPr lang="en-US" sz="1100" b="1" i="1" dirty="0">
                <a:hlinkClick r:id="rId6"/>
              </a:rPr>
              <a:t>54.1-2349</a:t>
            </a:r>
            <a:r>
              <a:rPr lang="en-US" sz="1100" i="1" dirty="0"/>
              <a:t>, and may issue a cease and desist order pursuant to § </a:t>
            </a:r>
            <a:r>
              <a:rPr lang="en-US" sz="1100" b="1" i="1" dirty="0">
                <a:hlinkClick r:id="rId6"/>
              </a:rPr>
              <a:t>54.1-2349</a:t>
            </a:r>
            <a:r>
              <a:rPr lang="en-US" sz="1100" i="1" dirty="0"/>
              <a:t> or </a:t>
            </a:r>
            <a:r>
              <a:rPr lang="en-US" sz="1100" b="1" i="1" dirty="0">
                <a:hlinkClick r:id="rId7"/>
              </a:rPr>
              <a:t>54.1-2352</a:t>
            </a:r>
            <a:r>
              <a:rPr lang="en-US" sz="1100" i="1" dirty="0"/>
              <a:t>, as applicable.</a:t>
            </a:r>
            <a:endParaRPr lang="en-US" sz="1100" dirty="0"/>
          </a:p>
        </p:txBody>
      </p:sp>
    </p:spTree>
    <p:extLst>
      <p:ext uri="{BB962C8B-B14F-4D97-AF65-F5344CB8AC3E}">
        <p14:creationId xmlns:p14="http://schemas.microsoft.com/office/powerpoint/2010/main" val="20871352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2015/2016 Legislative Updates</a:t>
            </a:r>
            <a:endParaRPr lang="en-US" dirty="0"/>
          </a:p>
        </p:txBody>
      </p:sp>
      <p:sp>
        <p:nvSpPr>
          <p:cNvPr id="3" name="Content Placeholder 2"/>
          <p:cNvSpPr>
            <a:spLocks noGrp="1"/>
          </p:cNvSpPr>
          <p:nvPr>
            <p:ph idx="1"/>
          </p:nvPr>
        </p:nvSpPr>
        <p:spPr/>
        <p:txBody>
          <a:bodyPr>
            <a:normAutofit/>
          </a:bodyPr>
          <a:lstStyle/>
          <a:p>
            <a:pPr marL="0" indent="0">
              <a:buNone/>
            </a:pPr>
            <a:r>
              <a:rPr lang="en-US" sz="2200" dirty="0" smtClean="0"/>
              <a:t>Condo Act Changes in 2015:</a:t>
            </a:r>
            <a:endParaRPr lang="en-US" dirty="0" smtClean="0"/>
          </a:p>
          <a:p>
            <a:r>
              <a:rPr lang="en-US" sz="1100" i="1" dirty="0"/>
              <a:t>§ </a:t>
            </a:r>
            <a:r>
              <a:rPr lang="en-US" sz="1100" b="1" i="1" dirty="0">
                <a:hlinkClick r:id="rId2"/>
              </a:rPr>
              <a:t>55-79.87:1</a:t>
            </a:r>
            <a:r>
              <a:rPr lang="en-US" sz="1100" i="1" dirty="0"/>
              <a:t>. Rental of units.</a:t>
            </a:r>
            <a:endParaRPr lang="en-US" sz="1100" dirty="0"/>
          </a:p>
          <a:p>
            <a:r>
              <a:rPr lang="en-US" sz="1100" i="1" dirty="0"/>
              <a:t>A. Except as expressly authorized in this chapter or in the condominium instruments or as otherwise provided by law, no unit owners' association may condition or prohibit the rental of a unit to a tenant by a unit owner or make an assessment or impose a charge except as provided in § </a:t>
            </a:r>
            <a:r>
              <a:rPr lang="en-US" sz="1100" b="1" i="1" dirty="0">
                <a:hlinkClick r:id="rId3"/>
              </a:rPr>
              <a:t>55-79.42:1</a:t>
            </a:r>
            <a:r>
              <a:rPr lang="en-US" sz="1100" i="1" dirty="0"/>
              <a:t>.</a:t>
            </a:r>
            <a:endParaRPr lang="en-US" sz="1100" dirty="0"/>
          </a:p>
          <a:p>
            <a:r>
              <a:rPr lang="en-US" sz="1100" i="1" dirty="0"/>
              <a:t>B. Except as expressly authorized in this chapter or in the condominium instruments, no unit owners' association shall:</a:t>
            </a:r>
            <a:endParaRPr lang="en-US" sz="1100" dirty="0"/>
          </a:p>
          <a:p>
            <a:r>
              <a:rPr lang="en-US" sz="1100" i="1" dirty="0"/>
              <a:t>1. Charge a rental fee, application fee, or other processing fee of any kind in excess of $50 as a condition of approval of such a rental during the term of any lease;</a:t>
            </a:r>
            <a:endParaRPr lang="en-US" sz="1100" dirty="0"/>
          </a:p>
          <a:p>
            <a:r>
              <a:rPr lang="en-US" sz="1100" i="1" dirty="0"/>
              <a:t>2. Require the unit owner to use a lease prepared by the unit owners' association; or</a:t>
            </a:r>
            <a:endParaRPr lang="en-US" sz="1100" dirty="0"/>
          </a:p>
          <a:p>
            <a:r>
              <a:rPr lang="en-US" sz="1100" i="1" dirty="0"/>
              <a:t>3. Charge a security deposit from the unit owner or the tenant of the unit owner.</a:t>
            </a:r>
            <a:endParaRPr lang="en-US" sz="1100" dirty="0"/>
          </a:p>
          <a:p>
            <a:r>
              <a:rPr lang="en-US" sz="1100" i="1" dirty="0"/>
              <a:t>C. The unit owners' association may require the unit owner to provide the unit owners' association with a copy of any (i) lease with a tenant or (ii) unit owners' association document completed by the unit owner or representative that discloses the names and contact information of tenant and occupants under the lease. The unit owners' association may require the unit owner to provide the unit owners' association with the tenant's acknowledgement of and consent to any rules and regulations of the unit owners' association.</a:t>
            </a:r>
            <a:endParaRPr lang="en-US" sz="1100" dirty="0"/>
          </a:p>
        </p:txBody>
      </p:sp>
    </p:spTree>
    <p:extLst>
      <p:ext uri="{BB962C8B-B14F-4D97-AF65-F5344CB8AC3E}">
        <p14:creationId xmlns:p14="http://schemas.microsoft.com/office/powerpoint/2010/main" val="16933179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2015/2016 Legislative Updates</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sz="2200" dirty="0" smtClean="0"/>
              <a:t>Condo Act Changes in 2015:</a:t>
            </a:r>
            <a:endParaRPr lang="en-US" dirty="0" smtClean="0"/>
          </a:p>
          <a:p>
            <a:r>
              <a:rPr lang="en-US" sz="1100" dirty="0"/>
              <a:t>§ </a:t>
            </a:r>
            <a:r>
              <a:rPr lang="en-US" sz="1100" b="1" dirty="0">
                <a:hlinkClick r:id="rId2"/>
              </a:rPr>
              <a:t>55-79.97</a:t>
            </a:r>
            <a:r>
              <a:rPr lang="en-US" sz="1100" dirty="0"/>
              <a:t>. Resale by purchaser.</a:t>
            </a:r>
          </a:p>
          <a:p>
            <a:r>
              <a:rPr lang="en-US" sz="1100" dirty="0" smtClean="0"/>
              <a:t>D</a:t>
            </a:r>
            <a:r>
              <a:rPr lang="en-US" sz="1100" dirty="0"/>
              <a:t>. The seller or his authorized agent may request that the resale certificate be provided in hard copy or in electronic form. A unit owners' association or common interest community manager may provide the resale certificate electronically; however, the seller or his authorized agent shall have the right to request that the resale certificate be provided in hard copy. The seller or his authorized agent shall continue to have the right to request a hard copy of the resale certificate in person at the principal place of business of the unit owners' association. If the seller or his authorized agent requests that the resale certificate be provided in electronic format, neither the unit owners' association nor its common interest community manager may require the seller or his authorized agent to pay any fees to use the provider's electronic network or system. </a:t>
            </a:r>
            <a:r>
              <a:rPr lang="en-US" sz="1100" i="1" dirty="0"/>
              <a:t>The resale certificate shall not be delivered in hard copy if the requestor has requested delivery of such resale certificate electronically. If the resale certificate is provided electronically by a website link, the preparer shall not cause the website link to expire within the subsequent 90-day period. The preparer shall not charge another fee during the subsequent 12-month period, except that the preparer may charge an update fee of $50 as provided in § </a:t>
            </a:r>
            <a:r>
              <a:rPr lang="en-US" sz="1100" b="1" i="1" dirty="0">
                <a:hlinkClick r:id="rId3"/>
              </a:rPr>
              <a:t>55-79.97:1</a:t>
            </a:r>
            <a:r>
              <a:rPr lang="en-US" sz="1100" i="1" dirty="0"/>
              <a:t> after the expiration of the 90-day period from the date of issuance of such certificate. </a:t>
            </a:r>
            <a:r>
              <a:rPr lang="en-US" sz="1100" dirty="0"/>
              <a:t>If the seller or his authorized agent asks that the resale certificate be provided in electronic format, the seller or his authorized agent may</a:t>
            </a:r>
            <a:r>
              <a:rPr lang="en-US" sz="1100" strike="sngStrike" dirty="0"/>
              <a:t> designate no more than two additional recipients to receive the resale certificate in electronic format at no additional charge</a:t>
            </a:r>
            <a:r>
              <a:rPr lang="en-US" sz="1100" i="1" dirty="0"/>
              <a:t> request that an electronic copy be provided to each of the following named in the request: the seller, the seller's authorized agent, the purchaser, the purchaser's authorized agent, and not more than one other person designated by the requestor. If so requested, the unit owners' association or its common interest community manager may require the seller or his authorized agent to pay the fee specified in § </a:t>
            </a:r>
            <a:r>
              <a:rPr lang="en-US" sz="1100" b="1" i="1" dirty="0">
                <a:hlinkClick r:id="rId3"/>
              </a:rPr>
              <a:t>55-79.97:1</a:t>
            </a:r>
            <a:r>
              <a:rPr lang="en-US" sz="1100" i="1" dirty="0"/>
              <a:t>. The preparer of the resale packet shall provide such resale packet directly to the designated persons</a:t>
            </a:r>
            <a:r>
              <a:rPr lang="en-US" sz="1100" dirty="0"/>
              <a:t>.</a:t>
            </a:r>
          </a:p>
        </p:txBody>
      </p:sp>
    </p:spTree>
    <p:extLst>
      <p:ext uri="{BB962C8B-B14F-4D97-AF65-F5344CB8AC3E}">
        <p14:creationId xmlns:p14="http://schemas.microsoft.com/office/powerpoint/2010/main" val="6901490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2015/2016 Legislative Updates</a:t>
            </a:r>
            <a:endParaRPr lang="en-US" dirty="0"/>
          </a:p>
        </p:txBody>
      </p:sp>
      <p:sp>
        <p:nvSpPr>
          <p:cNvPr id="3" name="Content Placeholder 2"/>
          <p:cNvSpPr>
            <a:spLocks noGrp="1"/>
          </p:cNvSpPr>
          <p:nvPr>
            <p:ph idx="1"/>
          </p:nvPr>
        </p:nvSpPr>
        <p:spPr/>
        <p:txBody>
          <a:bodyPr>
            <a:normAutofit/>
          </a:bodyPr>
          <a:lstStyle/>
          <a:p>
            <a:pPr marL="0" indent="0">
              <a:buNone/>
            </a:pPr>
            <a:r>
              <a:rPr lang="en-US" sz="2200" dirty="0" smtClean="0"/>
              <a:t>POAA Act Changes in 2015:</a:t>
            </a:r>
            <a:endParaRPr lang="en-US" dirty="0" smtClean="0"/>
          </a:p>
          <a:p>
            <a:r>
              <a:rPr lang="en-US" sz="1100" dirty="0"/>
              <a:t>§ </a:t>
            </a:r>
            <a:r>
              <a:rPr lang="en-US" sz="1100" b="1" dirty="0">
                <a:hlinkClick r:id="rId2"/>
              </a:rPr>
              <a:t>55-509.3</a:t>
            </a:r>
            <a:r>
              <a:rPr lang="en-US" sz="1100" dirty="0"/>
              <a:t>. Association charges.</a:t>
            </a:r>
          </a:p>
          <a:p>
            <a:r>
              <a:rPr lang="en-US" sz="1100" dirty="0"/>
              <a:t>Except as expressly authorized in this chapter, in the declaration, or otherwise provided by law, no association may (i) make an assessment or impose a charge against a lot or a lot owner unless the charge is a fee for services provided or related to use of the common area or (ii) charge a fee related to the provisions set out in § </a:t>
            </a:r>
            <a:r>
              <a:rPr lang="en-US" sz="1100" b="1" dirty="0">
                <a:hlinkClick r:id="rId3"/>
              </a:rPr>
              <a:t>55-509.6</a:t>
            </a:r>
            <a:r>
              <a:rPr lang="en-US" sz="1100" dirty="0"/>
              <a:t> or </a:t>
            </a:r>
            <a:r>
              <a:rPr lang="en-US" sz="1100" b="1" dirty="0">
                <a:hlinkClick r:id="rId4"/>
              </a:rPr>
              <a:t>55-509.7</a:t>
            </a:r>
            <a:r>
              <a:rPr lang="en-US" sz="1100" dirty="0"/>
              <a:t> that is not expressly authorized in those sections. Nothing in this chapter shall be construed to authorize an association or common interest community manager to charge an inspection fee for an unimproved or improved lot except as provided in § </a:t>
            </a:r>
            <a:r>
              <a:rPr lang="en-US" sz="1100" b="1" dirty="0">
                <a:hlinkClick r:id="rId3"/>
              </a:rPr>
              <a:t>55-509.6</a:t>
            </a:r>
            <a:r>
              <a:rPr lang="en-US" sz="1100" dirty="0"/>
              <a:t> or </a:t>
            </a:r>
            <a:r>
              <a:rPr lang="en-US" sz="1100" b="1" dirty="0">
                <a:hlinkClick r:id="rId4"/>
              </a:rPr>
              <a:t>55-509.7</a:t>
            </a:r>
            <a:r>
              <a:rPr lang="en-US" sz="1100" dirty="0"/>
              <a:t>.</a:t>
            </a:r>
            <a:r>
              <a:rPr lang="en-US" sz="1100" i="1" dirty="0"/>
              <a:t> The Common Interest Community Board may assess a monetary penalty for a violation of this section against any (a) association pursuant to § </a:t>
            </a:r>
            <a:r>
              <a:rPr lang="en-US" sz="1100" b="1" i="1" dirty="0">
                <a:hlinkClick r:id="rId5"/>
              </a:rPr>
              <a:t>54.1-2351</a:t>
            </a:r>
            <a:r>
              <a:rPr lang="en-US" sz="1100" i="1" dirty="0"/>
              <a:t> or (b) common interest community manager pursuant to § </a:t>
            </a:r>
            <a:r>
              <a:rPr lang="en-US" sz="1100" b="1" i="1" dirty="0">
                <a:hlinkClick r:id="rId6"/>
              </a:rPr>
              <a:t>54.1-2349</a:t>
            </a:r>
            <a:r>
              <a:rPr lang="en-US" sz="1100" i="1" dirty="0"/>
              <a:t>, and may issue a cease and desist order against the violator pursuant to § </a:t>
            </a:r>
            <a:r>
              <a:rPr lang="en-US" sz="1100" b="1" i="1" dirty="0">
                <a:hlinkClick r:id="rId6"/>
              </a:rPr>
              <a:t>54.1-2349</a:t>
            </a:r>
            <a:r>
              <a:rPr lang="en-US" sz="1100" i="1" dirty="0"/>
              <a:t> or </a:t>
            </a:r>
            <a:r>
              <a:rPr lang="en-US" sz="1100" b="1" i="1" dirty="0">
                <a:hlinkClick r:id="rId7"/>
              </a:rPr>
              <a:t>54.1-2352</a:t>
            </a:r>
            <a:r>
              <a:rPr lang="en-US" sz="1100" i="1" dirty="0"/>
              <a:t>, as applicable.</a:t>
            </a:r>
            <a:endParaRPr lang="en-US" sz="1100" dirty="0"/>
          </a:p>
        </p:txBody>
      </p:sp>
    </p:spTree>
    <p:extLst>
      <p:ext uri="{BB962C8B-B14F-4D97-AF65-F5344CB8AC3E}">
        <p14:creationId xmlns:p14="http://schemas.microsoft.com/office/powerpoint/2010/main" val="13888854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2015/2016 Legislative Updates</a:t>
            </a:r>
            <a:endParaRPr lang="en-US" dirty="0"/>
          </a:p>
        </p:txBody>
      </p:sp>
      <p:sp>
        <p:nvSpPr>
          <p:cNvPr id="3" name="Content Placeholder 2"/>
          <p:cNvSpPr>
            <a:spLocks noGrp="1"/>
          </p:cNvSpPr>
          <p:nvPr>
            <p:ph idx="1"/>
          </p:nvPr>
        </p:nvSpPr>
        <p:spPr/>
        <p:txBody>
          <a:bodyPr>
            <a:normAutofit/>
          </a:bodyPr>
          <a:lstStyle/>
          <a:p>
            <a:pPr marL="0" indent="0">
              <a:buNone/>
            </a:pPr>
            <a:r>
              <a:rPr lang="en-US" sz="2200" dirty="0" smtClean="0"/>
              <a:t>POAA Act Changes in 2015:</a:t>
            </a:r>
            <a:endParaRPr lang="en-US" dirty="0" smtClean="0"/>
          </a:p>
          <a:p>
            <a:r>
              <a:rPr lang="en-US" sz="1100" i="1" dirty="0"/>
              <a:t>§ </a:t>
            </a:r>
            <a:r>
              <a:rPr lang="en-US" sz="1100" b="1" i="1" dirty="0">
                <a:hlinkClick r:id="rId2"/>
              </a:rPr>
              <a:t>55-509.3:1</a:t>
            </a:r>
            <a:r>
              <a:rPr lang="en-US" sz="1100" i="1" dirty="0"/>
              <a:t>. Rental of lots.</a:t>
            </a:r>
            <a:endParaRPr lang="en-US" sz="1100" dirty="0"/>
          </a:p>
          <a:p>
            <a:r>
              <a:rPr lang="en-US" sz="1100" i="1" dirty="0"/>
              <a:t>A. Except as expressly authorized in this chapter or in the declaration or as otherwise provided by law, an association may not condition or prohibit the rental to a tenant of a lot by a lot owner or make an assessment or impose a charge except as provided in § </a:t>
            </a:r>
            <a:r>
              <a:rPr lang="en-US" sz="1100" b="1" i="1" dirty="0">
                <a:hlinkClick r:id="rId3"/>
              </a:rPr>
              <a:t>55-509.3</a:t>
            </a:r>
            <a:r>
              <a:rPr lang="en-US" sz="1100" i="1" dirty="0"/>
              <a:t>.</a:t>
            </a:r>
            <a:endParaRPr lang="en-US" sz="1100" dirty="0"/>
          </a:p>
          <a:p>
            <a:r>
              <a:rPr lang="en-US" sz="1100" i="1" dirty="0"/>
              <a:t>B. Except as expressly authorized in this chapter or in the declaration, no association shall:</a:t>
            </a:r>
            <a:endParaRPr lang="en-US" sz="1100" dirty="0"/>
          </a:p>
          <a:p>
            <a:r>
              <a:rPr lang="en-US" sz="1100" i="1" dirty="0"/>
              <a:t>1. Charge a rental fee, application fee, or other processing fee of any kind in excess of $50 as a condition of approval of such a rental during the term of any lease;</a:t>
            </a:r>
            <a:endParaRPr lang="en-US" sz="1100" dirty="0"/>
          </a:p>
          <a:p>
            <a:r>
              <a:rPr lang="en-US" sz="1100" i="1" dirty="0"/>
              <a:t>2. Require the lot owner to use a lease prepared by the association; or</a:t>
            </a:r>
            <a:endParaRPr lang="en-US" sz="1100" dirty="0"/>
          </a:p>
          <a:p>
            <a:r>
              <a:rPr lang="en-US" sz="1100" i="1" dirty="0"/>
              <a:t>3. Charge a security deposit from the lot owner or the tenant of the lot owner.</a:t>
            </a:r>
            <a:endParaRPr lang="en-US" sz="1100" dirty="0"/>
          </a:p>
          <a:p>
            <a:r>
              <a:rPr lang="en-US" sz="1100" i="1" dirty="0"/>
              <a:t>C. The association may require the lot owner to provide the association with a copy of any (i) lease with a tenant or (ii) association document completed by the lot owner or representative that discloses the names and contact information of the tenant and occupants under such lease. The association may require the lot owner to provide the association with the tenant's acknowledgement of and consent to any rules and regulations of the association.</a:t>
            </a:r>
            <a:endParaRPr lang="en-US" sz="1100" dirty="0"/>
          </a:p>
        </p:txBody>
      </p:sp>
    </p:spTree>
    <p:extLst>
      <p:ext uri="{BB962C8B-B14F-4D97-AF65-F5344CB8AC3E}">
        <p14:creationId xmlns:p14="http://schemas.microsoft.com/office/powerpoint/2010/main" val="31966143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2015/2016 Legislative Updates</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sz="2200" dirty="0" smtClean="0"/>
              <a:t>POAA Act Changes in 2015:</a:t>
            </a:r>
            <a:endParaRPr lang="en-US" dirty="0" smtClean="0"/>
          </a:p>
          <a:p>
            <a:r>
              <a:rPr lang="en-US" sz="1100" dirty="0"/>
              <a:t>§ </a:t>
            </a:r>
            <a:r>
              <a:rPr lang="en-US" sz="1100" b="1" dirty="0">
                <a:hlinkClick r:id="rId2"/>
              </a:rPr>
              <a:t>55-509.5</a:t>
            </a:r>
            <a:r>
              <a:rPr lang="en-US" sz="1100" dirty="0"/>
              <a:t>. Contents of association disclosure packet; delivery of packet.</a:t>
            </a:r>
          </a:p>
          <a:p>
            <a:r>
              <a:rPr lang="en-US" sz="1100" dirty="0" smtClean="0"/>
              <a:t>D</a:t>
            </a:r>
            <a:r>
              <a:rPr lang="en-US" sz="1100" dirty="0"/>
              <a:t>. The seller or his authorized agent may request that the disclosure packet be provided in hard copy or in electronic form. An association or common interest community manager may provide the disclosure packet electronically; however, the seller or his authorized agent shall have the right to request that the association disclosure packet be provided in hard copy. The seller or his authorized agent shall continue to have the right to request a hard copy of the disclosure packet in person at the principal place of business of the association. If the seller or his authorized agent requests that the disclosure packet be provided in electronic format, neither the association nor its common interest community manager may require the seller or his authorized agent to pay any fees to use the provider's electronic network or system. </a:t>
            </a:r>
            <a:r>
              <a:rPr lang="en-US" sz="1100" i="1" dirty="0"/>
              <a:t>The disclosure packet shall not be delivered in hard copy if the requestor has requested delivery of such disclosure packet electronically. If the disclosure packet is provided electronically by a website link, the preparer shall not cause the website link to expire within the subsequent 90-day period. The preparer shall not charge another fee during the subsequent 12-month period, except that the preparer may charge an update fee of $50 as provided in § </a:t>
            </a:r>
            <a:r>
              <a:rPr lang="en-US" sz="1100" b="1" i="1" dirty="0">
                <a:hlinkClick r:id="rId3"/>
              </a:rPr>
              <a:t>55-509.6</a:t>
            </a:r>
            <a:r>
              <a:rPr lang="en-US" sz="1100" i="1" dirty="0"/>
              <a:t> after the expiration of the 90-day period from the date of issuance of such packet. </a:t>
            </a:r>
            <a:r>
              <a:rPr lang="en-US" sz="1100" dirty="0"/>
              <a:t>If the seller or his authorized agent asks that the disclosure packet be provided in electronic format, the seller or his authorized agent may designate no more than two additional recipients to receive the disclosure packet in electronic format at no additional charge.</a:t>
            </a:r>
          </a:p>
        </p:txBody>
      </p:sp>
    </p:spTree>
    <p:extLst>
      <p:ext uri="{BB962C8B-B14F-4D97-AF65-F5344CB8AC3E}">
        <p14:creationId xmlns:p14="http://schemas.microsoft.com/office/powerpoint/2010/main" val="8733348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2015/2016 Legislative Updates</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sz="2200" dirty="0" smtClean="0"/>
              <a:t>POAA Act Changes in 2015:</a:t>
            </a:r>
            <a:endParaRPr lang="en-US" dirty="0" smtClean="0"/>
          </a:p>
          <a:p>
            <a:r>
              <a:rPr lang="en-US" sz="1100" dirty="0"/>
              <a:t>§ </a:t>
            </a:r>
            <a:r>
              <a:rPr lang="en-US" sz="1100" b="1" dirty="0">
                <a:hlinkClick r:id="rId2"/>
              </a:rPr>
              <a:t>55-509.5</a:t>
            </a:r>
            <a:r>
              <a:rPr lang="en-US" sz="1100" dirty="0"/>
              <a:t>. Contents of association disclosure packet; delivery of packet.</a:t>
            </a:r>
          </a:p>
          <a:p>
            <a:r>
              <a:rPr lang="en-US" sz="1100" dirty="0" smtClean="0"/>
              <a:t>D</a:t>
            </a:r>
            <a:r>
              <a:rPr lang="en-US" sz="1100" dirty="0"/>
              <a:t>. The seller or his authorized agent may request that the disclosure packet be provided in hard copy or in electronic form. An association or common interest community manager may provide the disclosure packet electronically; however, the seller or his authorized agent shall have the right to request that the association disclosure packet be provided in hard copy. The seller or his authorized agent shall continue to have the right to request a hard copy of the disclosure packet in person at the principal place of business of the association. If the seller or his authorized agent requests that the disclosure packet be provided in electronic format, neither the association nor its common interest community manager may require the seller or his authorized agent to pay any fees to use the provider's electronic network or system. </a:t>
            </a:r>
            <a:r>
              <a:rPr lang="en-US" sz="1100" i="1" dirty="0"/>
              <a:t>The disclosure packet shall not be delivered in hard copy if the requestor has requested delivery of such disclosure packet electronically. If the disclosure packet is provided electronically by a website link, the preparer shall not cause the website link to expire within the subsequent 90-day period. The preparer shall not charge another fee during the subsequent 12-month period, except that the preparer may charge an update fee of $50 as provided in § </a:t>
            </a:r>
            <a:r>
              <a:rPr lang="en-US" sz="1100" b="1" i="1" dirty="0">
                <a:hlinkClick r:id="rId3"/>
              </a:rPr>
              <a:t>55-509.6</a:t>
            </a:r>
            <a:r>
              <a:rPr lang="en-US" sz="1100" i="1" dirty="0"/>
              <a:t> after the expiration of the 90-day period from the date of issuance of such packet. </a:t>
            </a:r>
            <a:r>
              <a:rPr lang="en-US" sz="1100" dirty="0"/>
              <a:t>If the seller or his authorized agent asks that the disclosure packet be provided in electronic format, the seller or his authorized agent may designate no more than two additional recipients to receive the disclosure packet in electronic format at no additional charge.</a:t>
            </a:r>
          </a:p>
        </p:txBody>
      </p:sp>
    </p:spTree>
    <p:extLst>
      <p:ext uri="{BB962C8B-B14F-4D97-AF65-F5344CB8AC3E}">
        <p14:creationId xmlns:p14="http://schemas.microsoft.com/office/powerpoint/2010/main" val="2199758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2015/2016 Legislative Updates</a:t>
            </a:r>
            <a:endParaRPr lang="en-US" dirty="0"/>
          </a:p>
        </p:txBody>
      </p:sp>
      <p:sp>
        <p:nvSpPr>
          <p:cNvPr id="3" name="Content Placeholder 2"/>
          <p:cNvSpPr>
            <a:spLocks noGrp="1"/>
          </p:cNvSpPr>
          <p:nvPr>
            <p:ph idx="1"/>
          </p:nvPr>
        </p:nvSpPr>
        <p:spPr/>
        <p:txBody>
          <a:bodyPr>
            <a:normAutofit fontScale="40000" lnSpcReduction="20000"/>
          </a:bodyPr>
          <a:lstStyle/>
          <a:p>
            <a:pPr marL="0" indent="0">
              <a:buNone/>
            </a:pPr>
            <a:r>
              <a:rPr lang="en-US" sz="6200" dirty="0" smtClean="0"/>
              <a:t>Condo Act Changes in 2016:</a:t>
            </a:r>
            <a:endParaRPr lang="en-US" sz="6200" dirty="0"/>
          </a:p>
          <a:p>
            <a:pPr marL="0" indent="0">
              <a:buNone/>
            </a:pPr>
            <a:endParaRPr lang="en-US" dirty="0" smtClean="0"/>
          </a:p>
          <a:p>
            <a:r>
              <a:rPr lang="en-US" sz="3100" dirty="0"/>
              <a:t>§ </a:t>
            </a:r>
            <a:r>
              <a:rPr lang="en-US" sz="3100" b="1" dirty="0">
                <a:hlinkClick r:id="rId2"/>
              </a:rPr>
              <a:t>55-79.87:1</a:t>
            </a:r>
            <a:r>
              <a:rPr lang="en-US" sz="3100" dirty="0"/>
              <a:t>. Rental of units.</a:t>
            </a:r>
          </a:p>
          <a:p>
            <a:r>
              <a:rPr lang="en-US" sz="3100" dirty="0"/>
              <a:t>A. Except as expressly authorized in this chapter or in the condominium instruments or as otherwise provided by law, no unit owners' association </a:t>
            </a:r>
            <a:r>
              <a:rPr lang="en-US" sz="3100" strike="sngStrike" dirty="0"/>
              <a:t>may condition or prohibit the rental of a unit to a tenant by a unit owner or make an assessment or impose a charge except as provided in § </a:t>
            </a:r>
            <a:r>
              <a:rPr lang="en-US" sz="3100" b="1" dirty="0">
                <a:hlinkClick r:id="rId3"/>
              </a:rPr>
              <a:t>55-79.42:1</a:t>
            </a:r>
            <a:r>
              <a:rPr lang="en-US" sz="3100" strike="sngStrike" dirty="0"/>
              <a:t>.</a:t>
            </a:r>
            <a:endParaRPr lang="en-US" sz="3100" dirty="0"/>
          </a:p>
          <a:p>
            <a:r>
              <a:rPr lang="en-US" sz="3100" strike="sngStrike" dirty="0"/>
              <a:t>B. Except as expressly authorized in this chapter or in the condominium instruments, no unit owners' association </a:t>
            </a:r>
            <a:r>
              <a:rPr lang="en-US" sz="3100" dirty="0"/>
              <a:t>shall:</a:t>
            </a:r>
          </a:p>
          <a:p>
            <a:r>
              <a:rPr lang="en-US" sz="3100" dirty="0"/>
              <a:t>1. </a:t>
            </a:r>
            <a:r>
              <a:rPr lang="en-US" sz="3100" i="1" dirty="0"/>
              <a:t>Condition or prohibit the rental of a unit to a tenant by a unit owner or make an assessment or impose a charge except as provided in § </a:t>
            </a:r>
            <a:r>
              <a:rPr lang="en-US" sz="3100" b="1" i="1" dirty="0">
                <a:hlinkClick r:id="rId3"/>
              </a:rPr>
              <a:t>55-79.42:1</a:t>
            </a:r>
            <a:r>
              <a:rPr lang="en-US" sz="3100" i="1" dirty="0"/>
              <a:t>;</a:t>
            </a:r>
            <a:endParaRPr lang="en-US" sz="3100" dirty="0"/>
          </a:p>
          <a:p>
            <a:r>
              <a:rPr lang="en-US" sz="3100" i="1" dirty="0"/>
              <a:t>2. </a:t>
            </a:r>
            <a:r>
              <a:rPr lang="en-US" sz="3100" dirty="0"/>
              <a:t>Charge a rental fee, application fee, or other processing fee of any kind in excess of $50</a:t>
            </a:r>
            <a:r>
              <a:rPr lang="en-US" sz="3100" strike="sngStrike" dirty="0"/>
              <a:t> as a condition of approval of such a rental</a:t>
            </a:r>
            <a:r>
              <a:rPr lang="en-US" sz="3100" dirty="0"/>
              <a:t> during the term of any lease;</a:t>
            </a:r>
          </a:p>
          <a:p>
            <a:r>
              <a:rPr lang="en-US" sz="3100" strike="sngStrike" dirty="0"/>
              <a:t>2. </a:t>
            </a:r>
            <a:r>
              <a:rPr lang="en-US" sz="3100" i="1" dirty="0"/>
              <a:t>3. Charge an annual or monthly rental fee or any other fee not expressly authorized in § </a:t>
            </a:r>
            <a:r>
              <a:rPr lang="en-US" sz="3100" b="1" i="1" dirty="0">
                <a:hlinkClick r:id="rId3"/>
              </a:rPr>
              <a:t>55-79.42:1</a:t>
            </a:r>
            <a:r>
              <a:rPr lang="en-US" sz="3100" i="1" dirty="0"/>
              <a:t>;</a:t>
            </a:r>
            <a:endParaRPr lang="en-US" sz="3100" dirty="0"/>
          </a:p>
          <a:p>
            <a:r>
              <a:rPr lang="en-US" sz="3100" i="1" dirty="0"/>
              <a:t>4. </a:t>
            </a:r>
            <a:r>
              <a:rPr lang="en-US" sz="3100" dirty="0"/>
              <a:t>Require the unit owner to use a lease</a:t>
            </a:r>
            <a:r>
              <a:rPr lang="en-US" sz="3100" i="1" dirty="0"/>
              <a:t> or an addendum to the lease</a:t>
            </a:r>
            <a:r>
              <a:rPr lang="en-US" sz="3100" dirty="0"/>
              <a:t> prepared by the unit owners' association;</a:t>
            </a:r>
            <a:r>
              <a:rPr lang="en-US" sz="3100" strike="sngStrike" dirty="0"/>
              <a:t> or</a:t>
            </a:r>
            <a:endParaRPr lang="en-US" sz="3100" dirty="0"/>
          </a:p>
          <a:p>
            <a:r>
              <a:rPr lang="en-US" sz="3100" strike="sngStrike" dirty="0"/>
              <a:t>3. </a:t>
            </a:r>
            <a:r>
              <a:rPr lang="en-US" sz="3100" i="1" dirty="0"/>
              <a:t>5. </a:t>
            </a:r>
            <a:r>
              <a:rPr lang="en-US" sz="3100" dirty="0"/>
              <a:t>Charge</a:t>
            </a:r>
            <a:r>
              <a:rPr lang="en-US" sz="3100" strike="sngStrike" dirty="0"/>
              <a:t> a security</a:t>
            </a:r>
            <a:r>
              <a:rPr lang="en-US" sz="3100" i="1" dirty="0"/>
              <a:t> any</a:t>
            </a:r>
            <a:r>
              <a:rPr lang="en-US" sz="3100" dirty="0"/>
              <a:t> deposit from the unit owner or the tenant of the unit owner</a:t>
            </a:r>
            <a:r>
              <a:rPr lang="en-US" sz="3100" strike="sngStrike" dirty="0"/>
              <a:t>.</a:t>
            </a:r>
            <a:r>
              <a:rPr lang="en-US" sz="3100" i="1" dirty="0"/>
              <a:t>; </a:t>
            </a:r>
            <a:r>
              <a:rPr lang="en-US" sz="3100" i="1" dirty="0" smtClean="0"/>
              <a:t>or</a:t>
            </a:r>
            <a:endParaRPr lang="en-US" sz="3100" dirty="0"/>
          </a:p>
        </p:txBody>
      </p:sp>
    </p:spTree>
    <p:extLst>
      <p:ext uri="{BB962C8B-B14F-4D97-AF65-F5344CB8AC3E}">
        <p14:creationId xmlns:p14="http://schemas.microsoft.com/office/powerpoint/2010/main" val="23263826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2015/2016 Legislative Updates</a:t>
            </a:r>
            <a:endParaRPr lang="en-US" dirty="0"/>
          </a:p>
        </p:txBody>
      </p:sp>
      <p:sp>
        <p:nvSpPr>
          <p:cNvPr id="3" name="Content Placeholder 2"/>
          <p:cNvSpPr>
            <a:spLocks noGrp="1"/>
          </p:cNvSpPr>
          <p:nvPr>
            <p:ph idx="1"/>
          </p:nvPr>
        </p:nvSpPr>
        <p:spPr/>
        <p:txBody>
          <a:bodyPr>
            <a:normAutofit fontScale="25000" lnSpcReduction="20000"/>
          </a:bodyPr>
          <a:lstStyle/>
          <a:p>
            <a:pPr marL="0" indent="0">
              <a:buNone/>
            </a:pPr>
            <a:r>
              <a:rPr lang="en-US" sz="6200" dirty="0" smtClean="0"/>
              <a:t>Condo Act Changes in 2016:</a:t>
            </a:r>
            <a:endParaRPr lang="en-US" sz="6200" dirty="0"/>
          </a:p>
          <a:p>
            <a:pPr marL="0" indent="0">
              <a:buNone/>
            </a:pPr>
            <a:endParaRPr lang="en-US" sz="4400" dirty="0" smtClean="0"/>
          </a:p>
          <a:p>
            <a:r>
              <a:rPr lang="en-US" sz="4400" i="1" dirty="0"/>
              <a:t>6. Have the authority to evict a tenant of any unit owner or to require any unit owner to execute a power of attorney authorizing the unit owners' association to so evict.  However, if the unit owner designates a person licensed under the provisions of § </a:t>
            </a:r>
            <a:r>
              <a:rPr lang="en-US" sz="4400" b="1" i="1" dirty="0">
                <a:hlinkClick r:id="rId2"/>
              </a:rPr>
              <a:t>54.1-2106.1</a:t>
            </a:r>
            <a:r>
              <a:rPr lang="en-US" sz="4400" i="1" dirty="0"/>
              <a:t> as the unit owner's authorized representative with respect to any lease, the unit owners' association shall recognize such representation without a formal power of attorney, provided that the unit owners' association is given a written authorization signed by the unit owner designating such representative. Notwithstanding the foregoing, the requirements of § </a:t>
            </a:r>
            <a:r>
              <a:rPr lang="en-US" sz="4400" b="1" i="1" dirty="0">
                <a:hlinkClick r:id="rId3"/>
              </a:rPr>
              <a:t>55-79.77</a:t>
            </a:r>
            <a:r>
              <a:rPr lang="en-US" sz="4400" i="1" dirty="0"/>
              <a:t> and the condominium instruments shall be satisfied before any such representative may exercise a vote on behalf of a unit owner as a proxy.</a:t>
            </a:r>
            <a:endParaRPr lang="en-US" sz="4400" dirty="0"/>
          </a:p>
          <a:p>
            <a:r>
              <a:rPr lang="en-US" sz="4400" strike="sngStrike" dirty="0"/>
              <a:t>C. </a:t>
            </a:r>
            <a:r>
              <a:rPr lang="en-US" sz="4400" i="1" dirty="0"/>
              <a:t>B. </a:t>
            </a:r>
            <a:r>
              <a:rPr lang="en-US" sz="4400" dirty="0"/>
              <a:t>The unit owners' association may require the unit owner to provide the unit owners' association with</a:t>
            </a:r>
            <a:r>
              <a:rPr lang="en-US" sz="4400" strike="sngStrike" dirty="0"/>
              <a:t> a copy of any (i) lease with a tenant or (ii) unit owners' association document completed by the unit owner or representative that discloses</a:t>
            </a:r>
            <a:r>
              <a:rPr lang="en-US" sz="4400" dirty="0"/>
              <a:t> the names and contact information of</a:t>
            </a:r>
            <a:r>
              <a:rPr lang="en-US" sz="4400" strike="sngStrike" dirty="0"/>
              <a:t> tenant</a:t>
            </a:r>
            <a:r>
              <a:rPr lang="en-US" sz="4400" i="1" dirty="0"/>
              <a:t> the tenants</a:t>
            </a:r>
            <a:r>
              <a:rPr lang="en-US" sz="4400" dirty="0"/>
              <a:t> and</a:t>
            </a:r>
            <a:r>
              <a:rPr lang="en-US" sz="4400" i="1" dirty="0"/>
              <a:t> authorized</a:t>
            </a:r>
            <a:r>
              <a:rPr lang="en-US" sz="4400" dirty="0"/>
              <a:t> occupants under</a:t>
            </a:r>
            <a:r>
              <a:rPr lang="en-US" sz="4400" strike="sngStrike" dirty="0"/>
              <a:t> the</a:t>
            </a:r>
            <a:r>
              <a:rPr lang="en-US" sz="4400" i="1" dirty="0"/>
              <a:t> such</a:t>
            </a:r>
            <a:r>
              <a:rPr lang="en-US" sz="4400" dirty="0"/>
              <a:t> lease</a:t>
            </a:r>
            <a:r>
              <a:rPr lang="en-US" sz="4400" i="1" dirty="0"/>
              <a:t> and any authorized agent of the unit owner, and vehicle information for such tenants or authorized occupants</a:t>
            </a:r>
            <a:r>
              <a:rPr lang="en-US" sz="4400" dirty="0"/>
              <a:t>. The unit owners' association may require the unit owner to provide the unit owners' association with the tenant's acknowledgement of and consent to any rules and regulations of the unit owners' association.</a:t>
            </a:r>
          </a:p>
          <a:p>
            <a:r>
              <a:rPr lang="en-US" sz="4400" i="1" dirty="0"/>
              <a:t>C. The provisions of this section shall not apply to units owned by the unit owners' association.</a:t>
            </a:r>
            <a:endParaRPr lang="en-US" sz="4400" dirty="0"/>
          </a:p>
        </p:txBody>
      </p:sp>
    </p:spTree>
    <p:extLst>
      <p:ext uri="{BB962C8B-B14F-4D97-AF65-F5344CB8AC3E}">
        <p14:creationId xmlns:p14="http://schemas.microsoft.com/office/powerpoint/2010/main" val="12479681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2015/2016 Legislative Updates</a:t>
            </a:r>
            <a:endParaRPr lang="en-US" dirty="0"/>
          </a:p>
        </p:txBody>
      </p:sp>
      <p:sp>
        <p:nvSpPr>
          <p:cNvPr id="3" name="Content Placeholder 2"/>
          <p:cNvSpPr>
            <a:spLocks noGrp="1"/>
          </p:cNvSpPr>
          <p:nvPr>
            <p:ph idx="1"/>
          </p:nvPr>
        </p:nvSpPr>
        <p:spPr/>
        <p:txBody>
          <a:bodyPr>
            <a:normAutofit/>
          </a:bodyPr>
          <a:lstStyle/>
          <a:p>
            <a:pPr marL="0" indent="0">
              <a:buNone/>
            </a:pPr>
            <a:r>
              <a:rPr lang="en-US" sz="2000" dirty="0" smtClean="0"/>
              <a:t>POAA Changes in 2016:</a:t>
            </a:r>
          </a:p>
          <a:p>
            <a:r>
              <a:rPr lang="en-US" sz="1100" dirty="0"/>
              <a:t>§ </a:t>
            </a:r>
            <a:r>
              <a:rPr lang="en-US" sz="1100" b="1" dirty="0">
                <a:hlinkClick r:id="rId2"/>
              </a:rPr>
              <a:t>55-509.3:1</a:t>
            </a:r>
            <a:r>
              <a:rPr lang="en-US" sz="1100" dirty="0"/>
              <a:t>. Rental of lots.</a:t>
            </a:r>
          </a:p>
          <a:p>
            <a:r>
              <a:rPr lang="en-US" sz="1100" dirty="0"/>
              <a:t>A. Except as expressly authorized in this chapter or in the declaration or as otherwise provided by law</a:t>
            </a:r>
            <a:r>
              <a:rPr lang="en-US" sz="1100" strike="sngStrike" dirty="0"/>
              <a:t>, an association may not condition or prohibit the rental to a tenant of a lot by a lot owner or make an assessment or impose a charge except as provided in § </a:t>
            </a:r>
            <a:r>
              <a:rPr lang="en-US" sz="1100" b="1" dirty="0">
                <a:hlinkClick r:id="rId3"/>
              </a:rPr>
              <a:t>55-509.3</a:t>
            </a:r>
            <a:r>
              <a:rPr lang="en-US" sz="1100" strike="sngStrike" dirty="0"/>
              <a:t>.</a:t>
            </a:r>
            <a:endParaRPr lang="en-US" sz="1100" dirty="0"/>
          </a:p>
          <a:p>
            <a:r>
              <a:rPr lang="en-US" sz="1100" strike="sngStrike" dirty="0"/>
              <a:t>B. Except as expressly authorized in this chapter or in the declaration</a:t>
            </a:r>
            <a:r>
              <a:rPr lang="en-US" sz="1100" dirty="0"/>
              <a:t>, no association shall:</a:t>
            </a:r>
          </a:p>
          <a:p>
            <a:r>
              <a:rPr lang="en-US" sz="1100" dirty="0"/>
              <a:t>1. </a:t>
            </a:r>
            <a:r>
              <a:rPr lang="en-US" sz="1100" i="1" dirty="0"/>
              <a:t>Condition or prohibit the rental to a tenant of a lot by a lot owner or make an assessment or impose a charge except as provided in § </a:t>
            </a:r>
            <a:r>
              <a:rPr lang="en-US" sz="1100" b="1" i="1" dirty="0">
                <a:hlinkClick r:id="rId3"/>
              </a:rPr>
              <a:t>55-509.3</a:t>
            </a:r>
            <a:r>
              <a:rPr lang="en-US" sz="1100" i="1" dirty="0"/>
              <a:t>;</a:t>
            </a:r>
            <a:endParaRPr lang="en-US" sz="1100" dirty="0"/>
          </a:p>
          <a:p>
            <a:r>
              <a:rPr lang="en-US" sz="1100" i="1" dirty="0"/>
              <a:t>2. </a:t>
            </a:r>
            <a:r>
              <a:rPr lang="en-US" sz="1100" dirty="0"/>
              <a:t>Charge a rental fee, application fee, or other processing fee of any kind in excess of $50</a:t>
            </a:r>
            <a:r>
              <a:rPr lang="en-US" sz="1100" strike="sngStrike" dirty="0"/>
              <a:t> as a condition of approval of such a rental</a:t>
            </a:r>
            <a:r>
              <a:rPr lang="en-US" sz="1100" dirty="0"/>
              <a:t> during the term of any lease;</a:t>
            </a:r>
          </a:p>
          <a:p>
            <a:r>
              <a:rPr lang="en-US" sz="1100" strike="sngStrike" dirty="0"/>
              <a:t>2. </a:t>
            </a:r>
            <a:r>
              <a:rPr lang="en-US" sz="1100" i="1" dirty="0"/>
              <a:t>3. Charge an annual or monthly rental fee or any other fee not expressly authorized in § </a:t>
            </a:r>
            <a:r>
              <a:rPr lang="en-US" sz="1100" b="1" i="1" dirty="0">
                <a:hlinkClick r:id="rId3"/>
              </a:rPr>
              <a:t>55-509.3</a:t>
            </a:r>
            <a:r>
              <a:rPr lang="en-US" sz="1100" i="1" dirty="0"/>
              <a:t>;</a:t>
            </a:r>
            <a:endParaRPr lang="en-US" sz="1100" dirty="0"/>
          </a:p>
          <a:p>
            <a:r>
              <a:rPr lang="en-US" sz="1100" i="1" dirty="0"/>
              <a:t>4. </a:t>
            </a:r>
            <a:r>
              <a:rPr lang="en-US" sz="1100" dirty="0"/>
              <a:t>Require the lot owner to use a lease</a:t>
            </a:r>
            <a:r>
              <a:rPr lang="en-US" sz="1100" i="1" dirty="0"/>
              <a:t> or an addendum to the lease</a:t>
            </a:r>
            <a:r>
              <a:rPr lang="en-US" sz="1100" dirty="0"/>
              <a:t> prepared by the association;</a:t>
            </a:r>
            <a:r>
              <a:rPr lang="en-US" sz="1100" strike="sngStrike" dirty="0"/>
              <a:t> or</a:t>
            </a:r>
            <a:endParaRPr lang="en-US" sz="1100" dirty="0"/>
          </a:p>
          <a:p>
            <a:r>
              <a:rPr lang="en-US" sz="1100" strike="sngStrike" dirty="0"/>
              <a:t>3. </a:t>
            </a:r>
            <a:r>
              <a:rPr lang="en-US" sz="1100" i="1" dirty="0"/>
              <a:t>5. </a:t>
            </a:r>
            <a:r>
              <a:rPr lang="en-US" sz="1100" dirty="0"/>
              <a:t>Charge</a:t>
            </a:r>
            <a:r>
              <a:rPr lang="en-US" sz="1100" strike="sngStrike" dirty="0"/>
              <a:t> a security</a:t>
            </a:r>
            <a:r>
              <a:rPr lang="en-US" sz="1100" i="1" dirty="0"/>
              <a:t> any</a:t>
            </a:r>
            <a:r>
              <a:rPr lang="en-US" sz="1100" dirty="0"/>
              <a:t> deposit from the lot owner or the tenant of the lot owner</a:t>
            </a:r>
            <a:r>
              <a:rPr lang="en-US" sz="1100" strike="sngStrike" dirty="0"/>
              <a:t>.</a:t>
            </a:r>
            <a:r>
              <a:rPr lang="en-US" sz="1100" i="1" dirty="0"/>
              <a:t>; </a:t>
            </a:r>
            <a:r>
              <a:rPr lang="en-US" sz="1100" i="1" dirty="0" smtClean="0"/>
              <a:t>or</a:t>
            </a:r>
            <a:endParaRPr lang="en-US" sz="1100" dirty="0"/>
          </a:p>
        </p:txBody>
      </p:sp>
    </p:spTree>
    <p:extLst>
      <p:ext uri="{BB962C8B-B14F-4D97-AF65-F5344CB8AC3E}">
        <p14:creationId xmlns:p14="http://schemas.microsoft.com/office/powerpoint/2010/main" val="5727769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2355" y="856528"/>
            <a:ext cx="7685590" cy="4955203"/>
          </a:xfrm>
          <a:prstGeom prst="rect">
            <a:avLst/>
          </a:prstGeom>
          <a:noFill/>
        </p:spPr>
        <p:txBody>
          <a:bodyPr wrap="square" rtlCol="0">
            <a:spAutoFit/>
          </a:bodyPr>
          <a:lstStyle/>
          <a:p>
            <a:pPr marL="514350" lvl="0" indent="-514350">
              <a:buFont typeface="+mj-lt"/>
              <a:buAutoNum type="romanUcPeriod"/>
            </a:pPr>
            <a:r>
              <a:rPr lang="en-US" sz="1400" dirty="0">
                <a:solidFill>
                  <a:schemeClr val="tx2"/>
                </a:solidFill>
              </a:rPr>
              <a:t>The Ground Level – Your Governing </a:t>
            </a:r>
            <a:r>
              <a:rPr lang="en-US" sz="1400" dirty="0" smtClean="0">
                <a:solidFill>
                  <a:schemeClr val="tx2"/>
                </a:solidFill>
              </a:rPr>
              <a:t>Documents</a:t>
            </a:r>
          </a:p>
          <a:p>
            <a:pPr lvl="0"/>
            <a:endParaRPr lang="en-US" sz="1400" dirty="0">
              <a:solidFill>
                <a:schemeClr val="tx2"/>
              </a:solidFill>
            </a:endParaRPr>
          </a:p>
          <a:p>
            <a:pPr lvl="1">
              <a:tabLst>
                <a:tab pos="682625" algn="l"/>
              </a:tabLst>
            </a:pPr>
            <a:r>
              <a:rPr lang="en-US" dirty="0" smtClean="0">
                <a:solidFill>
                  <a:schemeClr val="tx2"/>
                </a:solidFill>
              </a:rPr>
              <a:t>A.	Declaration</a:t>
            </a:r>
            <a:endParaRPr lang="en-US" dirty="0">
              <a:solidFill>
                <a:schemeClr val="tx2"/>
              </a:solidFill>
            </a:endParaRPr>
          </a:p>
          <a:p>
            <a:pPr marL="1371600" lvl="2" indent="-457200">
              <a:buFont typeface="+mj-lt"/>
              <a:buAutoNum type="arabicPeriod"/>
              <a:tabLst>
                <a:tab pos="1146175" algn="l"/>
              </a:tabLst>
            </a:pPr>
            <a:r>
              <a:rPr lang="en-US" dirty="0" smtClean="0">
                <a:solidFill>
                  <a:schemeClr val="tx2"/>
                </a:solidFill>
              </a:rPr>
              <a:t>Declaration is the recorded document that affects and attaches to the title to the real property within the Association</a:t>
            </a:r>
          </a:p>
          <a:p>
            <a:pPr marL="1371600" lvl="2" indent="-457200">
              <a:buFont typeface="+mj-lt"/>
              <a:buAutoNum type="arabicPeriod"/>
              <a:tabLst>
                <a:tab pos="1146175" algn="l"/>
              </a:tabLst>
            </a:pPr>
            <a:r>
              <a:rPr lang="en-US" dirty="0" smtClean="0">
                <a:solidFill>
                  <a:schemeClr val="tx2"/>
                </a:solidFill>
              </a:rPr>
              <a:t>Likely </a:t>
            </a:r>
            <a:r>
              <a:rPr lang="en-US" dirty="0">
                <a:solidFill>
                  <a:schemeClr val="tx2"/>
                </a:solidFill>
              </a:rPr>
              <a:t>where your powers </a:t>
            </a:r>
            <a:r>
              <a:rPr lang="en-US" dirty="0" smtClean="0">
                <a:solidFill>
                  <a:schemeClr val="tx2"/>
                </a:solidFill>
              </a:rPr>
              <a:t>are:</a:t>
            </a:r>
            <a:endParaRPr lang="en-US" dirty="0">
              <a:solidFill>
                <a:schemeClr val="tx2"/>
              </a:solidFill>
            </a:endParaRPr>
          </a:p>
          <a:p>
            <a:pPr marL="1828800" lvl="3" indent="-457200">
              <a:buFont typeface="Arial" panose="020B0604020202020204" pitchFamily="34" charset="0"/>
              <a:buChar char="•"/>
            </a:pPr>
            <a:r>
              <a:rPr lang="en-US" dirty="0">
                <a:solidFill>
                  <a:schemeClr val="tx2"/>
                </a:solidFill>
              </a:rPr>
              <a:t>Assessments</a:t>
            </a:r>
          </a:p>
          <a:p>
            <a:pPr marL="1828800" lvl="3" indent="-457200">
              <a:buFont typeface="Arial" panose="020B0604020202020204" pitchFamily="34" charset="0"/>
              <a:buChar char="•"/>
            </a:pPr>
            <a:r>
              <a:rPr lang="en-US" dirty="0">
                <a:solidFill>
                  <a:schemeClr val="tx2"/>
                </a:solidFill>
              </a:rPr>
              <a:t>Violations</a:t>
            </a:r>
          </a:p>
          <a:p>
            <a:pPr marL="1828800" lvl="3" indent="-457200">
              <a:buFont typeface="Arial" panose="020B0604020202020204" pitchFamily="34" charset="0"/>
              <a:buChar char="•"/>
            </a:pPr>
            <a:r>
              <a:rPr lang="en-US" dirty="0">
                <a:solidFill>
                  <a:schemeClr val="tx2"/>
                </a:solidFill>
              </a:rPr>
              <a:t>Attorneys fees/late </a:t>
            </a:r>
            <a:r>
              <a:rPr lang="en-US" dirty="0" smtClean="0">
                <a:solidFill>
                  <a:schemeClr val="tx2"/>
                </a:solidFill>
              </a:rPr>
              <a:t>fees</a:t>
            </a:r>
          </a:p>
          <a:p>
            <a:pPr marL="1828800" lvl="3" indent="-457200">
              <a:buFont typeface="Arial" panose="020B0604020202020204" pitchFamily="34" charset="0"/>
              <a:buChar char="•"/>
            </a:pPr>
            <a:r>
              <a:rPr lang="en-US" dirty="0" smtClean="0">
                <a:solidFill>
                  <a:schemeClr val="tx2"/>
                </a:solidFill>
              </a:rPr>
              <a:t>The activities and items the Association has the power to regulate</a:t>
            </a:r>
            <a:endParaRPr lang="en-US" dirty="0">
              <a:solidFill>
                <a:schemeClr val="tx2"/>
              </a:solidFill>
            </a:endParaRPr>
          </a:p>
          <a:p>
            <a:pPr marL="1371600" lvl="2" indent="-457200">
              <a:buFont typeface="+mj-lt"/>
              <a:buAutoNum type="arabicPeriod"/>
              <a:tabLst>
                <a:tab pos="1146175" algn="l"/>
              </a:tabLst>
            </a:pPr>
            <a:r>
              <a:rPr lang="en-US" i="1" dirty="0" smtClean="0">
                <a:solidFill>
                  <a:schemeClr val="tx2"/>
                </a:solidFill>
              </a:rPr>
              <a:t>Difficult </a:t>
            </a:r>
            <a:r>
              <a:rPr lang="en-US" i="1" dirty="0">
                <a:solidFill>
                  <a:schemeClr val="tx2"/>
                </a:solidFill>
              </a:rPr>
              <a:t>to amend </a:t>
            </a:r>
            <a:r>
              <a:rPr lang="en-US" dirty="0">
                <a:solidFill>
                  <a:schemeClr val="tx2"/>
                </a:solidFill>
              </a:rPr>
              <a:t>– usually requires a super-majority of members (75</a:t>
            </a:r>
            <a:r>
              <a:rPr lang="en-US" dirty="0" smtClean="0">
                <a:solidFill>
                  <a:schemeClr val="tx2"/>
                </a:solidFill>
              </a:rPr>
              <a:t>%)</a:t>
            </a:r>
          </a:p>
          <a:p>
            <a:pPr marL="1371600" lvl="2" indent="-457200">
              <a:buFont typeface="+mj-lt"/>
              <a:buAutoNum type="arabicPeriod"/>
              <a:tabLst>
                <a:tab pos="1146175" algn="l"/>
              </a:tabLst>
            </a:pPr>
            <a:r>
              <a:rPr lang="en-US" dirty="0" smtClean="0">
                <a:solidFill>
                  <a:schemeClr val="tx2"/>
                </a:solidFill>
              </a:rPr>
              <a:t>Typical Topics: Membership, Voting Rights, Property Rights, Assessments, Party Walls (for townhomes), Architectural Control, Exterior Maintenance/Use Restrictions, Easements, Insurance, Rights of Mortgagees,</a:t>
            </a:r>
            <a:endParaRPr lang="en-US" dirty="0">
              <a:solidFill>
                <a:schemeClr val="tx2"/>
              </a:solidFill>
            </a:endParaRPr>
          </a:p>
          <a:p>
            <a:endParaRPr lang="en-US" dirty="0" smtClean="0"/>
          </a:p>
        </p:txBody>
      </p:sp>
    </p:spTree>
    <p:extLst>
      <p:ext uri="{BB962C8B-B14F-4D97-AF65-F5344CB8AC3E}">
        <p14:creationId xmlns:p14="http://schemas.microsoft.com/office/powerpoint/2010/main" val="149882566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2015/2016 Legislative Updates</a:t>
            </a:r>
            <a:endParaRPr lang="en-US" dirty="0"/>
          </a:p>
        </p:txBody>
      </p:sp>
      <p:sp>
        <p:nvSpPr>
          <p:cNvPr id="3" name="Content Placeholder 2"/>
          <p:cNvSpPr>
            <a:spLocks noGrp="1"/>
          </p:cNvSpPr>
          <p:nvPr>
            <p:ph idx="1"/>
          </p:nvPr>
        </p:nvSpPr>
        <p:spPr/>
        <p:txBody>
          <a:bodyPr>
            <a:normAutofit/>
          </a:bodyPr>
          <a:lstStyle/>
          <a:p>
            <a:pPr marL="0" indent="0">
              <a:buNone/>
            </a:pPr>
            <a:r>
              <a:rPr lang="en-US" sz="2000" dirty="0" smtClean="0"/>
              <a:t>POAA Changes in 2016:</a:t>
            </a:r>
          </a:p>
          <a:p>
            <a:r>
              <a:rPr lang="en-US" sz="1100" i="1" dirty="0"/>
              <a:t>6. Have the authority to evict a tenant of any lot owner or to require any lot owner to execute a power of attorney authorizing the association to so evict. However, if the lot owner designates a person licensed under the provisions of § </a:t>
            </a:r>
            <a:r>
              <a:rPr lang="en-US" sz="1100" b="1" i="1" dirty="0">
                <a:hlinkClick r:id="rId2"/>
              </a:rPr>
              <a:t>54.1-2106.1</a:t>
            </a:r>
            <a:r>
              <a:rPr lang="en-US" sz="1100" i="1" dirty="0"/>
              <a:t> as the lot owner's authorized representative with respect to any lease, the association shall recognize such representation without a formal power of attorney, provided that the association is given a written authorization signed by the lot owner designating such representative. Notwithstanding the foregoing, the requirements of § </a:t>
            </a:r>
            <a:r>
              <a:rPr lang="en-US" sz="1100" b="1" i="1" dirty="0">
                <a:hlinkClick r:id="rId3"/>
              </a:rPr>
              <a:t>55-515</a:t>
            </a:r>
            <a:r>
              <a:rPr lang="en-US" sz="1100" i="1" dirty="0"/>
              <a:t> and the declaration shall be satisfied before any such representative may exercise a vote on behalf of a lot owner as a proxy.</a:t>
            </a:r>
            <a:endParaRPr lang="en-US" sz="1100" dirty="0"/>
          </a:p>
          <a:p>
            <a:r>
              <a:rPr lang="en-US" sz="1100" strike="sngStrike" dirty="0"/>
              <a:t>C. </a:t>
            </a:r>
            <a:r>
              <a:rPr lang="en-US" sz="1100" i="1" dirty="0"/>
              <a:t>B. </a:t>
            </a:r>
            <a:r>
              <a:rPr lang="en-US" sz="1100" dirty="0"/>
              <a:t>The association may require the lot owner to provide the association with</a:t>
            </a:r>
            <a:r>
              <a:rPr lang="en-US" sz="1100" strike="sngStrike" dirty="0"/>
              <a:t> a copy of any (i) lease with a tenant or (ii) association document completed by the lot owner or representative that discloses</a:t>
            </a:r>
            <a:r>
              <a:rPr lang="en-US" sz="1100" dirty="0"/>
              <a:t> the names and contact information of the</a:t>
            </a:r>
            <a:r>
              <a:rPr lang="en-US" sz="1100" strike="sngStrike" dirty="0"/>
              <a:t> tenant</a:t>
            </a:r>
            <a:r>
              <a:rPr lang="en-US" sz="1100" i="1" dirty="0"/>
              <a:t> tenants</a:t>
            </a:r>
            <a:r>
              <a:rPr lang="en-US" sz="1100" dirty="0"/>
              <a:t> and</a:t>
            </a:r>
            <a:r>
              <a:rPr lang="en-US" sz="1100" i="1" dirty="0"/>
              <a:t> authorized</a:t>
            </a:r>
            <a:r>
              <a:rPr lang="en-US" sz="1100" dirty="0"/>
              <a:t> occupants under such lease</a:t>
            </a:r>
            <a:r>
              <a:rPr lang="en-US" sz="1100" i="1" dirty="0"/>
              <a:t> and any authorized agent of the lot owner, and vehicle information for such tenants or authorized occupants</a:t>
            </a:r>
            <a:r>
              <a:rPr lang="en-US" sz="1100" dirty="0"/>
              <a:t>. The association may require the lot owner to provide the association with the tenant's acknowledgement of and consent to any rules and regulations of the association.</a:t>
            </a:r>
          </a:p>
          <a:p>
            <a:r>
              <a:rPr lang="en-US" sz="1100" i="1" dirty="0"/>
              <a:t>C. The provisions of this section shall not apply to lots owned by the association.</a:t>
            </a:r>
            <a:endParaRPr lang="en-US" sz="1100" dirty="0"/>
          </a:p>
        </p:txBody>
      </p:sp>
    </p:spTree>
    <p:extLst>
      <p:ext uri="{BB962C8B-B14F-4D97-AF65-F5344CB8AC3E}">
        <p14:creationId xmlns:p14="http://schemas.microsoft.com/office/powerpoint/2010/main" val="23188944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2015/2016 Legislative Updates</a:t>
            </a:r>
            <a:endParaRPr lang="en-US" dirty="0"/>
          </a:p>
        </p:txBody>
      </p:sp>
      <p:sp>
        <p:nvSpPr>
          <p:cNvPr id="3" name="Content Placeholder 2"/>
          <p:cNvSpPr>
            <a:spLocks noGrp="1"/>
          </p:cNvSpPr>
          <p:nvPr>
            <p:ph idx="1"/>
          </p:nvPr>
        </p:nvSpPr>
        <p:spPr/>
        <p:txBody>
          <a:bodyPr>
            <a:normAutofit/>
          </a:bodyPr>
          <a:lstStyle/>
          <a:p>
            <a:pPr marL="0" indent="0">
              <a:buNone/>
            </a:pPr>
            <a:r>
              <a:rPr lang="en-US" sz="2000" dirty="0" smtClean="0"/>
              <a:t>POAA Changes in 2016:</a:t>
            </a:r>
          </a:p>
          <a:p>
            <a:r>
              <a:rPr lang="en-US" sz="1100" i="1" dirty="0"/>
              <a:t>6. Have the authority to evict a tenant of any lot owner or to require any lot owner to execute a power of attorney authorizing the association to so evict. However, if the lot owner designates a person licensed under the provisions of § </a:t>
            </a:r>
            <a:r>
              <a:rPr lang="en-US" sz="1100" b="1" i="1" dirty="0">
                <a:hlinkClick r:id="rId2"/>
              </a:rPr>
              <a:t>54.1-2106.1</a:t>
            </a:r>
            <a:r>
              <a:rPr lang="en-US" sz="1100" i="1" dirty="0"/>
              <a:t> as the lot owner's authorized representative with respect to any lease, the association shall recognize such representation without a formal power of attorney, provided that the association is given a written authorization signed by the lot owner designating such representative. Notwithstanding the foregoing, the requirements of § </a:t>
            </a:r>
            <a:r>
              <a:rPr lang="en-US" sz="1100" b="1" i="1" dirty="0">
                <a:hlinkClick r:id="rId3"/>
              </a:rPr>
              <a:t>55-515</a:t>
            </a:r>
            <a:r>
              <a:rPr lang="en-US" sz="1100" i="1" dirty="0"/>
              <a:t> and the declaration shall be satisfied before any such representative may exercise a vote on behalf of a lot owner as a proxy.</a:t>
            </a:r>
            <a:endParaRPr lang="en-US" sz="1100" dirty="0"/>
          </a:p>
          <a:p>
            <a:r>
              <a:rPr lang="en-US" sz="1100" strike="sngStrike" dirty="0"/>
              <a:t>C. </a:t>
            </a:r>
            <a:r>
              <a:rPr lang="en-US" sz="1100" i="1" dirty="0"/>
              <a:t>B. </a:t>
            </a:r>
            <a:r>
              <a:rPr lang="en-US" sz="1100" dirty="0"/>
              <a:t>The association may require the lot owner to provide the association with</a:t>
            </a:r>
            <a:r>
              <a:rPr lang="en-US" sz="1100" strike="sngStrike" dirty="0"/>
              <a:t> a copy of any (i) lease with a tenant or (ii) association document completed by the lot owner or representative that discloses</a:t>
            </a:r>
            <a:r>
              <a:rPr lang="en-US" sz="1100" dirty="0"/>
              <a:t> the names and contact information of the</a:t>
            </a:r>
            <a:r>
              <a:rPr lang="en-US" sz="1100" strike="sngStrike" dirty="0"/>
              <a:t> tenant</a:t>
            </a:r>
            <a:r>
              <a:rPr lang="en-US" sz="1100" i="1" dirty="0"/>
              <a:t> tenants</a:t>
            </a:r>
            <a:r>
              <a:rPr lang="en-US" sz="1100" dirty="0"/>
              <a:t> and</a:t>
            </a:r>
            <a:r>
              <a:rPr lang="en-US" sz="1100" i="1" dirty="0"/>
              <a:t> authorized</a:t>
            </a:r>
            <a:r>
              <a:rPr lang="en-US" sz="1100" dirty="0"/>
              <a:t> occupants under such lease</a:t>
            </a:r>
            <a:r>
              <a:rPr lang="en-US" sz="1100" i="1" dirty="0"/>
              <a:t> and any authorized agent of the lot owner, and vehicle information for such tenants or authorized occupants</a:t>
            </a:r>
            <a:r>
              <a:rPr lang="en-US" sz="1100" dirty="0"/>
              <a:t>. The association may require the lot owner to provide the association with the tenant's acknowledgement of and consent to any rules and regulations of the association.</a:t>
            </a:r>
          </a:p>
          <a:p>
            <a:r>
              <a:rPr lang="en-US" sz="1100" i="1" dirty="0"/>
              <a:t>C. The provisions of this section shall not apply to lots owned by the association.</a:t>
            </a:r>
            <a:endParaRPr lang="en-US" sz="1100" dirty="0"/>
          </a:p>
        </p:txBody>
      </p:sp>
    </p:spTree>
    <p:extLst>
      <p:ext uri="{BB962C8B-B14F-4D97-AF65-F5344CB8AC3E}">
        <p14:creationId xmlns:p14="http://schemas.microsoft.com/office/powerpoint/2010/main" val="23687199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2015/2016 Legislative Updates</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sz="2000" dirty="0" smtClean="0"/>
              <a:t>POAA Changes in 2016:</a:t>
            </a:r>
          </a:p>
          <a:p>
            <a:r>
              <a:rPr lang="en-US" sz="1050" dirty="0"/>
              <a:t>§ </a:t>
            </a:r>
            <a:r>
              <a:rPr lang="en-US" sz="1050" b="1" dirty="0">
                <a:hlinkClick r:id="rId2"/>
              </a:rPr>
              <a:t>55-509.5</a:t>
            </a:r>
            <a:r>
              <a:rPr lang="en-US" sz="1050" dirty="0"/>
              <a:t>. Contents of association disclosure packet; delivery of packet.</a:t>
            </a:r>
          </a:p>
          <a:p>
            <a:endParaRPr lang="en-US" sz="1100" dirty="0" smtClean="0"/>
          </a:p>
          <a:p>
            <a:r>
              <a:rPr lang="en-US" sz="1100" dirty="0" smtClean="0"/>
              <a:t>D</a:t>
            </a:r>
            <a:r>
              <a:rPr lang="en-US" sz="1100" dirty="0"/>
              <a:t>. The seller or</a:t>
            </a:r>
            <a:r>
              <a:rPr lang="en-US" sz="1100" strike="sngStrike" dirty="0"/>
              <a:t> his</a:t>
            </a:r>
            <a:r>
              <a:rPr lang="en-US" sz="1100" i="1" dirty="0"/>
              <a:t> the seller's</a:t>
            </a:r>
            <a:r>
              <a:rPr lang="en-US" sz="1100" dirty="0"/>
              <a:t> authorized agent may request that the disclosure packet be provided in hard copy or in electronic form. An association or common interest community manager may provide the disclosure packet electronically; however, the seller or</a:t>
            </a:r>
            <a:r>
              <a:rPr lang="en-US" sz="1100" strike="sngStrike" dirty="0"/>
              <a:t> </a:t>
            </a:r>
            <a:r>
              <a:rPr lang="en-US" sz="1100" strike="sngStrike" dirty="0" err="1"/>
              <a:t>his</a:t>
            </a:r>
            <a:r>
              <a:rPr lang="en-US" sz="1100" i="1" dirty="0" err="1"/>
              <a:t>the</a:t>
            </a:r>
            <a:r>
              <a:rPr lang="en-US" sz="1100" i="1" dirty="0"/>
              <a:t> seller's</a:t>
            </a:r>
            <a:r>
              <a:rPr lang="en-US" sz="1100" dirty="0"/>
              <a:t> authorized agent shall have the right to request that the association disclosure packet be provided in hard copy. The seller or</a:t>
            </a:r>
            <a:r>
              <a:rPr lang="en-US" sz="1100" strike="sngStrike" dirty="0"/>
              <a:t> his</a:t>
            </a:r>
            <a:r>
              <a:rPr lang="en-US" sz="1100" i="1" dirty="0"/>
              <a:t> the seller's</a:t>
            </a:r>
            <a:r>
              <a:rPr lang="en-US" sz="1100" dirty="0"/>
              <a:t> authorized agent shall continue to have the right to request a hard copy of the disclosure packet in person at the principal place of business of the association. If the seller or</a:t>
            </a:r>
            <a:r>
              <a:rPr lang="en-US" sz="1100" strike="sngStrike" dirty="0"/>
              <a:t> his</a:t>
            </a:r>
            <a:r>
              <a:rPr lang="en-US" sz="1100" i="1" dirty="0"/>
              <a:t> the seller's</a:t>
            </a:r>
            <a:r>
              <a:rPr lang="en-US" sz="1100" dirty="0"/>
              <a:t> authorized agent requests that the disclosure packet be provided in electronic format, neither the association nor its common interest community manager may require the seller or</a:t>
            </a:r>
            <a:r>
              <a:rPr lang="en-US" sz="1100" strike="sngStrike" dirty="0"/>
              <a:t> his</a:t>
            </a:r>
            <a:r>
              <a:rPr lang="en-US" sz="1100" i="1" dirty="0"/>
              <a:t> the seller's</a:t>
            </a:r>
            <a:r>
              <a:rPr lang="en-US" sz="1100" dirty="0"/>
              <a:t> authorized agent to pay any fees to use the provider's electronic network or system. The disclosure packet shall not be delivered in hard copy if the</a:t>
            </a:r>
            <a:r>
              <a:rPr lang="en-US" sz="1100" strike="sngStrike" dirty="0"/>
              <a:t> requestor</a:t>
            </a:r>
            <a:r>
              <a:rPr lang="en-US" sz="1100" i="1" dirty="0"/>
              <a:t> requester</a:t>
            </a:r>
            <a:r>
              <a:rPr lang="en-US" sz="1100" dirty="0"/>
              <a:t> has requested delivery of such disclosure packet electronically. If the disclosure packet is provided electronically by a website link, the preparer shall not cause the website link to expire within the subsequent 90-day period. The preparer shall not charge another fee during the subsequent 12-month period, except that the preparer may charge an update fee</a:t>
            </a:r>
            <a:r>
              <a:rPr lang="en-US" sz="1100" strike="sngStrike" dirty="0"/>
              <a:t> of $50</a:t>
            </a:r>
            <a:r>
              <a:rPr lang="en-US" sz="1100" i="1" dirty="0"/>
              <a:t> for a financial update or for an inspection</a:t>
            </a:r>
            <a:r>
              <a:rPr lang="en-US" sz="1100" dirty="0"/>
              <a:t> as provided in § </a:t>
            </a:r>
            <a:r>
              <a:rPr lang="en-US" sz="1100" b="1" dirty="0">
                <a:hlinkClick r:id="rId3"/>
              </a:rPr>
              <a:t>55-509.6</a:t>
            </a:r>
            <a:r>
              <a:rPr lang="en-US" sz="1100" strike="sngStrike" dirty="0"/>
              <a:t> after the expiration of the 90-day period from the date of issuance of such packet</a:t>
            </a:r>
            <a:r>
              <a:rPr lang="en-US" sz="1100" dirty="0"/>
              <a:t>.</a:t>
            </a:r>
            <a:r>
              <a:rPr lang="en-US" sz="1100" strike="sngStrike" dirty="0"/>
              <a:t> If the seller or his authorized agent asks that the disclosure packet be provided in electronic format, the seller or his authorized agent may designate no more than two additional recipients to receive the disclosure packet in electronic format at no additional charge.</a:t>
            </a:r>
            <a:r>
              <a:rPr lang="en-US" sz="1100" i="1" dirty="0"/>
              <a:t> If the seller or the seller's authorized agent asks that the disclosure packet be provided in electronic format, the seller or the seller's authorized agent may request that an electronic copy be provided to each of the following named in the request: the seller, the seller's authorized agent, the purchaser, the purchaser's authorized agent, and not more than one other person designated by the requester. If so requested, the property owners' association or its common interest community manager may require the seller or the seller's authorized agent to pay the fee specified in § </a:t>
            </a:r>
            <a:r>
              <a:rPr lang="en-US" sz="1100" b="1" i="1" dirty="0">
                <a:hlinkClick r:id="rId3"/>
              </a:rPr>
              <a:t>55-509.6</a:t>
            </a:r>
            <a:r>
              <a:rPr lang="en-US" sz="1100" i="1" dirty="0"/>
              <a:t>. Regardless of whether the disclosure packet is delivered in paper form or electronically, the preparer of the disclosure packet shall provide such disclosure packet directly to the persons designated by the requester to the addresses or, if applicable, the email addresses provided by the requester.</a:t>
            </a:r>
            <a:endParaRPr lang="en-US" sz="1100" dirty="0"/>
          </a:p>
          <a:p>
            <a:r>
              <a:rPr lang="en-US" sz="1100" i="1" dirty="0" smtClean="0"/>
              <a:t>.</a:t>
            </a:r>
            <a:endParaRPr lang="en-US" sz="1100" dirty="0"/>
          </a:p>
        </p:txBody>
      </p:sp>
    </p:spTree>
    <p:extLst>
      <p:ext uri="{BB962C8B-B14F-4D97-AF65-F5344CB8AC3E}">
        <p14:creationId xmlns:p14="http://schemas.microsoft.com/office/powerpoint/2010/main" val="23232898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2015/2016 Legislative Updates</a:t>
            </a:r>
            <a:endParaRPr lang="en-US" dirty="0"/>
          </a:p>
        </p:txBody>
      </p:sp>
      <p:sp>
        <p:nvSpPr>
          <p:cNvPr id="3" name="Content Placeholder 2"/>
          <p:cNvSpPr>
            <a:spLocks noGrp="1"/>
          </p:cNvSpPr>
          <p:nvPr>
            <p:ph idx="1"/>
          </p:nvPr>
        </p:nvSpPr>
        <p:spPr/>
        <p:txBody>
          <a:bodyPr>
            <a:normAutofit/>
          </a:bodyPr>
          <a:lstStyle/>
          <a:p>
            <a:pPr marL="0" indent="0">
              <a:buNone/>
            </a:pPr>
            <a:r>
              <a:rPr lang="en-US" sz="2000" dirty="0" smtClean="0"/>
              <a:t>POAA Changes in 2016:</a:t>
            </a:r>
          </a:p>
          <a:p>
            <a:r>
              <a:rPr lang="en-US" sz="1000" dirty="0"/>
              <a:t>§ </a:t>
            </a:r>
            <a:r>
              <a:rPr lang="en-US" sz="1000" b="1" dirty="0">
                <a:hlinkClick r:id="rId2"/>
              </a:rPr>
              <a:t>55-509.6</a:t>
            </a:r>
            <a:r>
              <a:rPr lang="en-US" sz="1000" dirty="0"/>
              <a:t>. Fees for disclosure packet; professionally managed associations.</a:t>
            </a:r>
          </a:p>
          <a:p>
            <a:r>
              <a:rPr lang="en-US" sz="1000" dirty="0"/>
              <a:t>6. A post-closing fee to the purchaser of the property, collected at settlement, for the purpose of establishing the purchaser as the owner of the property in the records of the association, a fee not to exceed $50.</a:t>
            </a:r>
          </a:p>
          <a:p>
            <a:r>
              <a:rPr lang="en-US" sz="1000" dirty="0"/>
              <a:t>Except as otherwise provided in subsection E, neither the association nor its common interest community manager shall require cash, check, certified funds or credit card payments at the time the request for the disclosure packet is made. The disclosure packet shall state that all fees and costs for the disclosure packet shall be the personal obligation of the lot owner and shall be an assessment against the lot and collectible as any other assessment in accordance with the provisions of the declaration and § </a:t>
            </a:r>
            <a:r>
              <a:rPr lang="en-US" sz="1000" b="1" dirty="0">
                <a:hlinkClick r:id="rId3"/>
              </a:rPr>
              <a:t>55-516</a:t>
            </a:r>
            <a:r>
              <a:rPr lang="en-US" sz="1000" dirty="0"/>
              <a:t>, if not paid at settlement or within</a:t>
            </a:r>
            <a:r>
              <a:rPr lang="en-US" sz="1000" strike="sngStrike" dirty="0"/>
              <a:t> 45</a:t>
            </a:r>
            <a:r>
              <a:rPr lang="en-US" sz="1000" i="1" dirty="0"/>
              <a:t> 60</a:t>
            </a:r>
            <a:r>
              <a:rPr lang="en-US" sz="1000" dirty="0"/>
              <a:t> days of the delivery of the disclosure packet, whichever occurs first.</a:t>
            </a:r>
          </a:p>
          <a:p>
            <a:r>
              <a:rPr lang="en-US" sz="1000" dirty="0"/>
              <a:t>For purposes of this section, an expedite fee shall only be charged if the inspection and preparation of delivery of the disclosure packet are completed within five business days of the request for a disclosure packet.</a:t>
            </a:r>
          </a:p>
        </p:txBody>
      </p:sp>
    </p:spTree>
    <p:extLst>
      <p:ext uri="{BB962C8B-B14F-4D97-AF65-F5344CB8AC3E}">
        <p14:creationId xmlns:p14="http://schemas.microsoft.com/office/powerpoint/2010/main" val="35379868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a:t>
            </a:r>
            <a:endParaRPr lang="en-US" dirty="0"/>
          </a:p>
        </p:txBody>
      </p:sp>
      <p:sp>
        <p:nvSpPr>
          <p:cNvPr id="3" name="Content Placeholder 2"/>
          <p:cNvSpPr>
            <a:spLocks noGrp="1"/>
          </p:cNvSpPr>
          <p:nvPr>
            <p:ph idx="1"/>
          </p:nvPr>
        </p:nvSpPr>
        <p:spPr>
          <a:xfrm>
            <a:off x="1744695" y="2119257"/>
            <a:ext cx="5633095" cy="3603812"/>
          </a:xfrm>
        </p:spPr>
        <p:txBody>
          <a:bodyPr/>
          <a:lstStyle/>
          <a:p>
            <a:pPr marL="0" indent="0" algn="ctr">
              <a:buNone/>
            </a:pPr>
            <a:r>
              <a:rPr lang="en-US" dirty="0" smtClean="0"/>
              <a:t>Heather R. Steele, Esq.</a:t>
            </a:r>
          </a:p>
          <a:p>
            <a:pPr marL="0" indent="0" algn="ctr">
              <a:buNone/>
            </a:pPr>
            <a:r>
              <a:rPr lang="en-US" dirty="0" smtClean="0"/>
              <a:t>703-583-6060</a:t>
            </a:r>
          </a:p>
          <a:p>
            <a:pPr marL="0" indent="0" algn="ctr">
              <a:buNone/>
            </a:pPr>
            <a:r>
              <a:rPr lang="en-US" dirty="0" smtClean="0">
                <a:hlinkClick r:id="rId2"/>
              </a:rPr>
              <a:t>hrs@comptonduling.com</a:t>
            </a:r>
            <a:endParaRPr lang="en-US" dirty="0" smtClean="0"/>
          </a:p>
          <a:p>
            <a:pPr marL="0" indent="0" algn="ctr">
              <a:buNone/>
            </a:pPr>
            <a:endParaRPr lang="en-US" dirty="0"/>
          </a:p>
          <a:p>
            <a:pPr marL="0" indent="0" algn="ctr">
              <a:buNone/>
            </a:pPr>
            <a:endParaRPr lang="en-US" dirty="0" smtClean="0"/>
          </a:p>
        </p:txBody>
      </p:sp>
      <p:pic>
        <p:nvPicPr>
          <p:cNvPr id="4" name="Picture 3"/>
          <p:cNvPicPr>
            <a:picLocks noChangeAspect="1"/>
          </p:cNvPicPr>
          <p:nvPr/>
        </p:nvPicPr>
        <p:blipFill>
          <a:blip r:embed="rId3" cstate="print">
            <a:extLst>
              <a:ext uri="{BEBA8EAE-BF5A-486C-A8C5-ECC9F3942E4B}">
                <a14:imgProps xmlns:a14="http://schemas.microsoft.com/office/drawing/2010/main">
                  <a14:imgLayer r:embed="rId4">
                    <a14:imgEffect>
                      <a14:artisticTexturizer/>
                    </a14:imgEffect>
                  </a14:imgLayer>
                </a14:imgProps>
              </a:ext>
              <a:ext uri="{28A0092B-C50C-407E-A947-70E740481C1C}">
                <a14:useLocalDpi xmlns:a14="http://schemas.microsoft.com/office/drawing/2010/main" val="0"/>
              </a:ext>
            </a:extLst>
          </a:blip>
          <a:stretch>
            <a:fillRect/>
          </a:stretch>
        </p:blipFill>
        <p:spPr>
          <a:xfrm>
            <a:off x="2802515" y="3836905"/>
            <a:ext cx="3472297" cy="1529414"/>
          </a:xfrm>
          <a:prstGeom prst="rect">
            <a:avLst/>
          </a:prstGeom>
        </p:spPr>
      </p:pic>
    </p:spTree>
    <p:extLst>
      <p:ext uri="{BB962C8B-B14F-4D97-AF65-F5344CB8AC3E}">
        <p14:creationId xmlns:p14="http://schemas.microsoft.com/office/powerpoint/2010/main" val="7495453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29205" y="821802"/>
            <a:ext cx="7697165" cy="4154984"/>
          </a:xfrm>
          <a:prstGeom prst="rect">
            <a:avLst/>
          </a:prstGeom>
          <a:noFill/>
        </p:spPr>
        <p:txBody>
          <a:bodyPr wrap="square" rtlCol="0">
            <a:spAutoFit/>
          </a:bodyPr>
          <a:lstStyle/>
          <a:p>
            <a:pPr lvl="1">
              <a:tabLst>
                <a:tab pos="682625" algn="l"/>
              </a:tabLst>
            </a:pPr>
            <a:r>
              <a:rPr lang="en-US" sz="2400" dirty="0" smtClean="0">
                <a:solidFill>
                  <a:schemeClr val="tx2"/>
                </a:solidFill>
              </a:rPr>
              <a:t>B.	Bylaws</a:t>
            </a:r>
            <a:endParaRPr lang="en-US" sz="2400" dirty="0">
              <a:solidFill>
                <a:schemeClr val="tx2"/>
              </a:solidFill>
            </a:endParaRPr>
          </a:p>
          <a:p>
            <a:pPr marL="1371600" lvl="2" indent="-457200">
              <a:buFont typeface="+mj-lt"/>
              <a:buAutoNum type="arabicPeriod"/>
            </a:pPr>
            <a:r>
              <a:rPr lang="en-US" sz="2400" dirty="0">
                <a:solidFill>
                  <a:schemeClr val="tx2"/>
                </a:solidFill>
              </a:rPr>
              <a:t>Not recorded (unless you are in a </a:t>
            </a:r>
            <a:r>
              <a:rPr lang="en-US" sz="2400" dirty="0" smtClean="0">
                <a:solidFill>
                  <a:schemeClr val="tx2"/>
                </a:solidFill>
              </a:rPr>
              <a:t>condominium; condominium bylaws contain similar topics to that included in an HOA’s Declaration)</a:t>
            </a:r>
            <a:endParaRPr lang="en-US" sz="2400" dirty="0">
              <a:solidFill>
                <a:schemeClr val="tx2"/>
              </a:solidFill>
            </a:endParaRPr>
          </a:p>
          <a:p>
            <a:pPr marL="1371600" lvl="2" indent="-457200">
              <a:buFont typeface="+mj-lt"/>
              <a:buAutoNum type="arabicPeriod"/>
            </a:pPr>
            <a:r>
              <a:rPr lang="en-US" sz="2400" dirty="0">
                <a:solidFill>
                  <a:schemeClr val="tx2"/>
                </a:solidFill>
              </a:rPr>
              <a:t>Instructions on meetings, boards, voting, and general operation of the Association</a:t>
            </a:r>
            <a:endParaRPr lang="en-US" sz="2400" dirty="0"/>
          </a:p>
          <a:p>
            <a:pPr marL="1371600" lvl="2" indent="-457200">
              <a:buFont typeface="+mj-lt"/>
              <a:buAutoNum type="arabicPeriod"/>
            </a:pPr>
            <a:r>
              <a:rPr lang="en-US" sz="2400" dirty="0" smtClean="0">
                <a:solidFill>
                  <a:schemeClr val="tx2"/>
                </a:solidFill>
              </a:rPr>
              <a:t>More </a:t>
            </a:r>
            <a:r>
              <a:rPr lang="en-US" sz="2400" dirty="0">
                <a:solidFill>
                  <a:schemeClr val="tx2"/>
                </a:solidFill>
              </a:rPr>
              <a:t>easily changed, usually just by Board </a:t>
            </a:r>
            <a:r>
              <a:rPr lang="en-US" sz="2400" dirty="0" smtClean="0">
                <a:solidFill>
                  <a:schemeClr val="tx2"/>
                </a:solidFill>
              </a:rPr>
              <a:t>vote</a:t>
            </a:r>
          </a:p>
          <a:p>
            <a:pPr marL="1371600" lvl="2" indent="-457200">
              <a:buFont typeface="+mj-lt"/>
              <a:buAutoNum type="arabicPeriod"/>
            </a:pPr>
            <a:r>
              <a:rPr lang="en-US" sz="2400" dirty="0" smtClean="0">
                <a:solidFill>
                  <a:schemeClr val="tx2"/>
                </a:solidFill>
              </a:rPr>
              <a:t>Not as effective in regards to enforcement because the provisions within the Bylaws usually do not run with the land (unless condo)</a:t>
            </a:r>
            <a:endParaRPr lang="en-US" sz="2400" dirty="0">
              <a:solidFill>
                <a:schemeClr val="tx2"/>
              </a:solidFill>
            </a:endParaRPr>
          </a:p>
        </p:txBody>
      </p:sp>
    </p:spTree>
    <p:extLst>
      <p:ext uri="{BB962C8B-B14F-4D97-AF65-F5344CB8AC3E}">
        <p14:creationId xmlns:p14="http://schemas.microsoft.com/office/powerpoint/2010/main" val="8923118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36600" y="825419"/>
            <a:ext cx="7708275" cy="4154983"/>
          </a:xfrm>
          <a:prstGeom prst="rect">
            <a:avLst/>
          </a:prstGeom>
          <a:noFill/>
        </p:spPr>
        <p:txBody>
          <a:bodyPr wrap="square" rtlCol="0">
            <a:spAutoFit/>
          </a:bodyPr>
          <a:lstStyle/>
          <a:p>
            <a:pPr lvl="1">
              <a:tabLst>
                <a:tab pos="682625" algn="l"/>
              </a:tabLst>
            </a:pPr>
            <a:r>
              <a:rPr lang="en-US" sz="2400" dirty="0" smtClean="0">
                <a:solidFill>
                  <a:schemeClr val="tx2"/>
                </a:solidFill>
              </a:rPr>
              <a:t>C.	Articles </a:t>
            </a:r>
            <a:r>
              <a:rPr lang="en-US" sz="2400" dirty="0">
                <a:solidFill>
                  <a:schemeClr val="tx2"/>
                </a:solidFill>
              </a:rPr>
              <a:t>of Incorporation</a:t>
            </a:r>
          </a:p>
          <a:p>
            <a:pPr marL="1377950" lvl="1" indent="-457200">
              <a:buFont typeface="+mj-lt"/>
              <a:buAutoNum type="arabicPeriod"/>
              <a:tabLst>
                <a:tab pos="682625" algn="l"/>
              </a:tabLst>
            </a:pPr>
            <a:r>
              <a:rPr lang="en-US" sz="2400" dirty="0">
                <a:solidFill>
                  <a:schemeClr val="tx2"/>
                </a:solidFill>
              </a:rPr>
              <a:t>Sometimes voting powers are here.</a:t>
            </a:r>
          </a:p>
          <a:p>
            <a:pPr marL="1377950" lvl="1" indent="-457200">
              <a:buFont typeface="+mj-lt"/>
              <a:buAutoNum type="arabicPeriod"/>
              <a:tabLst>
                <a:tab pos="682625" algn="l"/>
              </a:tabLst>
            </a:pPr>
            <a:r>
              <a:rPr lang="en-US" sz="2400" dirty="0">
                <a:solidFill>
                  <a:schemeClr val="tx2"/>
                </a:solidFill>
              </a:rPr>
              <a:t>Sometimes Art of </a:t>
            </a:r>
            <a:r>
              <a:rPr lang="en-US" sz="2400" dirty="0" smtClean="0">
                <a:solidFill>
                  <a:schemeClr val="tx2"/>
                </a:solidFill>
              </a:rPr>
              <a:t>Inc. </a:t>
            </a:r>
            <a:r>
              <a:rPr lang="en-US" sz="2400" dirty="0">
                <a:solidFill>
                  <a:schemeClr val="tx2"/>
                </a:solidFill>
              </a:rPr>
              <a:t>are “</a:t>
            </a:r>
            <a:r>
              <a:rPr lang="en-US" sz="2400" dirty="0" smtClean="0">
                <a:solidFill>
                  <a:schemeClr val="tx2"/>
                </a:solidFill>
              </a:rPr>
              <a:t>a head </a:t>
            </a:r>
            <a:r>
              <a:rPr lang="en-US" sz="2400" dirty="0">
                <a:solidFill>
                  <a:schemeClr val="tx2"/>
                </a:solidFill>
              </a:rPr>
              <a:t>in line” to the </a:t>
            </a:r>
            <a:r>
              <a:rPr lang="en-US" sz="2400" dirty="0" smtClean="0">
                <a:solidFill>
                  <a:schemeClr val="tx2"/>
                </a:solidFill>
              </a:rPr>
              <a:t>Bylaws, just as the Declaration is usually ahead of the Bylaws (for HOAs)</a:t>
            </a:r>
          </a:p>
          <a:p>
            <a:pPr marL="1377950" lvl="1" indent="-457200">
              <a:buFont typeface="+mj-lt"/>
              <a:buAutoNum type="arabicPeriod"/>
              <a:tabLst>
                <a:tab pos="682625" algn="l"/>
              </a:tabLst>
            </a:pPr>
            <a:r>
              <a:rPr lang="en-US" sz="2400" dirty="0" smtClean="0">
                <a:solidFill>
                  <a:schemeClr val="tx2"/>
                </a:solidFill>
              </a:rPr>
              <a:t>Art </a:t>
            </a:r>
            <a:r>
              <a:rPr lang="en-US" sz="2400" dirty="0">
                <a:solidFill>
                  <a:schemeClr val="tx2"/>
                </a:solidFill>
              </a:rPr>
              <a:t>of </a:t>
            </a:r>
            <a:r>
              <a:rPr lang="en-US" sz="2400" dirty="0" smtClean="0">
                <a:solidFill>
                  <a:schemeClr val="tx2"/>
                </a:solidFill>
              </a:rPr>
              <a:t>Inc. </a:t>
            </a:r>
            <a:r>
              <a:rPr lang="en-US" sz="2400" dirty="0">
                <a:solidFill>
                  <a:schemeClr val="tx2"/>
                </a:solidFill>
              </a:rPr>
              <a:t>are only available where your entity is a corporation</a:t>
            </a:r>
          </a:p>
          <a:p>
            <a:pPr marL="1835150" lvl="2" indent="-457200">
              <a:buFont typeface="Arial" panose="020B0604020202020204" pitchFamily="34" charset="0"/>
              <a:buChar char="•"/>
              <a:tabLst>
                <a:tab pos="682625" algn="l"/>
              </a:tabLst>
            </a:pPr>
            <a:r>
              <a:rPr lang="en-US" sz="2400" dirty="0">
                <a:solidFill>
                  <a:schemeClr val="tx2"/>
                </a:solidFill>
              </a:rPr>
              <a:t>On file at VA State Corporation Commission</a:t>
            </a:r>
          </a:p>
          <a:p>
            <a:pPr marL="1835150" lvl="2" indent="-457200">
              <a:buFont typeface="Arial" panose="020B0604020202020204" pitchFamily="34" charset="0"/>
              <a:buChar char="•"/>
              <a:tabLst>
                <a:tab pos="682625" algn="l"/>
              </a:tabLst>
            </a:pPr>
            <a:r>
              <a:rPr lang="en-US" sz="2400" dirty="0" smtClean="0">
                <a:solidFill>
                  <a:schemeClr val="tx2"/>
                </a:solidFill>
              </a:rPr>
              <a:t>If </a:t>
            </a:r>
            <a:r>
              <a:rPr lang="en-US" sz="2400" dirty="0">
                <a:solidFill>
                  <a:schemeClr val="tx2"/>
                </a:solidFill>
              </a:rPr>
              <a:t>your association is not incorporated, you will not have Art of Inc. </a:t>
            </a:r>
          </a:p>
          <a:p>
            <a:pPr lvl="1">
              <a:tabLst>
                <a:tab pos="682625" algn="l"/>
              </a:tabLst>
            </a:pPr>
            <a:endParaRPr lang="en-US" sz="2400" dirty="0">
              <a:solidFill>
                <a:schemeClr val="tx2"/>
              </a:solidFill>
            </a:endParaRPr>
          </a:p>
        </p:txBody>
      </p:sp>
    </p:spTree>
    <p:extLst>
      <p:ext uri="{BB962C8B-B14F-4D97-AF65-F5344CB8AC3E}">
        <p14:creationId xmlns:p14="http://schemas.microsoft.com/office/powerpoint/2010/main" val="1733128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hidden"/>
                                      </p:to>
                                    </p:set>
                                  </p:childTnLst>
                                </p:cTn>
                              </p:par>
                              <p:par>
                                <p:cTn id="7" presetID="1" presetClass="exit" presetSubtype="0" fill="hold"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hidden"/>
                                      </p:to>
                                    </p:set>
                                  </p:childTnLst>
                                </p:cTn>
                              </p:par>
                              <p:par>
                                <p:cTn id="9" presetID="1" presetClass="exit" presetSubtype="0"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hidden"/>
                                      </p:to>
                                    </p:set>
                                  </p:childTnLst>
                                </p:cTn>
                              </p:par>
                              <p:par>
                                <p:cTn id="11" presetID="1" presetClass="exit" presetSubtype="0" fill="hold"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hidden"/>
                                      </p:to>
                                    </p:set>
                                  </p:childTnLst>
                                </p:cTn>
                              </p:par>
                              <p:par>
                                <p:cTn id="13" presetID="1" presetClass="exit" presetSubtype="0" fill="hold" nodeType="withEffect">
                                  <p:stCondLst>
                                    <p:cond delay="0"/>
                                  </p:stCondLst>
                                  <p:childTnLst>
                                    <p:set>
                                      <p:cBhvr>
                                        <p:cTn id="14" dur="1" fill="hold">
                                          <p:stCondLst>
                                            <p:cond delay="0"/>
                                          </p:stCondLst>
                                        </p:cTn>
                                        <p:tgtEl>
                                          <p:spTgt spid="2">
                                            <p:txEl>
                                              <p:pRg st="4" end="4"/>
                                            </p:txEl>
                                          </p:spTgt>
                                        </p:tgtEl>
                                        <p:attrNameLst>
                                          <p:attrName>style.visibility</p:attrName>
                                        </p:attrNameLst>
                                      </p:cBhvr>
                                      <p:to>
                                        <p:strVal val="hidden"/>
                                      </p:to>
                                    </p:set>
                                  </p:childTnLst>
                                </p:cTn>
                              </p:par>
                              <p:par>
                                <p:cTn id="15" presetID="1" presetClass="exit" presetSubtype="0" fill="hold" nodeType="withEffect">
                                  <p:stCondLst>
                                    <p:cond delay="0"/>
                                  </p:stCondLst>
                                  <p:childTnLst>
                                    <p:set>
                                      <p:cBhvr>
                                        <p:cTn id="16" dur="1" fill="hold">
                                          <p:stCondLst>
                                            <p:cond delay="0"/>
                                          </p:stCondLst>
                                        </p:cTn>
                                        <p:tgtEl>
                                          <p:spTgt spid="2">
                                            <p:txEl>
                                              <p:pRg st="5" end="5"/>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06056" y="879676"/>
            <a:ext cx="7720314" cy="2308324"/>
          </a:xfrm>
          <a:prstGeom prst="rect">
            <a:avLst/>
          </a:prstGeom>
          <a:noFill/>
        </p:spPr>
        <p:txBody>
          <a:bodyPr wrap="square" rtlCol="0">
            <a:spAutoFit/>
          </a:bodyPr>
          <a:lstStyle/>
          <a:p>
            <a:pPr lvl="1"/>
            <a:r>
              <a:rPr lang="en-US" sz="2400" dirty="0" smtClean="0">
                <a:solidFill>
                  <a:schemeClr val="tx2"/>
                </a:solidFill>
              </a:rPr>
              <a:t>D.	Rules/Regulations</a:t>
            </a:r>
            <a:endParaRPr lang="en-US" sz="2400" dirty="0">
              <a:solidFill>
                <a:schemeClr val="tx2"/>
              </a:solidFill>
            </a:endParaRPr>
          </a:p>
          <a:p>
            <a:pPr marL="1371600" lvl="2" indent="-457200">
              <a:buFont typeface="+mj-lt"/>
              <a:buAutoNum type="arabicPeriod"/>
            </a:pPr>
            <a:r>
              <a:rPr lang="en-US" sz="2400" dirty="0">
                <a:solidFill>
                  <a:schemeClr val="tx2"/>
                </a:solidFill>
              </a:rPr>
              <a:t>These are rules for conduct on common </a:t>
            </a:r>
            <a:r>
              <a:rPr lang="en-US" sz="2400" dirty="0" smtClean="0">
                <a:solidFill>
                  <a:schemeClr val="tx2"/>
                </a:solidFill>
              </a:rPr>
              <a:t>area</a:t>
            </a:r>
          </a:p>
          <a:p>
            <a:pPr marL="1371600" lvl="2" indent="-457200">
              <a:buFont typeface="+mj-lt"/>
              <a:buAutoNum type="arabicPeriod"/>
            </a:pPr>
            <a:r>
              <a:rPr lang="en-US" sz="2400" dirty="0" smtClean="0">
                <a:solidFill>
                  <a:schemeClr val="tx2"/>
                </a:solidFill>
              </a:rPr>
              <a:t>Can </a:t>
            </a:r>
            <a:r>
              <a:rPr lang="en-US" sz="2400" dirty="0">
                <a:solidFill>
                  <a:schemeClr val="tx2"/>
                </a:solidFill>
              </a:rPr>
              <a:t>also include design </a:t>
            </a:r>
            <a:r>
              <a:rPr lang="en-US" sz="2400" dirty="0" smtClean="0">
                <a:solidFill>
                  <a:schemeClr val="tx2"/>
                </a:solidFill>
              </a:rPr>
              <a:t>guidelines within Architectural Guidelines</a:t>
            </a:r>
          </a:p>
          <a:p>
            <a:pPr marL="1371600" lvl="2" indent="-457200">
              <a:buFont typeface="+mj-lt"/>
              <a:buAutoNum type="arabicPeriod"/>
            </a:pPr>
            <a:r>
              <a:rPr lang="en-US" sz="2400" dirty="0" smtClean="0">
                <a:solidFill>
                  <a:schemeClr val="tx2"/>
                </a:solidFill>
              </a:rPr>
              <a:t>Enacted through Board action/no homeowner action required </a:t>
            </a:r>
            <a:endParaRPr lang="en-US" sz="2400" dirty="0">
              <a:solidFill>
                <a:schemeClr val="tx2"/>
              </a:solidFill>
            </a:endParaRPr>
          </a:p>
        </p:txBody>
      </p:sp>
      <p:sp>
        <p:nvSpPr>
          <p:cNvPr id="3" name="Rectangle 2"/>
          <p:cNvSpPr/>
          <p:nvPr/>
        </p:nvSpPr>
        <p:spPr>
          <a:xfrm>
            <a:off x="4195762" y="3876675"/>
            <a:ext cx="104775" cy="3724275"/>
          </a:xfrm>
          <a:prstGeom prst="rect">
            <a:avLst/>
          </a:prstGeom>
          <a:gradFill flip="none" rotWithShape="1">
            <a:gsLst>
              <a:gs pos="0">
                <a:srgbClr val="CBCBCB"/>
              </a:gs>
              <a:gs pos="13000">
                <a:srgbClr val="5F5F5F"/>
              </a:gs>
              <a:gs pos="21001">
                <a:srgbClr val="5F5F5F"/>
              </a:gs>
              <a:gs pos="63000">
                <a:srgbClr val="FFFFFF"/>
              </a:gs>
              <a:gs pos="67000">
                <a:srgbClr val="B2B2B2"/>
              </a:gs>
              <a:gs pos="69000">
                <a:srgbClr val="292929"/>
              </a:gs>
              <a:gs pos="82001">
                <a:srgbClr val="777777"/>
              </a:gs>
              <a:gs pos="100000">
                <a:srgbClr val="EAEAEA"/>
              </a:gs>
            </a:gsLst>
            <a:path path="rect">
              <a:fillToRect l="100000" t="100000"/>
            </a:path>
            <a:tileRect r="-100000" b="-100000"/>
          </a:gradFill>
          <a:ln w="635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Left Arrow 6"/>
          <p:cNvSpPr/>
          <p:nvPr/>
        </p:nvSpPr>
        <p:spPr>
          <a:xfrm>
            <a:off x="2562225" y="4924425"/>
            <a:ext cx="2990850" cy="1209675"/>
          </a:xfrm>
          <a:prstGeom prst="leftArrow">
            <a:avLst/>
          </a:prstGeom>
          <a:solidFill>
            <a:srgbClr val="FF0000">
              <a:alpha val="90000"/>
            </a:srgbClr>
          </a:solidFill>
          <a:ln>
            <a:solidFill>
              <a:srgbClr val="FF0000"/>
            </a:solidFill>
          </a:ln>
          <a:effectLst>
            <a:outerShdw blurRad="50800" dist="76200" dir="8100000" algn="tr" rotWithShape="0">
              <a:prstClr val="black">
                <a:alpha val="40000"/>
              </a:prstClr>
            </a:outerShdw>
          </a:effectLst>
          <a:scene3d>
            <a:camera prst="isometricOffAxis1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400" dirty="0">
                <a:solidFill>
                  <a:schemeClr val="bg1"/>
                </a:solidFill>
                <a:latin typeface="Berlin Sans FB Demi" panose="020E0802020502020306" pitchFamily="34" charset="0"/>
              </a:rPr>
              <a:t>GUIDELINES</a:t>
            </a:r>
          </a:p>
        </p:txBody>
      </p:sp>
      <p:sp>
        <p:nvSpPr>
          <p:cNvPr id="6" name="Right Arrow 5"/>
          <p:cNvSpPr/>
          <p:nvPr/>
        </p:nvSpPr>
        <p:spPr>
          <a:xfrm>
            <a:off x="2952750" y="3971925"/>
            <a:ext cx="2695575" cy="1190625"/>
          </a:xfrm>
          <a:prstGeom prst="rightArrow">
            <a:avLst/>
          </a:prstGeom>
          <a:solidFill>
            <a:srgbClr val="00B0F0">
              <a:alpha val="90000"/>
            </a:srgbClr>
          </a:solidFill>
          <a:ln>
            <a:solidFill>
              <a:srgbClr val="00B0F0"/>
            </a:solidFill>
          </a:ln>
          <a:effectLst>
            <a:outerShdw blurRad="50800" dist="76200" dir="2700000" algn="tl" rotWithShape="0">
              <a:prstClr val="black">
                <a:alpha val="40000"/>
              </a:prstClr>
            </a:outerShdw>
          </a:effectLst>
          <a:scene3d>
            <a:camera prst="isometricOffAxis2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smtClean="0">
                <a:latin typeface="Berlin Sans FB Demi" panose="020E0802020502020306" pitchFamily="34" charset="0"/>
              </a:rPr>
              <a:t>REGULATIONS</a:t>
            </a:r>
            <a:endParaRPr lang="en-US" sz="2600" dirty="0">
              <a:latin typeface="Berlin Sans FB Demi" panose="020E0802020502020306" pitchFamily="34" charset="0"/>
            </a:endParaRPr>
          </a:p>
        </p:txBody>
      </p:sp>
      <p:sp>
        <p:nvSpPr>
          <p:cNvPr id="5" name="Left Arrow 4"/>
          <p:cNvSpPr/>
          <p:nvPr/>
        </p:nvSpPr>
        <p:spPr>
          <a:xfrm>
            <a:off x="2933700" y="3476625"/>
            <a:ext cx="2114550" cy="800100"/>
          </a:xfrm>
          <a:prstGeom prst="leftArrow">
            <a:avLst/>
          </a:prstGeom>
          <a:solidFill>
            <a:srgbClr val="FFFF00">
              <a:alpha val="90000"/>
            </a:srgbClr>
          </a:solidFill>
          <a:ln>
            <a:solidFill>
              <a:srgbClr val="FFFF00"/>
            </a:solidFill>
          </a:ln>
          <a:effectLst>
            <a:outerShdw blurRad="50800" dist="76200" dir="8100000" algn="tr" rotWithShape="0">
              <a:prstClr val="black">
                <a:alpha val="40000"/>
              </a:prstClr>
            </a:outerShdw>
          </a:effectLst>
          <a:scene3d>
            <a:camera prst="isometricOffAxis1Righ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solidFill>
                  <a:schemeClr val="bg1">
                    <a:lumMod val="75000"/>
                  </a:schemeClr>
                </a:solidFill>
                <a:latin typeface="Berlin Sans FB Demi" panose="020E0802020502020306" pitchFamily="34" charset="0"/>
              </a:rPr>
              <a:t>RULES</a:t>
            </a:r>
            <a:endParaRPr lang="en-US" sz="3200" dirty="0">
              <a:solidFill>
                <a:schemeClr val="bg1">
                  <a:lumMod val="75000"/>
                </a:schemeClr>
              </a:solidFill>
              <a:latin typeface="Berlin Sans FB Demi" panose="020E0802020502020306" pitchFamily="34" charset="0"/>
            </a:endParaRPr>
          </a:p>
        </p:txBody>
      </p:sp>
      <p:sp>
        <p:nvSpPr>
          <p:cNvPr id="4" name="Right Arrow 3"/>
          <p:cNvSpPr/>
          <p:nvPr/>
        </p:nvSpPr>
        <p:spPr>
          <a:xfrm>
            <a:off x="2800350" y="3476625"/>
            <a:ext cx="2857500" cy="361950"/>
          </a:xfrm>
          <a:prstGeom prst="rightArrow">
            <a:avLst/>
          </a:prstGeom>
          <a:solidFill>
            <a:srgbClr val="92D050">
              <a:alpha val="90000"/>
            </a:srgbClr>
          </a:solidFill>
          <a:ln>
            <a:solidFill>
              <a:srgbClr val="92D050"/>
            </a:solidFill>
          </a:ln>
          <a:effectLst>
            <a:outerShdw blurRad="50800" dist="76200" dir="2700000" algn="tl" rotWithShape="0">
              <a:prstClr val="black">
                <a:alpha val="40000"/>
              </a:prstClr>
            </a:outerShdw>
          </a:effectLst>
          <a:scene3d>
            <a:camera prst="isometricOffAxis2Left"/>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900" dirty="0" smtClean="0">
                <a:latin typeface="Berlin Sans FB Demi" panose="020E0802020502020306" pitchFamily="34" charset="0"/>
              </a:rPr>
              <a:t>COMPLIANCE</a:t>
            </a:r>
            <a:endParaRPr lang="en-US" sz="2900" dirty="0">
              <a:latin typeface="Berlin Sans FB Demi" panose="020E0802020502020306" pitchFamily="34" charset="0"/>
            </a:endParaRPr>
          </a:p>
        </p:txBody>
      </p:sp>
    </p:spTree>
    <p:extLst>
      <p:ext uri="{BB962C8B-B14F-4D97-AF65-F5344CB8AC3E}">
        <p14:creationId xmlns:p14="http://schemas.microsoft.com/office/powerpoint/2010/main" val="39099476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29199" y="907527"/>
            <a:ext cx="7708739" cy="3046988"/>
          </a:xfrm>
          <a:prstGeom prst="rect">
            <a:avLst/>
          </a:prstGeom>
          <a:noFill/>
        </p:spPr>
        <p:txBody>
          <a:bodyPr wrap="square" rtlCol="0">
            <a:spAutoFit/>
          </a:bodyPr>
          <a:lstStyle>
            <a:defPPr>
              <a:defRPr lang="en-US"/>
            </a:defPPr>
            <a:lvl2pPr lvl="1">
              <a:defRPr sz="2400">
                <a:solidFill>
                  <a:schemeClr val="tx2"/>
                </a:solidFill>
              </a:defRPr>
            </a:lvl2pPr>
            <a:lvl3pPr marL="1371600" lvl="2" indent="-457200">
              <a:buFont typeface="+mj-lt"/>
              <a:buAutoNum type="arabicPeriod"/>
              <a:defRPr sz="2400">
                <a:solidFill>
                  <a:schemeClr val="tx2"/>
                </a:solidFill>
              </a:defRPr>
            </a:lvl3pPr>
          </a:lstStyle>
          <a:p>
            <a:pPr lvl="1"/>
            <a:r>
              <a:rPr lang="en-US" dirty="0" smtClean="0"/>
              <a:t>E.	Policies/Procedures</a:t>
            </a:r>
            <a:endParaRPr lang="en-US" dirty="0"/>
          </a:p>
          <a:p>
            <a:pPr lvl="2"/>
            <a:r>
              <a:rPr lang="en-US" dirty="0"/>
              <a:t>These are procedures for how the Association conducts itself</a:t>
            </a:r>
          </a:p>
          <a:p>
            <a:pPr marL="1828800" lvl="3" indent="-457200">
              <a:buFont typeface="+mj-lt"/>
              <a:buAutoNum type="alphaLcPeriod"/>
            </a:pPr>
            <a:r>
              <a:rPr lang="en-US" sz="2400" dirty="0">
                <a:solidFill>
                  <a:schemeClr val="tx2"/>
                </a:solidFill>
              </a:rPr>
              <a:t>Collections Resolution</a:t>
            </a:r>
          </a:p>
          <a:p>
            <a:pPr marL="2343150" lvl="4" indent="-514350">
              <a:buFont typeface="Arial" panose="020B0604020202020204" pitchFamily="34" charset="0"/>
              <a:buChar char="•"/>
            </a:pPr>
            <a:r>
              <a:rPr lang="en-US" sz="2400" dirty="0">
                <a:solidFill>
                  <a:schemeClr val="tx2"/>
                </a:solidFill>
              </a:rPr>
              <a:t>D</a:t>
            </a:r>
            <a:r>
              <a:rPr lang="en-US" sz="2400" dirty="0" smtClean="0">
                <a:solidFill>
                  <a:schemeClr val="tx2"/>
                </a:solidFill>
              </a:rPr>
              <a:t>emand </a:t>
            </a:r>
            <a:r>
              <a:rPr lang="en-US" sz="2400" dirty="0">
                <a:solidFill>
                  <a:schemeClr val="tx2"/>
                </a:solidFill>
              </a:rPr>
              <a:t>letters, late fees, etc.</a:t>
            </a:r>
          </a:p>
          <a:p>
            <a:pPr marL="2343150" lvl="4" indent="-514350">
              <a:buFont typeface="Arial" panose="020B0604020202020204" pitchFamily="34" charset="0"/>
              <a:buChar char="•"/>
            </a:pPr>
            <a:r>
              <a:rPr lang="en-US" sz="2400" dirty="0">
                <a:solidFill>
                  <a:schemeClr val="tx2"/>
                </a:solidFill>
              </a:rPr>
              <a:t>Keep in mind </a:t>
            </a:r>
            <a:r>
              <a:rPr lang="en-US" sz="2400" dirty="0" err="1">
                <a:solidFill>
                  <a:schemeClr val="tx2"/>
                </a:solidFill>
              </a:rPr>
              <a:t>Va</a:t>
            </a:r>
            <a:r>
              <a:rPr lang="en-US" sz="2400" dirty="0">
                <a:solidFill>
                  <a:schemeClr val="tx2"/>
                </a:solidFill>
              </a:rPr>
              <a:t> Code §55-513.3 (amended in 2014</a:t>
            </a:r>
            <a:r>
              <a:rPr lang="en-US" sz="2400" dirty="0" smtClean="0">
                <a:solidFill>
                  <a:schemeClr val="tx2"/>
                </a:solidFill>
              </a:rPr>
              <a:t>)</a:t>
            </a:r>
            <a:endParaRPr lang="en-US" sz="2400" dirty="0">
              <a:solidFill>
                <a:schemeClr val="tx2"/>
              </a:solidFill>
            </a:endParaRPr>
          </a:p>
          <a:p>
            <a:pPr marL="2800350" lvl="5" indent="-514350">
              <a:buFont typeface="+mj-lt"/>
              <a:buAutoNum type="romanLcPeriod"/>
            </a:pPr>
            <a:endParaRPr lang="en-US" sz="2400" i="1" dirty="0" smtClean="0"/>
          </a:p>
        </p:txBody>
      </p:sp>
    </p:spTree>
    <p:extLst>
      <p:ext uri="{BB962C8B-B14F-4D97-AF65-F5344CB8AC3E}">
        <p14:creationId xmlns:p14="http://schemas.microsoft.com/office/powerpoint/2010/main" val="243950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41904" y="623856"/>
            <a:ext cx="7708739" cy="6678751"/>
          </a:xfrm>
          <a:prstGeom prst="rect">
            <a:avLst/>
          </a:prstGeom>
          <a:noFill/>
        </p:spPr>
        <p:txBody>
          <a:bodyPr wrap="square" rtlCol="0">
            <a:spAutoFit/>
          </a:bodyPr>
          <a:lstStyle/>
          <a:p>
            <a:pPr lvl="1"/>
            <a:r>
              <a:rPr lang="en-US" dirty="0" smtClean="0">
                <a:solidFill>
                  <a:schemeClr val="tx2"/>
                </a:solidFill>
              </a:rPr>
              <a:t>F.   Reviewing Governing Documents</a:t>
            </a:r>
            <a:endParaRPr lang="en-US" dirty="0">
              <a:solidFill>
                <a:schemeClr val="tx2"/>
              </a:solidFill>
            </a:endParaRPr>
          </a:p>
          <a:p>
            <a:pPr marL="1371600" lvl="2" indent="-457200">
              <a:buFont typeface="+mj-lt"/>
              <a:buAutoNum type="arabicPeriod"/>
            </a:pPr>
            <a:r>
              <a:rPr lang="en-US" dirty="0" smtClean="0">
                <a:solidFill>
                  <a:schemeClr val="tx2"/>
                </a:solidFill>
              </a:rPr>
              <a:t>How often should governing documents be reviewed?</a:t>
            </a:r>
          </a:p>
          <a:p>
            <a:pPr lvl="2"/>
            <a:r>
              <a:rPr lang="en-US" dirty="0">
                <a:solidFill>
                  <a:schemeClr val="tx2"/>
                </a:solidFill>
              </a:rPr>
              <a:t> </a:t>
            </a:r>
            <a:r>
              <a:rPr lang="en-US" dirty="0" smtClean="0">
                <a:solidFill>
                  <a:schemeClr val="tx2"/>
                </a:solidFill>
              </a:rPr>
              <a:t> - The more difficult it is to change the document, the less often it should be reviewed.  Policies and procedures can be reviewed much more frequently than a HOA declaration because a policy and procedure is easier to change than a Declaration.  This helps keep costs down, as an Association considering a Declaration or Bylaw amendment may face significant effort and costs over a long time period in order to achieve the intended outcome.</a:t>
            </a:r>
          </a:p>
          <a:p>
            <a:pPr lvl="2"/>
            <a:r>
              <a:rPr lang="en-US" b="1" dirty="0" smtClean="0">
                <a:solidFill>
                  <a:schemeClr val="tx2"/>
                </a:solidFill>
              </a:rPr>
              <a:t>Considerations</a:t>
            </a:r>
            <a:r>
              <a:rPr lang="en-US" dirty="0" smtClean="0">
                <a:solidFill>
                  <a:schemeClr val="tx2"/>
                </a:solidFill>
              </a:rPr>
              <a:t>:  </a:t>
            </a:r>
          </a:p>
          <a:p>
            <a:pPr lvl="2"/>
            <a:r>
              <a:rPr lang="en-US" dirty="0">
                <a:solidFill>
                  <a:schemeClr val="tx2"/>
                </a:solidFill>
              </a:rPr>
              <a:t>-</a:t>
            </a:r>
            <a:r>
              <a:rPr lang="en-US" dirty="0" smtClean="0">
                <a:solidFill>
                  <a:schemeClr val="tx2"/>
                </a:solidFill>
              </a:rPr>
              <a:t>How old is the document?  </a:t>
            </a:r>
          </a:p>
          <a:p>
            <a:pPr lvl="2"/>
            <a:r>
              <a:rPr lang="en-US" dirty="0">
                <a:solidFill>
                  <a:schemeClr val="tx2"/>
                </a:solidFill>
              </a:rPr>
              <a:t>-</a:t>
            </a:r>
            <a:r>
              <a:rPr lang="en-US" dirty="0" smtClean="0">
                <a:solidFill>
                  <a:schemeClr val="tx2"/>
                </a:solidFill>
              </a:rPr>
              <a:t>Have the circumstances changed? E.g., Has the Association had difficulty reaching quorum?  Has the community changed?</a:t>
            </a:r>
          </a:p>
          <a:p>
            <a:pPr lvl="2"/>
            <a:r>
              <a:rPr lang="en-US" dirty="0" smtClean="0">
                <a:solidFill>
                  <a:schemeClr val="tx2"/>
                </a:solidFill>
              </a:rPr>
              <a:t>-What is the community like now compared to when the developer completed construction?</a:t>
            </a:r>
          </a:p>
          <a:p>
            <a:pPr marL="1257300" lvl="2" indent="-342900">
              <a:buAutoNum type="arabicPeriod" startAt="2"/>
            </a:pPr>
            <a:r>
              <a:rPr lang="en-US" dirty="0" smtClean="0">
                <a:solidFill>
                  <a:schemeClr val="tx2"/>
                </a:solidFill>
              </a:rPr>
              <a:t>Who should review governing documents with an eye toward identifying areas that should be amended/changed?</a:t>
            </a:r>
          </a:p>
          <a:p>
            <a:pPr lvl="2"/>
            <a:r>
              <a:rPr lang="en-US" dirty="0">
                <a:solidFill>
                  <a:schemeClr val="tx2"/>
                </a:solidFill>
              </a:rPr>
              <a:t> </a:t>
            </a:r>
            <a:r>
              <a:rPr lang="en-US" dirty="0" smtClean="0">
                <a:solidFill>
                  <a:schemeClr val="tx2"/>
                </a:solidFill>
              </a:rPr>
              <a:t>    	 -Board of Directors</a:t>
            </a:r>
          </a:p>
          <a:p>
            <a:pPr lvl="2"/>
            <a:r>
              <a:rPr lang="en-US" dirty="0">
                <a:solidFill>
                  <a:schemeClr val="tx2"/>
                </a:solidFill>
              </a:rPr>
              <a:t>	</a:t>
            </a:r>
            <a:r>
              <a:rPr lang="en-US" dirty="0" smtClean="0">
                <a:solidFill>
                  <a:schemeClr val="tx2"/>
                </a:solidFill>
              </a:rPr>
              <a:t>- Managers</a:t>
            </a:r>
          </a:p>
          <a:p>
            <a:pPr lvl="2"/>
            <a:r>
              <a:rPr lang="en-US" dirty="0">
                <a:solidFill>
                  <a:schemeClr val="tx2"/>
                </a:solidFill>
              </a:rPr>
              <a:t>	</a:t>
            </a:r>
            <a:r>
              <a:rPr lang="en-US" dirty="0" smtClean="0">
                <a:solidFill>
                  <a:schemeClr val="tx2"/>
                </a:solidFill>
              </a:rPr>
              <a:t>- Legal Counsel</a:t>
            </a:r>
          </a:p>
          <a:p>
            <a:pPr lvl="2"/>
            <a:endParaRPr lang="en-US" dirty="0" smtClean="0">
              <a:solidFill>
                <a:schemeClr val="tx2"/>
              </a:solidFill>
            </a:endParaRPr>
          </a:p>
          <a:p>
            <a:pPr lvl="2"/>
            <a:endParaRPr lang="en-US" sz="1600" dirty="0" smtClean="0">
              <a:solidFill>
                <a:schemeClr val="tx2"/>
              </a:solidFill>
            </a:endParaRPr>
          </a:p>
          <a:p>
            <a:pPr lvl="2"/>
            <a:endParaRPr lang="en-US" sz="1600" dirty="0">
              <a:solidFill>
                <a:schemeClr val="tx2"/>
              </a:solidFill>
            </a:endParaRPr>
          </a:p>
          <a:p>
            <a:endParaRPr lang="en-US" dirty="0"/>
          </a:p>
        </p:txBody>
      </p:sp>
    </p:spTree>
    <p:extLst>
      <p:ext uri="{BB962C8B-B14F-4D97-AF65-F5344CB8AC3E}">
        <p14:creationId xmlns:p14="http://schemas.microsoft.com/office/powerpoint/2010/main" val="14857657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695325" y="952500"/>
            <a:ext cx="7439025" cy="5955476"/>
          </a:xfrm>
          <a:prstGeom prst="rect">
            <a:avLst/>
          </a:prstGeom>
        </p:spPr>
        <p:txBody>
          <a:bodyPr wrap="square">
            <a:spAutoFit/>
          </a:bodyPr>
          <a:lstStyle/>
          <a:p>
            <a:pPr lvl="1"/>
            <a:r>
              <a:rPr lang="en-US" dirty="0" smtClean="0">
                <a:solidFill>
                  <a:schemeClr val="tx2"/>
                </a:solidFill>
              </a:rPr>
              <a:t>G.   Amending Governing Documents</a:t>
            </a:r>
            <a:endParaRPr lang="en-US" dirty="0">
              <a:solidFill>
                <a:schemeClr val="tx2"/>
              </a:solidFill>
            </a:endParaRPr>
          </a:p>
          <a:p>
            <a:pPr marL="1371600" lvl="2" indent="-457200">
              <a:buFont typeface="+mj-lt"/>
              <a:buAutoNum type="arabicPeriod"/>
            </a:pPr>
            <a:r>
              <a:rPr lang="en-US" dirty="0" smtClean="0">
                <a:solidFill>
                  <a:schemeClr val="tx2"/>
                </a:solidFill>
              </a:rPr>
              <a:t>Requirements:  Often a supermajority vote of the entire membership is required.  Consideration:  What is the typical turnout for Board and annual meetings? </a:t>
            </a:r>
          </a:p>
          <a:p>
            <a:pPr marL="1371600" lvl="2" indent="-457200">
              <a:buFont typeface="+mj-lt"/>
              <a:buAutoNum type="arabicPeriod"/>
            </a:pPr>
            <a:r>
              <a:rPr lang="en-US" dirty="0" smtClean="0">
                <a:solidFill>
                  <a:schemeClr val="tx2"/>
                </a:solidFill>
              </a:rPr>
              <a:t>Timeline:  Amending governing documents can take significant time, as the amendments not only need to be drafted, but also the requisite number of votes must be received.</a:t>
            </a:r>
          </a:p>
          <a:p>
            <a:pPr marL="1371600" lvl="2" indent="-457200">
              <a:buFont typeface="+mj-lt"/>
              <a:buAutoNum type="arabicPeriod"/>
            </a:pPr>
            <a:r>
              <a:rPr lang="en-US" dirty="0" smtClean="0">
                <a:solidFill>
                  <a:schemeClr val="tx2"/>
                </a:solidFill>
              </a:rPr>
              <a:t>Mortgagee Consent may be required</a:t>
            </a:r>
          </a:p>
          <a:p>
            <a:pPr lvl="2"/>
            <a:endParaRPr lang="en-US" sz="800" dirty="0" smtClean="0">
              <a:solidFill>
                <a:schemeClr val="tx2"/>
              </a:solidFill>
            </a:endParaRPr>
          </a:p>
          <a:p>
            <a:pPr lvl="2"/>
            <a:r>
              <a:rPr lang="en-US" sz="1100" i="1" dirty="0" smtClean="0">
                <a:solidFill>
                  <a:schemeClr val="tx2"/>
                </a:solidFill>
              </a:rPr>
              <a:t>55-515.1 A</a:t>
            </a:r>
            <a:r>
              <a:rPr lang="en-US" sz="1100" i="1" dirty="0">
                <a:solidFill>
                  <a:schemeClr val="tx2"/>
                </a:solidFill>
              </a:rPr>
              <a:t>. In the event that any provision in the declaration requires the written consent of a mortgagee in order to amend the bylaws or the declaration, the association shall be deemed to have received the written consent of a mortgagee if the association sends the text of the proposed amendment by certified mail, return receipt requested, or by regular mail with proof of mailing to the mortgagee at the address supplied by such mortgagee in a written request to the association to receive notice of proposed amendments to the declaration and receives no written objection to the adoption of the amendment from the mortgagee within 60 days of the date that the notice of amendment is sent by the association, unless the declaration expressly provides otherwise. If the mortgagee has not supplied an address to the association, the association shall be deemed to have received the written consent of a mortgagee if the association sends the text of the proposed amendment by certified mail, return receipt requested, to the mortgagee at the address filed in the land records or with the local tax assessor's office, and receives no written objection to the adoption of the amendment from the mortgagee within 60 days of the date that the notice of amendment is sent by the association, unless the declaration expressly provides otherwise.</a:t>
            </a:r>
          </a:p>
          <a:p>
            <a:pPr marL="1371600" lvl="2" indent="-457200">
              <a:buFont typeface="+mj-lt"/>
              <a:buAutoNum type="arabicPeriod"/>
            </a:pPr>
            <a:endParaRPr lang="en-US" sz="1100" dirty="0" smtClean="0">
              <a:solidFill>
                <a:schemeClr val="tx2"/>
              </a:solidFill>
            </a:endParaRPr>
          </a:p>
          <a:p>
            <a:pPr marL="1371600" lvl="2" indent="-457200">
              <a:buFont typeface="+mj-lt"/>
              <a:buAutoNum type="arabicPeriod"/>
            </a:pPr>
            <a:endParaRPr lang="en-US" sz="1100" dirty="0">
              <a:solidFill>
                <a:schemeClr val="tx2"/>
              </a:solidFill>
            </a:endParaRPr>
          </a:p>
          <a:p>
            <a:pPr marL="1371600" lvl="2" indent="-457200">
              <a:buFont typeface="+mj-lt"/>
              <a:buAutoNum type="arabicPeriod"/>
            </a:pPr>
            <a:endParaRPr lang="en-US" dirty="0" smtClean="0">
              <a:solidFill>
                <a:schemeClr val="tx2"/>
              </a:solidFill>
            </a:endParaRPr>
          </a:p>
          <a:p>
            <a:pPr lvl="2"/>
            <a:endParaRPr lang="en-US" dirty="0">
              <a:solidFill>
                <a:schemeClr val="tx2"/>
              </a:solidFill>
            </a:endParaRPr>
          </a:p>
        </p:txBody>
      </p:sp>
    </p:spTree>
    <p:extLst>
      <p:ext uri="{BB962C8B-B14F-4D97-AF65-F5344CB8AC3E}">
        <p14:creationId xmlns:p14="http://schemas.microsoft.com/office/powerpoint/2010/main" val="12052211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23900" y="802719"/>
            <a:ext cx="7524750" cy="4001095"/>
          </a:xfrm>
          <a:prstGeom prst="rect">
            <a:avLst/>
          </a:prstGeom>
        </p:spPr>
        <p:txBody>
          <a:bodyPr wrap="square">
            <a:spAutoFit/>
          </a:bodyPr>
          <a:lstStyle/>
          <a:p>
            <a:pPr lvl="2"/>
            <a:r>
              <a:rPr lang="en-US" dirty="0" smtClean="0">
                <a:solidFill>
                  <a:schemeClr val="tx2"/>
                </a:solidFill>
              </a:rPr>
              <a:t>4.    SIGNATURES </a:t>
            </a:r>
            <a:r>
              <a:rPr lang="en-US" dirty="0">
                <a:solidFill>
                  <a:schemeClr val="tx2"/>
                </a:solidFill>
              </a:rPr>
              <a:t>REQUIRED….</a:t>
            </a:r>
          </a:p>
          <a:p>
            <a:pPr lvl="2"/>
            <a:r>
              <a:rPr lang="en-US" sz="1400" i="1" dirty="0" smtClean="0">
                <a:solidFill>
                  <a:schemeClr val="tx2"/>
                </a:solidFill>
              </a:rPr>
              <a:t>	</a:t>
            </a:r>
          </a:p>
          <a:p>
            <a:pPr lvl="2"/>
            <a:r>
              <a:rPr lang="en-US" sz="1400" b="1" i="1" dirty="0" smtClean="0">
                <a:solidFill>
                  <a:schemeClr val="tx2"/>
                </a:solidFill>
              </a:rPr>
              <a:t>Steven </a:t>
            </a:r>
            <a:r>
              <a:rPr lang="en-US" sz="1400" b="1" i="1" dirty="0">
                <a:solidFill>
                  <a:schemeClr val="tx2"/>
                </a:solidFill>
              </a:rPr>
              <a:t>F. </a:t>
            </a:r>
            <a:r>
              <a:rPr lang="en-US" sz="1400" b="1" i="1" dirty="0" err="1">
                <a:solidFill>
                  <a:schemeClr val="tx2"/>
                </a:solidFill>
              </a:rPr>
              <a:t>Tvardek</a:t>
            </a:r>
            <a:r>
              <a:rPr lang="en-US" sz="1400" b="1" i="1" dirty="0">
                <a:solidFill>
                  <a:schemeClr val="tx2"/>
                </a:solidFill>
              </a:rPr>
              <a:t>, Jr., et al. v. </a:t>
            </a:r>
            <a:r>
              <a:rPr lang="en-US" sz="1400" b="1" i="1" dirty="0" err="1">
                <a:solidFill>
                  <a:schemeClr val="tx2"/>
                </a:solidFill>
              </a:rPr>
              <a:t>Powhattan</a:t>
            </a:r>
            <a:r>
              <a:rPr lang="en-US" sz="1400" b="1" i="1" dirty="0">
                <a:solidFill>
                  <a:schemeClr val="tx2"/>
                </a:solidFill>
              </a:rPr>
              <a:t> Village Homeowners Association, Inc.  (Virginia Supreme </a:t>
            </a:r>
            <a:r>
              <a:rPr lang="en-US" sz="1400" b="1" i="1" dirty="0" smtClean="0">
                <a:solidFill>
                  <a:schemeClr val="tx2"/>
                </a:solidFill>
              </a:rPr>
              <a:t>Court)</a:t>
            </a:r>
          </a:p>
          <a:p>
            <a:pPr lvl="2"/>
            <a:endParaRPr lang="en-US" sz="1400" i="1" dirty="0">
              <a:solidFill>
                <a:schemeClr val="tx2"/>
              </a:solidFill>
            </a:endParaRPr>
          </a:p>
          <a:p>
            <a:pPr lvl="2"/>
            <a:r>
              <a:rPr lang="en-US" sz="1200" i="1" dirty="0">
                <a:solidFill>
                  <a:schemeClr val="tx2"/>
                </a:solidFill>
              </a:rPr>
              <a:t> - 55-515.1 (E). An action to challenge the validity of an amendment adopted by the association may not be brought more than one year after the amendment is effective.</a:t>
            </a:r>
          </a:p>
          <a:p>
            <a:pPr lvl="2"/>
            <a:r>
              <a:rPr lang="en-US" sz="1200" i="1" dirty="0">
                <a:solidFill>
                  <a:schemeClr val="tx2"/>
                </a:solidFill>
              </a:rPr>
              <a:t>55-515.1E (F). Agreement of the required majority of lot owners to any amendment of the declaration shall be evidenced by their execution of the amendment, or ratifications thereof, and the same shall become effective when a copy of the amendment is recorded together with a certification, signed by the principal officer of the association or by such other officer or officers as the declaration may specify, that the requisite majority of the lot owners </a:t>
            </a:r>
            <a:r>
              <a:rPr lang="en-US" sz="1200" b="1" i="1" u="sng" dirty="0">
                <a:solidFill>
                  <a:schemeClr val="tx2"/>
                </a:solidFill>
              </a:rPr>
              <a:t>signed the amendment or ratifications thereof</a:t>
            </a:r>
            <a:r>
              <a:rPr lang="en-US" sz="1200" b="1" i="1" u="sng" dirty="0" smtClean="0">
                <a:solidFill>
                  <a:schemeClr val="tx2"/>
                </a:solidFill>
              </a:rPr>
              <a:t>.</a:t>
            </a:r>
          </a:p>
          <a:p>
            <a:pPr lvl="2"/>
            <a:endParaRPr lang="en-US" sz="1200" b="1" u="sng" dirty="0">
              <a:solidFill>
                <a:schemeClr val="tx2"/>
              </a:solidFill>
            </a:endParaRPr>
          </a:p>
          <a:p>
            <a:pPr lvl="2"/>
            <a:r>
              <a:rPr lang="en-US" sz="1200" b="1" i="1" u="sng" dirty="0">
                <a:solidFill>
                  <a:schemeClr val="tx2"/>
                </a:solidFill>
              </a:rPr>
              <a:t>-Certification filed with the amendment cannot merely state that the requisite majority of the low owners approved the amendment.  The certificate must state the </a:t>
            </a:r>
            <a:r>
              <a:rPr lang="en-US" sz="1200" b="1" i="1" u="sng" dirty="0" err="1">
                <a:solidFill>
                  <a:schemeClr val="tx2"/>
                </a:solidFill>
              </a:rPr>
              <a:t>the</a:t>
            </a:r>
            <a:r>
              <a:rPr lang="en-US" sz="1200" b="1" i="1" u="sng" dirty="0">
                <a:solidFill>
                  <a:schemeClr val="tx2"/>
                </a:solidFill>
              </a:rPr>
              <a:t> requisite number of owners SIGNED the amendment or ratification.  Best to record the signatures.  (Exception : Condos</a:t>
            </a:r>
            <a:r>
              <a:rPr lang="en-US" sz="1200" b="1" i="1" u="sng" dirty="0" smtClean="0">
                <a:solidFill>
                  <a:schemeClr val="tx2"/>
                </a:solidFill>
              </a:rPr>
              <a:t>)</a:t>
            </a:r>
          </a:p>
          <a:p>
            <a:pPr lvl="2"/>
            <a:endParaRPr lang="en-US" sz="1200" b="1" i="1" u="sng" dirty="0">
              <a:solidFill>
                <a:schemeClr val="tx2"/>
              </a:solidFill>
            </a:endParaRPr>
          </a:p>
          <a:p>
            <a:pPr lvl="2"/>
            <a:r>
              <a:rPr lang="en-US" sz="1200" b="1" i="1" u="sng" dirty="0" smtClean="0">
                <a:solidFill>
                  <a:schemeClr val="tx2"/>
                </a:solidFill>
              </a:rPr>
              <a:t>Condominium Act:  The statute of limitations for challenging an amendment is related to when the amendment is recorded and does not impose the signature requirement.</a:t>
            </a:r>
          </a:p>
        </p:txBody>
      </p:sp>
    </p:spTree>
    <p:extLst>
      <p:ext uri="{BB962C8B-B14F-4D97-AF65-F5344CB8AC3E}">
        <p14:creationId xmlns:p14="http://schemas.microsoft.com/office/powerpoint/2010/main" val="129869967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ushpin">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Pushpin">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ushpin">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5C505CF85959C4BAED0C6040F57884A" ma:contentTypeVersion="3" ma:contentTypeDescription="Create a new document." ma:contentTypeScope="" ma:versionID="65af526d820d5bf9eb2f8405cc7a954d">
  <xsd:schema xmlns:xsd="http://www.w3.org/2001/XMLSchema" xmlns:xs="http://www.w3.org/2001/XMLSchema" xmlns:p="http://schemas.microsoft.com/office/2006/metadata/properties" xmlns:ns1="http://schemas.microsoft.com/sharepoint/v3" xmlns:ns2="6bc31404-f41d-4bda-907d-44d2ab9eb42c" xmlns:ns3="d4d54c9f-db9b-4d5e-a036-f9a9b80e7563" targetNamespace="http://schemas.microsoft.com/office/2006/metadata/properties" ma:root="true" ma:fieldsID="0c4b0b3f6997af6d2a137e68aa29e04c" ns1:_="" ns2:_="" ns3:_="">
    <xsd:import namespace="http://schemas.microsoft.com/sharepoint/v3"/>
    <xsd:import namespace="6bc31404-f41d-4bda-907d-44d2ab9eb42c"/>
    <xsd:import namespace="d4d54c9f-db9b-4d5e-a036-f9a9b80e7563"/>
    <xsd:element name="properties">
      <xsd:complexType>
        <xsd:sequence>
          <xsd:element name="documentManagement">
            <xsd:complexType>
              <xsd:all>
                <xsd:element ref="ns1:PublishingStartDate" minOccurs="0"/>
                <xsd:element ref="ns1:PublishingExpirationDate" minOccurs="0"/>
                <xsd:element ref="ns2:DocumentType" minOccurs="0"/>
                <xsd:element ref="ns1:URL"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internalName="PublishingStartDate">
      <xsd:simpleType>
        <xsd:restriction base="dms:Unknown"/>
      </xsd:simpleType>
    </xsd:element>
    <xsd:element name="PublishingExpirationDate" ma:index="9" nillable="true" ma:displayName="Scheduling End Date" ma:internalName="PublishingExpirationDate">
      <xsd:simpleType>
        <xsd:restriction base="dms:Unknown"/>
      </xsd:simpleType>
    </xsd:element>
    <xsd:element name="URL" ma:index="11" nillable="true" ma:displayName="URL" ma:internalName="URL">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6bc31404-f41d-4bda-907d-44d2ab9eb42c" elementFormDefault="qualified">
    <xsd:import namespace="http://schemas.microsoft.com/office/2006/documentManagement/types"/>
    <xsd:import namespace="http://schemas.microsoft.com/office/infopath/2007/PartnerControls"/>
    <xsd:element name="DocumentType" ma:index="10" nillable="true" ma:displayName="DocumentType" ma:internalName="DocumentType1">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4d54c9f-db9b-4d5e-a036-f9a9b80e7563" elementFormDefault="qualified">
    <xsd:import namespace="http://schemas.microsoft.com/office/2006/documentManagement/types"/>
    <xsd:import namespace="http://schemas.microsoft.com/office/infopath/2007/PartnerControls"/>
    <xsd:element name="_dlc_DocId" ma:index="12" nillable="true" ma:displayName="Document ID Value" ma:description="The value of the document ID assigned to this item." ma:internalName="_dlc_DocId" ma:readOnly="true">
      <xsd:simpleType>
        <xsd:restriction base="dms:Text"/>
      </xsd:simpleType>
    </xsd:element>
    <xsd:element name="_dlc_DocIdUrl" ma:index="13"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4"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DocumentType xmlns="6bc31404-f41d-4bda-907d-44d2ab9eb42c" xsi:nil="true"/>
    <URL xmlns="http://schemas.microsoft.com/sharepoint/v3">
      <Url xsi:nil="true"/>
      <Description xsi:nil="true"/>
    </URL>
    <PublishingExpirationDate xmlns="http://schemas.microsoft.com/sharepoint/v3" xsi:nil="true"/>
    <PublishingStartDate xmlns="http://schemas.microsoft.com/sharepoint/v3" xsi:nil="true"/>
    <_dlc_DocId xmlns="d4d54c9f-db9b-4d5e-a036-f9a9b80e7563">PWCWWW-11-438</_dlc_DocId>
    <_dlc_DocIdUrl xmlns="d4d54c9f-db9b-4d5e-a036-f9a9b80e7563">
      <Url>https://www.pwcgov.org/government/dept/publicworks/ns/_layouts/15/DocIdRedir.aspx?ID=PWCWWW-11-438</Url>
      <Description>PWCWWW-11-438</Description>
    </_dlc_DocIdUrl>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7A6CA51A-D151-408E-B9C9-5DB7E6FF895F}">
  <ds:schemaRefs>
    <ds:schemaRef ds:uri="http://schemas.microsoft.com/sharepoint/v3/contenttype/forms"/>
  </ds:schemaRefs>
</ds:datastoreItem>
</file>

<file path=customXml/itemProps2.xml><?xml version="1.0" encoding="utf-8"?>
<ds:datastoreItem xmlns:ds="http://schemas.openxmlformats.org/officeDocument/2006/customXml" ds:itemID="{3010E029-EE9F-4D4F-BF8A-79ACDC718DD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bc31404-f41d-4bda-907d-44d2ab9eb42c"/>
    <ds:schemaRef ds:uri="d4d54c9f-db9b-4d5e-a036-f9a9b80e756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A13CEB1-1C4E-47EF-840A-7841BFB06A67}">
  <ds:schemaRefs>
    <ds:schemaRef ds:uri="http://schemas.microsoft.com/sharepoint/v3"/>
    <ds:schemaRef ds:uri="http://purl.org/dc/terms/"/>
    <ds:schemaRef ds:uri="http://schemas.openxmlformats.org/package/2006/metadata/core-properties"/>
    <ds:schemaRef ds:uri="http://purl.org/dc/dcmitype/"/>
    <ds:schemaRef ds:uri="6bc31404-f41d-4bda-907d-44d2ab9eb42c"/>
    <ds:schemaRef ds:uri="http://schemas.microsoft.com/office/2006/documentManagement/types"/>
    <ds:schemaRef ds:uri="http://schemas.microsoft.com/office/2006/metadata/properties"/>
    <ds:schemaRef ds:uri="http://schemas.microsoft.com/office/infopath/2007/PartnerControls"/>
    <ds:schemaRef ds:uri="d4d54c9f-db9b-4d5e-a036-f9a9b80e7563"/>
    <ds:schemaRef ds:uri="http://www.w3.org/XML/1998/namespace"/>
    <ds:schemaRef ds:uri="http://purl.org/dc/elements/1.1/"/>
  </ds:schemaRefs>
</ds:datastoreItem>
</file>

<file path=customXml/itemProps4.xml><?xml version="1.0" encoding="utf-8"?>
<ds:datastoreItem xmlns:ds="http://schemas.openxmlformats.org/officeDocument/2006/customXml" ds:itemID="{73362B23-75C1-47E7-9746-70BCD54F17F3}">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Pushpin</Template>
  <TotalTime>1986</TotalTime>
  <Words>761</Words>
  <Application>Microsoft Office PowerPoint</Application>
  <PresentationFormat>On-screen Show (4:3)</PresentationFormat>
  <Paragraphs>159</Paragraphs>
  <Slides>24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Berlin Sans FB Demi</vt:lpstr>
      <vt:lpstr>Brush Script MT</vt:lpstr>
      <vt:lpstr>Constantia</vt:lpstr>
      <vt:lpstr>Franklin Gothic Book</vt:lpstr>
      <vt:lpstr>Rage Italic</vt:lpstr>
      <vt:lpstr>Pushpin</vt:lpstr>
      <vt:lpstr>ASSOCIATION GOVERNING DOCUMENTS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2015/2016 Legislative Updates</vt:lpstr>
      <vt:lpstr>2015/2016 Legislative Updates</vt:lpstr>
      <vt:lpstr>2015/2016 Legislative Updates</vt:lpstr>
      <vt:lpstr>2015/2016 Legislative Updates</vt:lpstr>
      <vt:lpstr>2015/2016 Legislative Updates</vt:lpstr>
      <vt:lpstr>2015/2016 Legislative Updates</vt:lpstr>
      <vt:lpstr>2015/2016 Legislative Updates</vt:lpstr>
      <vt:lpstr>2015/2016 Legislative Updates</vt:lpstr>
      <vt:lpstr>2015/2016 Legislative Updates</vt:lpstr>
      <vt:lpstr>2015/2016 Legislative Updates</vt:lpstr>
      <vt:lpstr>2015/2016 Legislative Updates</vt:lpstr>
      <vt:lpstr>2015/2016 Legislative Updates</vt:lpstr>
      <vt:lpstr>2015/2016 Legislative Updates</vt:lpstr>
      <vt:lpstr>2015/2016 Legislative Updates</vt:lpstr>
      <vt:lpstr>Questions?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ASSOCIATION COVENANT ENFORCEMENT</dc:title>
  <dc:creator>Danielle Kirkland</dc:creator>
  <cp:lastModifiedBy>Holtzlander, Cathleen A.</cp:lastModifiedBy>
  <cp:revision>53</cp:revision>
  <dcterms:created xsi:type="dcterms:W3CDTF">2014-10-17T19:41:29Z</dcterms:created>
  <dcterms:modified xsi:type="dcterms:W3CDTF">2017-03-17T16:30:38Z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0x01010005C505CF85959C4BAED0C6040F57884A</vt:lpwstr>
  </property>
  <property fmtid="{D5CDD505-2E9C-101B-9397-08002B2CF9AE}" pid="3" name="_dlc_DocIdItemGuid">
    <vt:lpwstr>ee72dd03-da9a-43e3-a733-60852c3dc5d0</vt:lpwstr>
  </property>
</Properties>
</file>