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6" r:id="rId2"/>
    <p:sldId id="288" r:id="rId3"/>
    <p:sldId id="301" r:id="rId4"/>
    <p:sldId id="310" r:id="rId5"/>
    <p:sldId id="319" r:id="rId6"/>
    <p:sldId id="304" r:id="rId7"/>
    <p:sldId id="325" r:id="rId8"/>
    <p:sldId id="297" r:id="rId9"/>
    <p:sldId id="313" r:id="rId10"/>
    <p:sldId id="305" r:id="rId11"/>
    <p:sldId id="312" r:id="rId12"/>
    <p:sldId id="299" r:id="rId13"/>
    <p:sldId id="315" r:id="rId14"/>
    <p:sldId id="295" r:id="rId15"/>
    <p:sldId id="311" r:id="rId16"/>
    <p:sldId id="323" r:id="rId17"/>
    <p:sldId id="314" r:id="rId18"/>
    <p:sldId id="307" r:id="rId19"/>
    <p:sldId id="289" r:id="rId20"/>
    <p:sldId id="294" r:id="rId21"/>
    <p:sldId id="300" r:id="rId22"/>
    <p:sldId id="321" r:id="rId23"/>
    <p:sldId id="326" r:id="rId24"/>
    <p:sldId id="298" r:id="rId25"/>
    <p:sldId id="293" r:id="rId26"/>
    <p:sldId id="308" r:id="rId27"/>
    <p:sldId id="309" r:id="rId28"/>
    <p:sldId id="303" r:id="rId29"/>
    <p:sldId id="302" r:id="rId30"/>
    <p:sldId id="318" r:id="rId31"/>
    <p:sldId id="306" r:id="rId32"/>
    <p:sldId id="322" r:id="rId33"/>
    <p:sldId id="296" r:id="rId34"/>
  </p:sldIdLst>
  <p:sldSz cx="10058400" cy="7772400"/>
  <p:notesSz cx="6950075" cy="9236075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96" autoAdjust="0"/>
    <p:restoredTop sz="94444" autoAdjust="0"/>
  </p:normalViewPr>
  <p:slideViewPr>
    <p:cSldViewPr>
      <p:cViewPr varScale="1">
        <p:scale>
          <a:sx n="107" d="100"/>
          <a:sy n="107" d="100"/>
        </p:scale>
        <p:origin x="798" y="114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DB5E2-6788-40B3-86E1-E4842315F8FC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57325" y="1154113"/>
            <a:ext cx="403542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03C29-4145-4198-80F8-E774F9B90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</a:t>
            </a:r>
            <a:r>
              <a:rPr lang="en-US" baseline="0" dirty="0"/>
              <a:t> </a:t>
            </a:r>
            <a:r>
              <a:rPr lang="en-US" baseline="0" dirty="0" err="1"/>
              <a:t>aminimation</a:t>
            </a:r>
            <a:r>
              <a:rPr lang="en-US" baseline="0" dirty="0"/>
              <a:t> help—soda bottles don’t go in to the 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03C29-4145-4198-80F8-E774F9B90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6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can also recycle case wrap and dry cleaning bags in same retail</a:t>
            </a:r>
            <a:r>
              <a:rPr lang="en-US" baseline="0" dirty="0"/>
              <a:t> outlets.   www.filmrecycling.org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03C29-4145-4198-80F8-E774F9B909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8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animation   Donate clothing, shoes</a:t>
            </a:r>
            <a:r>
              <a:rPr lang="en-US" baseline="0" dirty="0"/>
              <a:t> and textile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03C29-4145-4198-80F8-E774F9B909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animation</a:t>
            </a:r>
            <a:r>
              <a:rPr lang="en-US" baseline="0" dirty="0"/>
              <a:t>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03C29-4145-4198-80F8-E774F9B909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sharps in heavy plastic detergent bottle, secure lid.</a:t>
            </a:r>
            <a:r>
              <a:rPr lang="en-US" baseline="0" dirty="0"/>
              <a:t>  Mark “SHARPS-Do not Recycle” and place in household trash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03C29-4145-4198-80F8-E774F9B909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86FDA-5195-45BD-950A-A145F6053D5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11A6-AAA7-4F8D-BD9D-E0460026D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6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19" Type="http://schemas.microsoft.com/office/2007/relationships/hdphoto" Target="../media/hdphoto20.wdp"/><Relationship Id="rId4" Type="http://schemas.microsoft.com/office/2007/relationships/hdphoto" Target="../media/hdphoto19.wdp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21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3.png"/><Relationship Id="rId5" Type="http://schemas.openxmlformats.org/officeDocument/2006/relationships/image" Target="../media/image34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22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.png"/><Relationship Id="rId1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microsoft.com/office/2007/relationships/hdphoto" Target="../media/hdphoto25.wdp"/><Relationship Id="rId12" Type="http://schemas.microsoft.com/office/2007/relationships/hdphoto" Target="../media/hdphoto2.wdp"/><Relationship Id="rId17" Type="http://schemas.openxmlformats.org/officeDocument/2006/relationships/image" Target="../media/image5.png"/><Relationship Id="rId2" Type="http://schemas.openxmlformats.org/officeDocument/2006/relationships/hyperlink" Target="http://www.google.com/url?sa=i&amp;rct=j&amp;q=&amp;esrc=s&amp;frm=1&amp;source=images&amp;cd=&amp;cad=rja&amp;docid=70t3jL1HKTUNtM&amp;tbnid=tduG8O7vlgdKwM:&amp;ved=0CAUQjRw&amp;url=http://epicahome.com/why-do-your-5-year-lights-last-only-a-few-weeks/&amp;ei=nJQiUoeEA5PI4AO1koG4AQ&amp;bvm=bv.51495398,d.cWc&amp;psig=AFQjCNF0vcmCODHnzE5TEb5PrgWODLnGDg&amp;ust=1378084322280112" TargetMode="Externa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15" Type="http://schemas.openxmlformats.org/officeDocument/2006/relationships/image" Target="../media/image4.png"/><Relationship Id="rId10" Type="http://schemas.microsoft.com/office/2007/relationships/hdphoto" Target="../media/hdphoto1.wdp"/><Relationship Id="rId19" Type="http://schemas.openxmlformats.org/officeDocument/2006/relationships/image" Target="../media/image6.png"/><Relationship Id="rId4" Type="http://schemas.microsoft.com/office/2007/relationships/hdphoto" Target="../media/hdphoto24.wdp"/><Relationship Id="rId9" Type="http://schemas.openxmlformats.org/officeDocument/2006/relationships/image" Target="../media/image1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38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26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11" Type="http://schemas.openxmlformats.org/officeDocument/2006/relationships/image" Target="../media/image3.png"/><Relationship Id="rId5" Type="http://schemas.openxmlformats.org/officeDocument/2006/relationships/image" Target="../media/image40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27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microsoft.com/office/2007/relationships/hdphoto" Target="../media/hdphoto29.wdp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43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30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3.png"/><Relationship Id="rId5" Type="http://schemas.openxmlformats.org/officeDocument/2006/relationships/image" Target="../media/image45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31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microsoft.com/office/2007/relationships/hdphoto" Target="../media/hdphoto33.wdp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7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48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34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50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35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microsoft.com/office/2007/relationships/hdphoto" Target="../media/hdphoto36.wdp"/><Relationship Id="rId15" Type="http://schemas.microsoft.com/office/2007/relationships/hdphoto" Target="../media/hdphoto4.wdp"/><Relationship Id="rId10" Type="http://schemas.openxmlformats.org/officeDocument/2006/relationships/image" Target="../media/image2.png"/><Relationship Id="rId19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54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37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56.png"/><Relationship Id="rId3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21" Type="http://schemas.microsoft.com/office/2007/relationships/hdphoto" Target="../media/hdphoto40.wdp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microsoft.com/office/2007/relationships/hdphoto" Target="../media/hdphoto38.wdp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19" Type="http://schemas.microsoft.com/office/2007/relationships/hdphoto" Target="../media/hdphoto39.wdp"/><Relationship Id="rId4" Type="http://schemas.openxmlformats.org/officeDocument/2006/relationships/image" Target="../media/image55.png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59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41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60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11" Type="http://schemas.openxmlformats.org/officeDocument/2006/relationships/image" Target="../media/image3.png"/><Relationship Id="rId5" Type="http://schemas.openxmlformats.org/officeDocument/2006/relationships/image" Target="../media/image61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42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63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44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65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19" Type="http://schemas.microsoft.com/office/2007/relationships/hdphoto" Target="../media/hdphoto46.wdp"/><Relationship Id="rId4" Type="http://schemas.microsoft.com/office/2007/relationships/hdphoto" Target="../media/hdphoto45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microsoft.com/office/2007/relationships/hdphoto" Target="../media/hdphoto48.wdp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microsoft.com/office/2007/relationships/hdphoto" Target="../media/hdphoto47.wdp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8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49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microsoft.com/office/2007/relationships/hdphoto" Target="../media/hdphoto51.wdp"/><Relationship Id="rId3" Type="http://schemas.openxmlformats.org/officeDocument/2006/relationships/image" Target="../media/image71.png"/><Relationship Id="rId21" Type="http://schemas.openxmlformats.org/officeDocument/2006/relationships/image" Target="../media/image74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72.png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microsoft.com/office/2007/relationships/hdphoto" Target="../media/hdphoto6.wdp"/><Relationship Id="rId20" Type="http://schemas.microsoft.com/office/2007/relationships/hdphoto" Target="../media/hdphoto5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19" Type="http://schemas.openxmlformats.org/officeDocument/2006/relationships/image" Target="../media/image73.png"/><Relationship Id="rId4" Type="http://schemas.microsoft.com/office/2007/relationships/hdphoto" Target="../media/hdphoto50.wdp"/><Relationship Id="rId9" Type="http://schemas.openxmlformats.org/officeDocument/2006/relationships/image" Target="../media/image3.png"/><Relationship Id="rId14" Type="http://schemas.microsoft.com/office/2007/relationships/hdphoto" Target="../media/hdphoto5.wdp"/><Relationship Id="rId22" Type="http://schemas.microsoft.com/office/2007/relationships/hdphoto" Target="../media/hdphoto53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microsoft.com/office/2007/relationships/hdphoto" Target="../media/hdphoto54.wdp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9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Guf_eqfgSyUIWM&amp;tbnid=2k8NY_xvMO0arM:&amp;ved=0CAUQjRw&amp;url=http://www.era.la/new-light-technology-coming-without-flicker-and-burning.html&amp;ei=CZUiUs3oBZGw4AO37IGoCg&amp;bvm=bv.51495398,d.cWc&amp;psig=AFQjCNG9R9hSyy8bGFjKfbGBz822yXBE1g&amp;ust=1378084484746847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11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hyperlink" Target="http://blacklemag.com/wp-content/uploads/2013/01/farm-fresh-recycles-glass-milk-bottles.jpg" TargetMode="External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microsoft.com/office/2007/relationships/hdphoto" Target="../media/hdphoto12.wdp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hyperlink" Target="http://www.google.com/url?sa=i&amp;rct=j&amp;q=&amp;esrc=s&amp;frm=1&amp;source=images&amp;cd=&amp;cad=rja&amp;docid=rWcTUO4kd60mvM&amp;tbnid=PdrjTqttvrjKQM:&amp;ved=0CAUQjRw&amp;url=http://readconsultingblog.blogspot.com/2010/10/glass-expert-performs-failure-analysis.html&amp;ei=IY0iUvv6BtLH4APv44CYDg&amp;bvm=bv.51495398,d.cWc&amp;psig=AFQjCNEBHUMakd4OW5yeZBgEJkwIhUBdiw&amp;ust=1378082419868780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microsoft.com/office/2007/relationships/hdphoto" Target="../media/hdphoto14.wdp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microsoft.com/office/2007/relationships/hdphoto" Target="../media/hdphoto6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microsoft.com/office/2007/relationships/hdphoto" Target="../media/hdphoto15.wdp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hyperlink" Target="http://blacklemag.com/wp-content/uploads/2013/01/farm-fresh-recycles-glass-milk-bottles.jpg" TargetMode="Externa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2400" y="3200400"/>
            <a:ext cx="9601200" cy="3448110"/>
            <a:chOff x="152400" y="3200400"/>
            <a:chExt cx="9601200" cy="3448110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" y="3200400"/>
              <a:ext cx="9499564" cy="2948832"/>
              <a:chOff x="254036" y="4658666"/>
              <a:chExt cx="9499564" cy="294883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501260" y="4888307"/>
                <a:ext cx="3530165" cy="2719191"/>
                <a:chOff x="5943600" y="4724400"/>
                <a:chExt cx="4114800" cy="30099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06" b="84918" l="0" r="97212">
                              <a14:foregroundMark x1="64512" y1="50824" x2="64512" y2="50824"/>
                              <a14:foregroundMark x1="59949" y1="50444" x2="59949" y2="50444"/>
                              <a14:foregroundMark x1="53866" y1="57541" x2="53866" y2="57541"/>
                              <a14:foregroundMark x1="58048" y1="63625" x2="58048" y2="63625"/>
                              <a14:foregroundMark x1="65779" y1="64512" x2="65779" y2="64512"/>
                              <a14:foregroundMark x1="66793" y1="59062" x2="66793" y2="59062"/>
                              <a14:foregroundMark x1="68695" y1="55387" x2="68695" y2="55387"/>
                              <a14:foregroundMark x1="65779" y1="51458" x2="64512" y2="51458"/>
                              <a14:foregroundMark x1="58428" y1="51965" x2="58428" y2="519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628"/>
                <a:stretch/>
              </p:blipFill>
              <p:spPr>
                <a:xfrm>
                  <a:off x="5943600" y="4724400"/>
                  <a:ext cx="3276600" cy="2895600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111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29600" y="5905500"/>
                  <a:ext cx="1828800" cy="18288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254036" y="4658666"/>
                <a:ext cx="3182995" cy="2898028"/>
                <a:chOff x="6234112" y="2291209"/>
                <a:chExt cx="3425404" cy="302895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451" b="97059" l="9804" r="89706">
                              <a14:foregroundMark x1="48039" y1="14706" x2="49020" y2="11765"/>
                              <a14:foregroundMark x1="50980" y1="13725" x2="50980" y2="13725"/>
                              <a14:foregroundMark x1="47549" y1="12745" x2="47549" y2="12745"/>
                              <a14:foregroundMark x1="46078" y1="8824" x2="50000" y2="12745"/>
                              <a14:foregroundMark x1="58824" y1="19118" x2="58824" y2="19118"/>
                              <a14:foregroundMark x1="50490" y1="18137" x2="51471" y2="1911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4112" y="2291209"/>
                  <a:ext cx="3028950" cy="302895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9901" r="8960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35466" y="3321698"/>
                  <a:ext cx="1924050" cy="192405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7086600" y="4917951"/>
                <a:ext cx="2667000" cy="2689547"/>
                <a:chOff x="6629400" y="261744"/>
                <a:chExt cx="2943226" cy="2900565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745" b="96574" l="3397" r="91168">
                              <a14:foregroundMark x1="10598" y1="13169" x2="10598" y2="13169"/>
                              <a14:foregroundMark x1="13451" y1="13383" x2="13451" y2="13383"/>
                              <a14:foregroundMark x1="85326" y1="12099" x2="85326" y2="12099"/>
                              <a14:foregroundMark x1="86005" y1="14347" x2="86005" y2="14347"/>
                              <a14:foregroundMark x1="85734" y1="12848" x2="85734" y2="12848"/>
                              <a14:foregroundMark x1="5707" y1="66488" x2="5707" y2="6648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6930" y="261744"/>
                  <a:ext cx="2285670" cy="2900565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396" b="89933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9400" y="1043941"/>
                  <a:ext cx="2943226" cy="1630263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457200" y="6248400"/>
              <a:ext cx="2878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Household Trash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33800" y="624840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Recycling Bin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67600" y="62484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Special Attention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33400" y="4572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doni MT Black" panose="02070A03080606020203" pitchFamily="18" charset="0"/>
              </a:rPr>
              <a:t>Take out the Trash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1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0" b="89759" l="43976" r="93976">
                        <a14:foregroundMark x1="63855" y1="40361" x2="63855" y2="40361"/>
                        <a14:foregroundMark x1="62651" y1="43373" x2="62651" y2="43373"/>
                        <a14:foregroundMark x1="66566" y1="43976" x2="66566" y2="43976"/>
                        <a14:foregroundMark x1="69880" y1="41265" x2="69880" y2="41265"/>
                        <a14:foregroundMark x1="43976" y1="56627" x2="43976" y2="56627"/>
                        <a14:foregroundMark x1="67169" y1="37651" x2="67169" y2="37651"/>
                        <a14:foregroundMark x1="67771" y1="41867" x2="67771" y2="41265"/>
                        <a14:foregroundMark x1="70482" y1="38253" x2="70482" y2="38253"/>
                        <a14:foregroundMark x1="71687" y1="33133" x2="71687" y2="33133"/>
                        <a14:foregroundMark x1="61747" y1="33133" x2="61747" y2="33133"/>
                        <a14:foregroundMark x1="66566" y1="34639" x2="66566" y2="34639"/>
                        <a14:foregroundMark x1="66566" y1="41867" x2="66566" y2="41867"/>
                        <a14:foregroundMark x1="73795" y1="41265" x2="73795" y2="41265"/>
                        <a14:foregroundMark x1="78313" y1="45482" x2="78313" y2="45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27"/>
          <a:stretch/>
        </p:blipFill>
        <p:spPr bwMode="auto">
          <a:xfrm>
            <a:off x="927052" y="1577498"/>
            <a:ext cx="1238708" cy="1814260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9193" y="230103"/>
            <a:ext cx="8852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Plastic Food Tubs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rc_mi">
            <a:hlinkClick r:id="rId2"/>
          </p:cNvPr>
          <p:cNvPicPr/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60" b="93830" l="41618" r="93642">
                        <a14:foregroundMark x1="53757" y1="42979" x2="53757" y2="42979"/>
                        <a14:foregroundMark x1="65703" y1="44255" x2="65703" y2="44255"/>
                        <a14:foregroundMark x1="63584" y1="42340" x2="63584" y2="42340"/>
                        <a14:foregroundMark x1="63969" y1="42766" x2="63969" y2="42766"/>
                        <a14:foregroundMark x1="68979" y1="41702" x2="68979" y2="41702"/>
                        <a14:foregroundMark x1="41618" y1="47234" x2="41618" y2="47234"/>
                        <a14:foregroundMark x1="82659" y1="88936" x2="82659" y2="88936"/>
                        <a14:foregroundMark x1="65511" y1="40638" x2="65511" y2="4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38544"/>
          <a:stretch/>
        </p:blipFill>
        <p:spPr bwMode="auto">
          <a:xfrm>
            <a:off x="4575537" y="2057400"/>
            <a:ext cx="3184267" cy="2339043"/>
          </a:xfrm>
          <a:prstGeom prst="rect">
            <a:avLst/>
          </a:prstGeom>
        </p:spPr>
      </p:pic>
      <p:pic>
        <p:nvPicPr>
          <p:cNvPr id="22" name="irc_mi">
            <a:hlinkClick r:id="rId2"/>
          </p:cNvPr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72" b="89420" l="3255" r="89693">
                        <a14:foregroundMark x1="19530" y1="10922" x2="19530" y2="10922"/>
                        <a14:foregroundMark x1="21519" y1="11263" x2="21519" y2="11263"/>
                        <a14:foregroundMark x1="33092" y1="11263" x2="33092" y2="11263"/>
                        <a14:foregroundMark x1="37071" y1="10239" x2="37071" y2="10239"/>
                        <a14:foregroundMark x1="46293" y1="11604" x2="46293" y2="11604"/>
                        <a14:foregroundMark x1="52441" y1="11263" x2="52441" y2="11263"/>
                        <a14:foregroundMark x1="57866" y1="10239" x2="57866" y2="10239"/>
                        <a14:foregroundMark x1="64014" y1="10239" x2="64014" y2="10239"/>
                        <a14:foregroundMark x1="68897" y1="13311" x2="68897" y2="13311"/>
                        <a14:foregroundMark x1="13562" y1="8532" x2="13562" y2="8532"/>
                        <a14:foregroundMark x1="15371" y1="11263" x2="15371" y2="11263"/>
                        <a14:foregroundMark x1="8680" y1="10922" x2="8680" y2="10922"/>
                        <a14:foregroundMark x1="7776" y1="12628" x2="7776" y2="12628"/>
                        <a14:foregroundMark x1="58228" y1="73038" x2="58228" y2="73038"/>
                        <a14:foregroundMark x1="62025" y1="49147" x2="62025" y2="49147"/>
                        <a14:foregroundMark x1="63653" y1="32082" x2="63653" y2="32082"/>
                        <a14:foregroundMark x1="65642" y1="24232" x2="65642" y2="24232"/>
                        <a14:foregroundMark x1="63472" y1="40273" x2="63472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1250" y="2768409"/>
            <a:ext cx="3832303" cy="2030496"/>
          </a:xfrm>
          <a:prstGeom prst="rect">
            <a:avLst/>
          </a:prstGeom>
        </p:spPr>
      </p:pic>
      <p:pic>
        <p:nvPicPr>
          <p:cNvPr id="24" name="irc_mi">
            <a:hlinkClick r:id="rId2"/>
          </p:cNvPr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3" b="92271" l="1205" r="89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572" y="1803572"/>
            <a:ext cx="1379754" cy="731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193" y="1809268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747E-6 1.30719E-6 L -4.7474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01E-6 -3.26797E-6 L -1.0101E-6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76" l="0" r="89378">
                        <a14:foregroundMark x1="22280" y1="47082" x2="22280" y2="47082"/>
                        <a14:foregroundMark x1="26943" y1="31128" x2="26943" y2="31128"/>
                        <a14:foregroundMark x1="24093" y1="11673" x2="24093" y2="11673"/>
                        <a14:foregroundMark x1="20466" y1="8949" x2="20466" y2="8949"/>
                        <a14:foregroundMark x1="20466" y1="25292" x2="20466" y2="25292"/>
                        <a14:foregroundMark x1="20466" y1="54864" x2="20466" y2="54864"/>
                        <a14:foregroundMark x1="21244" y1="64202" x2="21244" y2="64202"/>
                        <a14:foregroundMark x1="21244" y1="64202" x2="21244" y2="64202"/>
                        <a14:foregroundMark x1="31865" y1="66926" x2="31865" y2="66926"/>
                        <a14:foregroundMark x1="32642" y1="54864" x2="32642" y2="54864"/>
                        <a14:foregroundMark x1="26943" y1="21012" x2="26943" y2="21012"/>
                        <a14:foregroundMark x1="21244" y1="31907" x2="21244" y2="31907"/>
                        <a14:foregroundMark x1="21244" y1="27626" x2="21244" y2="27626"/>
                        <a14:foregroundMark x1="24093" y1="19066" x2="24093" y2="19066"/>
                        <a14:foregroundMark x1="29016" y1="15175" x2="29016" y2="15175"/>
                        <a14:foregroundMark x1="29016" y1="10895" x2="29016" y2="10895"/>
                        <a14:foregroundMark x1="21244" y1="11673" x2="21244" y2="11673"/>
                        <a14:foregroundMark x1="16580" y1="17510" x2="16580" y2="17510"/>
                        <a14:foregroundMark x1="22280" y1="55642" x2="22280" y2="55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8368" y="3823329"/>
            <a:ext cx="952042" cy="106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" b="93028" l="8230" r="89918">
                        <a14:foregroundMark x1="20782" y1="38899" x2="20782" y2="38899"/>
                        <a14:foregroundMark x1="24074" y1="53211" x2="24074" y2="53211"/>
                        <a14:foregroundMark x1="28807" y1="65688" x2="28807" y2="65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6227" y="1818485"/>
            <a:ext cx="3494552" cy="331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355783"/>
            <a:ext cx="9296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Shampoo and Conditioner Bottles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071623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9" b="98627" l="0" r="100000">
                        <a14:backgroundMark x1="57039" y1="92745" x2="57039" y2="92745"/>
                        <a14:backgroundMark x1="57767" y1="95490" x2="57767" y2="95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177" y="1340895"/>
            <a:ext cx="1379754" cy="1707947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7" b="96078" l="2913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798" y="603236"/>
            <a:ext cx="3536578" cy="4377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346198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Disposable Diaper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712487" y="1335654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0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5098E-6 L -1.666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2583" y="766064"/>
            <a:ext cx="4884954" cy="3659211"/>
            <a:chOff x="177836" y="1732594"/>
            <a:chExt cx="4884954" cy="3659211"/>
          </a:xfrm>
        </p:grpSpPr>
        <p:pic>
          <p:nvPicPr>
            <p:cNvPr id="18434" name="Picture 2" descr="http://epicahome.com/wp-content/uploads/2013/03/Compact-Fluorescent-Lights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43" b="96071" l="11429" r="85000">
                          <a14:foregroundMark x1="35357" y1="65357" x2="35357" y2="65357"/>
                          <a14:foregroundMark x1="26071" y1="90714" x2="26071" y2="90714"/>
                          <a14:foregroundMark x1="35000" y1="91071" x2="36429" y2="91786"/>
                          <a14:foregroundMark x1="45714" y1="62500" x2="45714" y2="62500"/>
                          <a14:foregroundMark x1="48929" y1="36429" x2="49286" y2="37143"/>
                          <a14:backgroundMark x1="63214" y1="58214" x2="63214" y2="58214"/>
                          <a14:backgroundMark x1="43571" y1="86429" x2="43571" y2="86429"/>
                        </a14:backgroundRemoval>
                      </a14:imgEffect>
                    </a14:imgLayer>
                  </a14:imgProps>
                </a:ext>
              </a:extLst>
            </a:blip>
            <a:srcRect l="16901" t="4225" r="17606"/>
            <a:stretch>
              <a:fillRect/>
            </a:stretch>
          </p:blipFill>
          <p:spPr bwMode="auto">
            <a:xfrm>
              <a:off x="177836" y="1732594"/>
              <a:ext cx="2362200" cy="3454401"/>
            </a:xfrm>
            <a:prstGeom prst="rect">
              <a:avLst/>
            </a:prstGeom>
            <a:noFill/>
          </p:spPr>
        </p:pic>
        <p:pic>
          <p:nvPicPr>
            <p:cNvPr id="18438" name="Picture 6" descr="http://www.era.la/wp-content/uploads/2012/12/Fluorescent-Tube-Light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00" b="95600" l="5200" r="99000">
                          <a14:foregroundMark x1="51400" y1="95600" x2="51400" y2="95600"/>
                        </a14:backgroundRemoval>
                      </a14:imgEffect>
                    </a14:imgLayer>
                  </a14:imgProps>
                </a:ext>
              </a:extLst>
            </a:blip>
            <a:srcRect l="3011"/>
            <a:stretch>
              <a:fillRect/>
            </a:stretch>
          </p:blipFill>
          <p:spPr bwMode="auto">
            <a:xfrm>
              <a:off x="2149685" y="2388255"/>
              <a:ext cx="2913105" cy="300355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177836" y="246283"/>
            <a:ext cx="9880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Fluorescent Bulbs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67600" y="1600200"/>
            <a:ext cx="2440737" cy="1580958"/>
            <a:chOff x="4674777" y="4599024"/>
            <a:chExt cx="2440737" cy="1580958"/>
          </a:xfrm>
        </p:grpSpPr>
        <p:pic>
          <p:nvPicPr>
            <p:cNvPr id="23" name="Picture 6" descr="http://www.era.la/wp-content/uploads/2012/12/Fluorescent-Tube-Light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00" b="95600" l="5200" r="99000">
                          <a14:foregroundMark x1="51400" y1="95600" x2="51400" y2="95600"/>
                        </a14:backgroundRemoval>
                      </a14:imgEffect>
                    </a14:imgLayer>
                  </a14:imgProps>
                </a:ext>
              </a:extLst>
            </a:blip>
            <a:srcRect l="3011"/>
            <a:stretch>
              <a:fillRect/>
            </a:stretch>
          </p:blipFill>
          <p:spPr bwMode="auto">
            <a:xfrm>
              <a:off x="4674777" y="4599024"/>
              <a:ext cx="1533351" cy="1580958"/>
            </a:xfrm>
            <a:prstGeom prst="rect">
              <a:avLst/>
            </a:prstGeom>
            <a:noFill/>
          </p:spPr>
        </p:pic>
        <p:pic>
          <p:nvPicPr>
            <p:cNvPr id="24" name="Picture 2" descr="http://epicahome.com/wp-content/uploads/2013/03/Compact-Fluorescent-Lights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43" b="96071" l="11429" r="85000">
                          <a14:foregroundMark x1="35357" y1="65357" x2="35357" y2="65357"/>
                          <a14:foregroundMark x1="26071" y1="90714" x2="26071" y2="90714"/>
                          <a14:foregroundMark x1="35000" y1="91071" x2="36429" y2="91786"/>
                          <a14:foregroundMark x1="45714" y1="62500" x2="45714" y2="62500"/>
                          <a14:foregroundMark x1="48929" y1="36429" x2="49286" y2="37143"/>
                          <a14:backgroundMark x1="63214" y1="58214" x2="63214" y2="58214"/>
                          <a14:backgroundMark x1="43571" y1="86429" x2="43571" y2="86429"/>
                        </a14:backgroundRemoval>
                      </a14:imgEffect>
                    </a14:imgLayer>
                  </a14:imgProps>
                </a:ext>
              </a:extLst>
            </a:blip>
            <a:srcRect l="16901" t="4225" r="17606"/>
            <a:stretch>
              <a:fillRect/>
            </a:stretch>
          </p:blipFill>
          <p:spPr bwMode="auto">
            <a:xfrm>
              <a:off x="6124914" y="4667495"/>
              <a:ext cx="990600" cy="1448620"/>
            </a:xfrm>
            <a:prstGeom prst="rect">
              <a:avLst/>
            </a:prstGeom>
            <a:no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989" y="1175901"/>
            <a:ext cx="2892411" cy="193259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5" name="Group 24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3636E-6 1.96078E-6 L 3.63636E-6 0.2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17" y1="11985" x2="40517" y2="11985"/>
                        <a14:foregroundMark x1="68319" y1="18352" x2="68319" y2="18352"/>
                        <a14:foregroundMark x1="62931" y1="12734" x2="62931" y2="12734"/>
                        <a14:foregroundMark x1="84483" y1="21723" x2="84483" y2="21723"/>
                        <a14:foregroundMark x1="16595" y1="12734" x2="16595" y2="12734"/>
                        <a14:backgroundMark x1="89224" y1="80524" x2="89224" y2="80524"/>
                        <a14:backgroundMark x1="92888" y1="90262" x2="92888" y2="90262"/>
                        <a14:backgroundMark x1="87069" y1="90262" x2="87069" y2="90262"/>
                        <a14:backgroundMark x1="81897" y1="85393" x2="81897" y2="85393"/>
                        <a14:backgroundMark x1="57328" y1="93633" x2="57328" y2="93633"/>
                        <a14:backgroundMark x1="46767" y1="93633" x2="46767" y2="93633"/>
                        <a14:backgroundMark x1="37500" y1="93633" x2="37500" y2="93633"/>
                        <a14:backgroundMark x1="27371" y1="95131" x2="27371" y2="95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4286" y="3598746"/>
            <a:ext cx="1731896" cy="110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7461" l="7750" r="96500">
                        <a14:foregroundMark x1="35750" y1="84570" x2="35750" y2="84570"/>
                        <a14:foregroundMark x1="40125" y1="84570" x2="40125" y2="84570"/>
                        <a14:foregroundMark x1="42750" y1="84375" x2="42750" y2="84375"/>
                        <a14:foregroundMark x1="44750" y1="84375" x2="44750" y2="84375"/>
                        <a14:foregroundMark x1="46875" y1="84570" x2="46875" y2="84570"/>
                        <a14:foregroundMark x1="24875" y1="85742" x2="24875" y2="85742"/>
                        <a14:foregroundMark x1="14625" y1="66602" x2="14625" y2="66602"/>
                        <a14:foregroundMark x1="15875" y1="76953" x2="15875" y2="76953"/>
                        <a14:foregroundMark x1="16875" y1="82227" x2="16875" y2="82227"/>
                        <a14:foregroundMark x1="15625" y1="79102" x2="15625" y2="79102"/>
                        <a14:foregroundMark x1="16125" y1="82813" x2="16125" y2="82813"/>
                        <a14:foregroundMark x1="37625" y1="85938" x2="37625" y2="85938"/>
                        <a14:foregroundMark x1="42000" y1="87695" x2="42000" y2="87695"/>
                        <a14:foregroundMark x1="44250" y1="88281" x2="44250" y2="88281"/>
                        <a14:foregroundMark x1="16125" y1="10742" x2="16125" y2="10742"/>
                        <a14:foregroundMark x1="15000" y1="12891" x2="15000" y2="12891"/>
                        <a14:foregroundMark x1="13500" y1="15039" x2="13500" y2="15039"/>
                        <a14:foregroundMark x1="12000" y1="16992" x2="12000" y2="16992"/>
                        <a14:foregroundMark x1="13000" y1="14258" x2="13000" y2="14258"/>
                        <a14:foregroundMark x1="18125" y1="9961" x2="18125" y2="9961"/>
                        <a14:foregroundMark x1="36375" y1="10156" x2="36375" y2="10156"/>
                        <a14:foregroundMark x1="35875" y1="10156" x2="35875" y2="10156"/>
                        <a14:foregroundMark x1="38875" y1="9961" x2="38875" y2="9961"/>
                        <a14:foregroundMark x1="34125" y1="12891" x2="34125" y2="12891"/>
                        <a14:foregroundMark x1="19125" y1="85352" x2="19125" y2="85352"/>
                        <a14:foregroundMark x1="21875" y1="86133" x2="21875" y2="86133"/>
                        <a14:foregroundMark x1="14750" y1="61328" x2="14750" y2="61328"/>
                        <a14:foregroundMark x1="15750" y1="60156" x2="15750" y2="60156"/>
                        <a14:foregroundMark x1="14500" y1="63672" x2="14500" y2="63672"/>
                        <a14:foregroundMark x1="32750" y1="13477" x2="32750" y2="13477"/>
                        <a14:foregroundMark x1="36500" y1="9766" x2="36500" y2="9766"/>
                        <a14:foregroundMark x1="38625" y1="8008" x2="38625" y2="8008"/>
                        <a14:foregroundMark x1="34125" y1="11719" x2="34125" y2="11719"/>
                        <a14:foregroundMark x1="70625" y1="60547" x2="70625" y2="60547"/>
                        <a14:foregroundMark x1="60125" y1="9961" x2="60125" y2="9961"/>
                        <a14:foregroundMark x1="58000" y1="12500" x2="58000" y2="12500"/>
                        <a14:foregroundMark x1="92250" y1="40820" x2="92250" y2="40820"/>
                        <a14:foregroundMark x1="91875" y1="44336" x2="91875" y2="44336"/>
                        <a14:foregroundMark x1="90500" y1="47656" x2="90500" y2="47656"/>
                        <a14:foregroundMark x1="89625" y1="56836" x2="89625" y2="56836"/>
                        <a14:foregroundMark x1="88750" y1="63281" x2="88750" y2="63281"/>
                        <a14:foregroundMark x1="86125" y1="68164" x2="86125" y2="68164"/>
                        <a14:foregroundMark x1="84750" y1="71680" x2="84750" y2="71680"/>
                        <a14:foregroundMark x1="81625" y1="71289" x2="81625" y2="71289"/>
                        <a14:foregroundMark x1="93875" y1="36914" x2="93875" y2="36914"/>
                        <a14:foregroundMark x1="93250" y1="41406" x2="93250" y2="41406"/>
                        <a14:foregroundMark x1="93000" y1="43555" x2="93000" y2="43555"/>
                        <a14:foregroundMark x1="91500" y1="47070" x2="91500" y2="47070"/>
                        <a14:foregroundMark x1="90625" y1="50195" x2="90625" y2="50195"/>
                        <a14:foregroundMark x1="90125" y1="51758" x2="90125" y2="51758"/>
                        <a14:foregroundMark x1="89625" y1="53711" x2="89625" y2="53711"/>
                        <a14:foregroundMark x1="82125" y1="15625" x2="82125" y2="15625"/>
                        <a14:foregroundMark x1="81250" y1="15625" x2="81250" y2="15625"/>
                        <a14:foregroundMark x1="80000" y1="15625" x2="80000" y2="15625"/>
                        <a14:foregroundMark x1="78000" y1="17383" x2="78000" y2="17383"/>
                        <a14:foregroundMark x1="77125" y1="19727" x2="77125" y2="19727"/>
                        <a14:foregroundMark x1="75875" y1="20117" x2="75875" y2="20117"/>
                        <a14:foregroundMark x1="92250" y1="44727" x2="92250" y2="44727"/>
                        <a14:foregroundMark x1="91750" y1="47852" x2="91750" y2="47852"/>
                        <a14:foregroundMark x1="91750" y1="50977" x2="91750" y2="50977"/>
                        <a14:foregroundMark x1="90500" y1="54492" x2="90500" y2="54492"/>
                        <a14:foregroundMark x1="89875" y1="57422" x2="89875" y2="57422"/>
                        <a14:foregroundMark x1="89125" y1="60156" x2="89125" y2="60156"/>
                        <a14:backgroundMark x1="55250" y1="75586" x2="55250" y2="75586"/>
                        <a14:backgroundMark x1="55250" y1="67773" x2="55250" y2="67773"/>
                        <a14:backgroundMark x1="52500" y1="41016" x2="52500" y2="41016"/>
                        <a14:backgroundMark x1="52375" y1="47266" x2="52375" y2="47266"/>
                        <a14:backgroundMark x1="52000" y1="51563" x2="52000" y2="51563"/>
                        <a14:backgroundMark x1="52500" y1="53711" x2="52500" y2="53711"/>
                        <a14:backgroundMark x1="55125" y1="63086" x2="55125" y2="63086"/>
                        <a14:backgroundMark x1="56500" y1="63086" x2="56500" y2="63086"/>
                        <a14:backgroundMark x1="56375" y1="69336" x2="56375" y2="69336"/>
                        <a14:backgroundMark x1="55250" y1="83594" x2="55250" y2="83594"/>
                        <a14:backgroundMark x1="49125" y1="84961" x2="49125" y2="84961"/>
                        <a14:backgroundMark x1="44750" y1="93164" x2="44750" y2="93164"/>
                        <a14:backgroundMark x1="35000" y1="93359" x2="35000" y2="93359"/>
                        <a14:backgroundMark x1="29375" y1="87109" x2="29375" y2="87109"/>
                        <a14:backgroundMark x1="34250" y1="86914" x2="34250" y2="86914"/>
                        <a14:backgroundMark x1="44125" y1="86133" x2="44125" y2="86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282" y="2091108"/>
            <a:ext cx="4806861" cy="301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66900" y="1216075"/>
            <a:ext cx="6324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 Black" pitchFamily="34" charset="0"/>
              </a:rPr>
              <a:t>Aluminum Cans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98" l="0" r="91990">
                        <a14:backgroundMark x1="18605" y1="79377" x2="18605" y2="79377"/>
                        <a14:backgroundMark x1="11628" y1="85214" x2="11628" y2="85214"/>
                        <a14:backgroundMark x1="28682" y1="92218" x2="28682" y2="92218"/>
                        <a14:backgroundMark x1="44703" y1="91440" x2="44703" y2="91440"/>
                        <a14:backgroundMark x1="82171" y1="83658" x2="82171" y2="83658"/>
                        <a14:backgroundMark x1="82171" y1="70817" x2="82171" y2="70817"/>
                        <a14:backgroundMark x1="84238" y1="92996" x2="84238" y2="92996"/>
                        <a14:backgroundMark x1="83204" y1="87160" x2="83204" y2="87160"/>
                        <a14:backgroundMark x1="77003" y1="85214" x2="77003" y2="85214"/>
                        <a14:backgroundMark x1="66925" y1="6615" x2="66925" y2="6615"/>
                        <a14:backgroundMark x1="14470" y1="92218" x2="14470" y2="92218"/>
                        <a14:backgroundMark x1="48837" y1="92996" x2="48837" y2="92996"/>
                        <a14:backgroundMark x1="85271" y1="79377" x2="85271" y2="79377"/>
                        <a14:backgroundMark x1="47804" y1="92996" x2="47804" y2="92996"/>
                        <a14:backgroundMark x1="34625" y1="91440" x2="34625" y2="91440"/>
                        <a14:backgroundMark x1="29974" y1="86770" x2="29974" y2="86770"/>
                        <a14:backgroundMark x1="31008" y1="83268" x2="31008" y2="83268"/>
                        <a14:backgroundMark x1="79070" y1="77043" x2="79070" y2="77043"/>
                        <a14:backgroundMark x1="83204" y1="66148" x2="83204" y2="66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3505200"/>
            <a:ext cx="935870" cy="13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7" b="96248" l="3348" r="89509">
                        <a14:backgroundMark x1="19420" y1="91745" x2="19420" y2="91745"/>
                        <a14:backgroundMark x1="36607" y1="90056" x2="36607" y2="90056"/>
                        <a14:backgroundMark x1="39286" y1="90807" x2="39286" y2="90807"/>
                        <a14:backgroundMark x1="45089" y1="91557" x2="45089" y2="91557"/>
                        <a14:backgroundMark x1="54018" y1="92495" x2="54018" y2="92495"/>
                        <a14:backgroundMark x1="29911" y1="85366" x2="29911" y2="8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7636" y="1552842"/>
            <a:ext cx="3278070" cy="351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95401" y="355783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Cereal Boxes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87315">
            <a:off x="7681632" y="2389687"/>
            <a:ext cx="2123928" cy="13099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458" y="2106001"/>
            <a:ext cx="2892411" cy="193259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69530" y="4336413"/>
            <a:ext cx="9499564" cy="2948832"/>
            <a:chOff x="254036" y="4658666"/>
            <a:chExt cx="9499564" cy="2948832"/>
          </a:xfrm>
        </p:grpSpPr>
        <p:grpSp>
          <p:nvGrpSpPr>
            <p:cNvPr id="27" name="Group 26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pic>
        <p:nvPicPr>
          <p:cNvPr id="18438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662" y="1560699"/>
            <a:ext cx="5017075" cy="30943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6679" y="310618"/>
            <a:ext cx="9347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Single-Use Plastic Bags</a:t>
            </a:r>
          </a:p>
        </p:txBody>
      </p:sp>
    </p:spTree>
    <p:extLst>
      <p:ext uri="{BB962C8B-B14F-4D97-AF65-F5344CB8AC3E}">
        <p14:creationId xmlns:p14="http://schemas.microsoft.com/office/powerpoint/2010/main" val="36628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1818E-6 0.0192 L 1.81818E-6 0.2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44" l="0" r="99074">
                        <a14:foregroundMark x1="11574" y1="29183" x2="11574" y2="29183"/>
                        <a14:foregroundMark x1="20370" y1="23735" x2="20370" y2="23735"/>
                        <a14:foregroundMark x1="20370" y1="31128" x2="20370" y2="31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5708" y="3940666"/>
            <a:ext cx="897361" cy="8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5200" l="0" r="100000">
                        <a14:foregroundMark x1="86386" y1="76800" x2="86386" y2="76800"/>
                        <a14:foregroundMark x1="8663" y1="31467" x2="8663" y2="31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986" y="1682396"/>
            <a:ext cx="3693318" cy="33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355783"/>
            <a:ext cx="9524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Toilet Tissue and Paper Towel Cores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95">
                        <a14:foregroundMark x1="15663" y1="74302" x2="15663" y2="74302"/>
                        <a14:foregroundMark x1="24398" y1="64804" x2="24398" y2="64804"/>
                        <a14:foregroundMark x1="65663" y1="10335" x2="65663" y2="10335"/>
                        <a14:foregroundMark x1="68976" y1="13687" x2="68976" y2="13687"/>
                        <a14:foregroundMark x1="50602" y1="12849" x2="50602" y2="12849"/>
                        <a14:foregroundMark x1="10542" y1="74860" x2="10542" y2="74860"/>
                        <a14:foregroundMark x1="17169" y1="53073" x2="17169" y2="53073"/>
                        <a14:foregroundMark x1="51807" y1="11173" x2="51807" y2="11173"/>
                        <a14:foregroundMark x1="40060" y1="9218" x2="4006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442552"/>
            <a:ext cx="1379754" cy="1446516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0" r="98589">
                        <a14:foregroundMark x1="20968" y1="65000" x2="20968" y2="65000"/>
                        <a14:foregroundMark x1="8266" y1="54231" x2="8266" y2="54231"/>
                        <a14:foregroundMark x1="65524" y1="12885" x2="65524" y2="12885"/>
                        <a14:foregroundMark x1="49194" y1="12308" x2="49194" y2="12308"/>
                        <a14:foregroundMark x1="22379" y1="73462" x2="22379" y2="73462"/>
                        <a14:foregroundMark x1="21976" y1="59423" x2="21976" y2="5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1411" y="1457063"/>
            <a:ext cx="3366126" cy="34748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6176" y="25680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Styrofoam®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556" y="1313926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 descr="http://1.bp.blogspot.com/_sj_c-YezWQg/TK6RfqdqDrI/AAAAAAAAAb0/kX9qbGjGkEM/s1600/PICT0007+copy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0" b="90981" l="20139" r="88889"/>
                    </a14:imgEffect>
                  </a14:imgLayer>
                </a14:imgProps>
              </a:ext>
            </a:extLst>
          </a:blip>
          <a:srcRect l="13235" r="8824" b="7463"/>
          <a:stretch>
            <a:fillRect/>
          </a:stretch>
        </p:blipFill>
        <p:spPr bwMode="auto">
          <a:xfrm>
            <a:off x="968935" y="1180218"/>
            <a:ext cx="1379754" cy="1971185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 descr="http://1.bp.blogspot.com/_sj_c-YezWQg/TK6RfqdqDrI/AAAAAAAAAb0/kX9qbGjGkEM/s1600/PICT0007+copy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0" b="90981" l="20139" r="88889"/>
                    </a14:imgEffect>
                  </a14:imgLayer>
                </a14:imgProps>
              </a:ext>
            </a:extLst>
          </a:blip>
          <a:srcRect l="13235" r="8824" b="7463"/>
          <a:stretch>
            <a:fillRect/>
          </a:stretch>
        </p:blipFill>
        <p:spPr bwMode="auto">
          <a:xfrm>
            <a:off x="3281604" y="441681"/>
            <a:ext cx="3832303" cy="4377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341775"/>
            <a:ext cx="944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Drinking Glass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6866" y="1300957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ilk: Plastic or Glass?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55" r="99091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4150595" y="3229188"/>
            <a:ext cx="1604810" cy="163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lk: Plastic or Glass?">
            <a:hlinkClick r:id="rId2" tooltip="&quot;Milk: Plastic or Glass?&quot;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2" b="96847" l="30909" r="97273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3182995" y="565141"/>
            <a:ext cx="3543675" cy="438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38343" y="1166554"/>
            <a:ext cx="538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itchFamily="34" charset="0"/>
              </a:rPr>
              <a:t>Milk or Juice </a:t>
            </a:r>
          </a:p>
          <a:p>
            <a:pPr algn="ctr"/>
            <a:r>
              <a:rPr lang="en-US" sz="4800" dirty="0">
                <a:latin typeface="Arial Black" pitchFamily="34" charset="0"/>
              </a:rPr>
              <a:t>Plastic Bottle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064" y="3598746"/>
            <a:ext cx="1930341" cy="110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6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347" y="1528074"/>
            <a:ext cx="5184648" cy="339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0700" y="1672480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 Black" pitchFamily="34" charset="0"/>
              </a:rPr>
              <a:t>Metal Cans 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6200" y="4144429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279364" y="7167608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55964" y="716760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89764" y="716760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3" b="99767" l="9508" r="89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193197"/>
            <a:ext cx="1379754" cy="1945226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4" b="97442" l="9508" r="89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1096" y="701533"/>
            <a:ext cx="3105185" cy="43778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71727" y="454771"/>
            <a:ext cx="7514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Chip/Snack Bag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700" y="1333750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943" l="9885" r="94728">
                        <a14:foregroundMark x1="30643" y1="69821" x2="30643" y2="69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955" y="1219200"/>
            <a:ext cx="3735237" cy="377215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6679" y="310618"/>
            <a:ext cx="9347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Clothing and Shoes</a:t>
            </a:r>
          </a:p>
        </p:txBody>
      </p:sp>
      <p:pic>
        <p:nvPicPr>
          <p:cNvPr id="23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" b="96574" l="9885" r="92586">
                        <a14:foregroundMark x1="30313" y1="68842" x2="30313" y2="68842"/>
                        <a14:foregroundMark x1="50577" y1="59543" x2="50577" y2="5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856740">
            <a:off x="7293743" y="1573705"/>
            <a:ext cx="2069156" cy="208960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400628"/>
            <a:ext cx="3084506" cy="225697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7" name="Group 26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</p:spTree>
    <p:extLst>
      <p:ext uri="{BB962C8B-B14F-4D97-AF65-F5344CB8AC3E}">
        <p14:creationId xmlns:p14="http://schemas.microsoft.com/office/powerpoint/2010/main" val="32674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7 0.0339 L 0.04103 0.22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95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0" b="90000" l="1119" r="96868">
                        <a14:foregroundMark x1="35794" y1="41795" x2="35794" y2="41795"/>
                        <a14:foregroundMark x1="41163" y1="33333" x2="41163" y2="33333"/>
                        <a14:foregroundMark x1="33110" y1="30256" x2="33110" y2="30256"/>
                        <a14:foregroundMark x1="24609" y1="20513" x2="24609" y2="20513"/>
                        <a14:foregroundMark x1="17226" y1="28718" x2="17226" y2="28718"/>
                        <a14:foregroundMark x1="30425" y1="50769" x2="30425" y2="50769"/>
                        <a14:foregroundMark x1="32438" y1="43333" x2="32438" y2="43333"/>
                        <a14:foregroundMark x1="43177" y1="41795" x2="43177" y2="41795"/>
                        <a14:foregroundMark x1="49664" y1="36410" x2="49664" y2="36410"/>
                        <a14:foregroundMark x1="51007" y1="21282" x2="51007" y2="21282"/>
                        <a14:foregroundMark x1="48322" y1="18205" x2="48322" y2="18205"/>
                        <a14:foregroundMark x1="35123" y1="25897" x2="35123" y2="25897"/>
                        <a14:foregroundMark x1="32438" y1="22051" x2="32438" y2="22051"/>
                        <a14:foregroundMark x1="29083" y1="28205" x2="29083" y2="2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563904"/>
            <a:ext cx="1379754" cy="1203812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90000" l="6264" r="95078">
                        <a14:foregroundMark x1="29978" y1="31795" x2="29978" y2="31795"/>
                        <a14:foregroundMark x1="31767" y1="31282" x2="31767" y2="31282"/>
                        <a14:foregroundMark x1="30201" y1="40000" x2="30201" y2="40000"/>
                        <a14:foregroundMark x1="31767" y1="43590" x2="31767" y2="43590"/>
                        <a14:foregroundMark x1="31767" y1="50513" x2="31767" y2="50513"/>
                        <a14:foregroundMark x1="33110" y1="46667" x2="33110" y2="46667"/>
                        <a14:foregroundMark x1="39821" y1="38205" x2="39821" y2="38205"/>
                        <a14:foregroundMark x1="43177" y1="36667" x2="43177" y2="36667"/>
                        <a14:foregroundMark x1="48993" y1="33846" x2="48993" y2="33846"/>
                        <a14:foregroundMark x1="50112" y1="21538" x2="50112" y2="21538"/>
                        <a14:foregroundMark x1="41387" y1="24615" x2="41387" y2="24615"/>
                        <a14:foregroundMark x1="28635" y1="25897" x2="28635" y2="25897"/>
                        <a14:foregroundMark x1="31767" y1="19744" x2="31767" y2="19744"/>
                        <a14:foregroundMark x1="41834" y1="19744" x2="41834" y2="19744"/>
                        <a14:foregroundMark x1="50783" y1="19744" x2="50783" y2="19744"/>
                        <a14:foregroundMark x1="50783" y1="19744" x2="50783" y2="19744"/>
                        <a14:foregroundMark x1="50336" y1="18462" x2="50336" y2="18462"/>
                        <a14:foregroundMark x1="50336" y1="16410" x2="50336" y2="16410"/>
                        <a14:foregroundMark x1="50336" y1="26154" x2="50336" y2="26154"/>
                        <a14:foregroundMark x1="28188" y1="42308" x2="28188" y2="42308"/>
                        <a14:foregroundMark x1="18568" y1="36154" x2="18568" y2="36154"/>
                        <a14:foregroundMark x1="18568" y1="25128" x2="18568" y2="25128"/>
                        <a14:foregroundMark x1="20134" y1="19487" x2="20134" y2="19487"/>
                        <a14:foregroundMark x1="21029" y1="17436" x2="21029" y2="17436"/>
                        <a14:foregroundMark x1="22148" y1="15897" x2="22148" y2="15897"/>
                        <a14:foregroundMark x1="11633" y1="33846" x2="11633" y2="33846"/>
                        <a14:foregroundMark x1="32662" y1="27949" x2="32662" y2="27949"/>
                        <a14:foregroundMark x1="34899" y1="26410" x2="34899" y2="26410"/>
                        <a14:foregroundMark x1="12528" y1="33077" x2="12528" y2="33077"/>
                        <a14:foregroundMark x1="11409" y1="23590" x2="11409" y2="23590"/>
                        <a14:foregroundMark x1="18568" y1="40256" x2="18568" y2="40256"/>
                        <a14:foregroundMark x1="34676" y1="20513" x2="34676" y2="20513"/>
                        <a14:foregroundMark x1="18568" y1="14872" x2="18568" y2="14872"/>
                        <a14:foregroundMark x1="9172" y1="24872" x2="9172" y2="2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1096" y="1535824"/>
            <a:ext cx="3849304" cy="34760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7067" y="1239277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71727" y="454771"/>
            <a:ext cx="7514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Take-out Beverage Cups</a:t>
            </a:r>
          </a:p>
        </p:txBody>
      </p:sp>
    </p:spTree>
    <p:extLst>
      <p:ext uri="{BB962C8B-B14F-4D97-AF65-F5344CB8AC3E}">
        <p14:creationId xmlns:p14="http://schemas.microsoft.com/office/powerpoint/2010/main" val="235931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3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795" y1="83333" x2="23795" y2="83333"/>
                        <a14:foregroundMark x1="17169" y1="68776" x2="17169" y2="68776"/>
                        <a14:foregroundMark x1="12651" y1="35654" x2="12651" y2="35654"/>
                        <a14:foregroundMark x1="12048" y1="63502" x2="12048" y2="63502"/>
                        <a14:foregroundMark x1="9337" y1="76793" x2="9337" y2="76793"/>
                        <a14:foregroundMark x1="9337" y1="84599" x2="9337" y2="84599"/>
                        <a14:foregroundMark x1="9940" y1="46203" x2="9940" y2="46203"/>
                        <a14:foregroundMark x1="13253" y1="52743" x2="13253" y2="52743"/>
                        <a14:foregroundMark x1="13855" y1="26371" x2="13855" y2="26371"/>
                        <a14:foregroundMark x1="14458" y1="23629" x2="14458" y2="23629"/>
                        <a14:foregroundMark x1="14458" y1="17089" x2="14458" y2="17089"/>
                        <a14:foregroundMark x1="10542" y1="27637" x2="10542" y2="2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136" y="1890598"/>
            <a:ext cx="4061993" cy="2063514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690" y="-27512"/>
            <a:ext cx="1005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Glass </a:t>
            </a:r>
          </a:p>
          <a:p>
            <a:pPr algn="ctr"/>
            <a:r>
              <a:rPr lang="en-US" sz="6000" dirty="0">
                <a:latin typeface="Arial Black" pitchFamily="34" charset="0"/>
              </a:rPr>
              <a:t>Bottles &amp; Jars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1636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rc_mi">
            <a:hlinkClick r:id="rId3"/>
          </p:cNvPr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72" b="97721" l="162" r="89789">
                        <a14:foregroundMark x1="44408" y1="28205" x2="44408" y2="28205"/>
                        <a14:foregroundMark x1="38736" y1="24501" x2="38736" y2="24501"/>
                        <a14:foregroundMark x1="38736" y1="19943" x2="38736" y2="19943"/>
                        <a14:foregroundMark x1="38250" y1="29060" x2="38250" y2="29060"/>
                        <a14:foregroundMark x1="63857" y1="38177" x2="63857" y2="38177"/>
                        <a14:foregroundMark x1="19773" y1="45299" x2="19773" y2="45299"/>
                        <a14:foregroundMark x1="16856" y1="42735" x2="16856" y2="42735"/>
                        <a14:foregroundMark x1="15397" y1="45014" x2="15397" y2="45014"/>
                        <a14:foregroundMark x1="24797" y1="40741" x2="24797" y2="40741"/>
                        <a14:backgroundMark x1="4214" y1="68091" x2="4214" y2="68091"/>
                        <a14:backgroundMark x1="81686" y1="69516" x2="81686" y2="69516"/>
                        <a14:backgroundMark x1="81199" y1="66382" x2="81199" y2="66382"/>
                        <a14:backgroundMark x1="81199" y1="58689" x2="81199" y2="58689"/>
                        <a14:backgroundMark x1="80551" y1="68946" x2="80551" y2="68946"/>
                        <a14:backgroundMark x1="81199" y1="75214" x2="81199" y2="75214"/>
                        <a14:backgroundMark x1="82010" y1="66382" x2="82010" y2="66382"/>
                        <a14:backgroundMark x1="81524" y1="62678" x2="81524" y2="62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3248" y="2470687"/>
            <a:ext cx="3832303" cy="2180126"/>
          </a:xfrm>
          <a:prstGeom prst="rect">
            <a:avLst/>
          </a:prstGeom>
        </p:spPr>
      </p:pic>
      <p:pic>
        <p:nvPicPr>
          <p:cNvPr id="25" name="irc_mi">
            <a:hlinkClick r:id="rId3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795" y1="83333" x2="23795" y2="83333"/>
                        <a14:foregroundMark x1="17169" y1="68776" x2="17169" y2="68776"/>
                        <a14:foregroundMark x1="12651" y1="35654" x2="12651" y2="35654"/>
                        <a14:foregroundMark x1="12048" y1="63502" x2="12048" y2="63502"/>
                        <a14:foregroundMark x1="9337" y1="76793" x2="9337" y2="76793"/>
                        <a14:foregroundMark x1="9337" y1="84599" x2="9337" y2="84599"/>
                        <a14:foregroundMark x1="9940" y1="46203" x2="9940" y2="46203"/>
                        <a14:foregroundMark x1="13253" y1="52743" x2="13253" y2="52743"/>
                        <a14:foregroundMark x1="13855" y1="26371" x2="13855" y2="26371"/>
                        <a14:foregroundMark x1="14458" y1="23629" x2="14458" y2="23629"/>
                        <a14:foregroundMark x1="14458" y1="17089" x2="14458" y2="17089"/>
                        <a14:foregroundMark x1="10542" y1="27637" x2="10542" y2="2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465" y="1788284"/>
            <a:ext cx="1482044" cy="724219"/>
          </a:xfrm>
          <a:prstGeom prst="rect">
            <a:avLst/>
          </a:prstGeom>
        </p:spPr>
      </p:pic>
      <p:pic>
        <p:nvPicPr>
          <p:cNvPr id="23" name="irc_mi">
            <a:hlinkClick r:id="rId3"/>
          </p:cNvPr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011" y="1977274"/>
            <a:ext cx="1212689" cy="689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1561" y="1726801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6566E-7 4.64052E-6 L -6.56566E-7 0.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616E-6 -2.28758E-6 L 1.61616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367" l="0" r="100000">
                        <a14:foregroundMark x1="26166" y1="5063" x2="26166" y2="5063"/>
                        <a14:foregroundMark x1="87306" y1="20253" x2="87306" y2="20253"/>
                        <a14:foregroundMark x1="87306" y1="16456" x2="87306" y2="16456"/>
                        <a14:foregroundMark x1="40415" y1="16456" x2="40415" y2="16456"/>
                        <a14:foregroundMark x1="41451" y1="18987" x2="41451" y2="1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0595" y="3330187"/>
            <a:ext cx="1604810" cy="143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30" l="1179" r="99018">
                        <a14:foregroundMark x1="25933" y1="4825" x2="25933" y2="4825"/>
                        <a14:foregroundMark x1="42240" y1="18202" x2="42240" y2="18202"/>
                        <a14:foregroundMark x1="86444" y1="17325" x2="86444" y2="17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692" y="1544977"/>
            <a:ext cx="4033264" cy="370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04896" y="1328061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Aerosol Cans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8" b="94427" l="0" r="98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698661"/>
            <a:ext cx="1379754" cy="934298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2" b="95046" l="210" r="99161">
                        <a14:backgroundMark x1="19916" y1="90402" x2="19916" y2="90402"/>
                        <a14:backgroundMark x1="22013" y1="91022" x2="22013" y2="91022"/>
                        <a14:backgroundMark x1="38155" y1="90093" x2="38155" y2="90093"/>
                        <a14:backgroundMark x1="34382" y1="91950" x2="34382" y2="91950"/>
                        <a14:backgroundMark x1="23690" y1="91950" x2="23690" y2="91950"/>
                        <a14:backgroundMark x1="27883" y1="92260" x2="27883" y2="92260"/>
                        <a14:backgroundMark x1="31237" y1="91641" x2="31237" y2="91641"/>
                        <a14:backgroundMark x1="21384" y1="5263" x2="20964" y2="5263"/>
                        <a14:backgroundMark x1="25367" y1="91022" x2="25367" y2="91022"/>
                        <a14:backgroundMark x1="36268" y1="91641" x2="36268" y2="91641"/>
                        <a14:backgroundMark x1="29350" y1="92879" x2="29350" y2="92879"/>
                        <a14:backgroundMark x1="31027" y1="93808" x2="31027" y2="93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941669" y="1867026"/>
            <a:ext cx="3832303" cy="25950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7606" y="308577"/>
            <a:ext cx="830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Incandescent bulb</a:t>
            </a:r>
          </a:p>
        </p:txBody>
      </p:sp>
      <p:sp>
        <p:nvSpPr>
          <p:cNvPr id="2" name="Rectangle 1"/>
          <p:cNvSpPr/>
          <p:nvPr/>
        </p:nvSpPr>
        <p:spPr>
          <a:xfrm>
            <a:off x="792909" y="1324240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100000" l="4217" r="89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987" y="1698661"/>
            <a:ext cx="873650" cy="934298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96842" l="5629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4526" y="1398588"/>
            <a:ext cx="2929982" cy="30634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7606" y="308577"/>
            <a:ext cx="830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Rigid Plastics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782740" y="1734742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77124E-6 L -5.55556E-7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45" r="89848">
                        <a14:foregroundMark x1="52284" y1="8629" x2="52284" y2="8629"/>
                        <a14:foregroundMark x1="52284" y1="5076" x2="52284" y2="5076"/>
                        <a14:foregroundMark x1="51269" y1="10152" x2="51269" y2="10152"/>
                        <a14:foregroundMark x1="50761" y1="10152" x2="50761" y2="10152"/>
                        <a14:foregroundMark x1="51269" y1="6599" x2="51269" y2="6599"/>
                        <a14:foregroundMark x1="50761" y1="3553" x2="50761" y2="3553"/>
                        <a14:backgroundMark x1="36548" y1="35025" x2="36548" y2="35025"/>
                        <a14:backgroundMark x1="33503" y1="17766" x2="33503" y2="17766"/>
                        <a14:backgroundMark x1="69543" y1="56853" x2="69543" y2="5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390186">
            <a:off x="3769979" y="3641797"/>
            <a:ext cx="2187803" cy="198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98985" l="9645" r="89848">
                        <a14:foregroundMark x1="50761" y1="14721" x2="50761" y2="14721"/>
                        <a14:foregroundMark x1="49746" y1="15736" x2="49746" y2="15736"/>
                        <a14:foregroundMark x1="52284" y1="17766" x2="52284" y2="17766"/>
                        <a14:foregroundMark x1="56345" y1="16751" x2="56345" y2="16751"/>
                        <a14:foregroundMark x1="57868" y1="16751" x2="57868" y2="16751"/>
                        <a14:foregroundMark x1="48731" y1="7107" x2="48731" y2="7107"/>
                        <a14:foregroundMark x1="50254" y1="3553" x2="50254" y2="3553"/>
                        <a14:foregroundMark x1="50254" y1="5076" x2="50254" y2="5076"/>
                        <a14:foregroundMark x1="51269" y1="8122" x2="51269" y2="8122"/>
                        <a14:foregroundMark x1="52284" y1="9645" x2="52284" y2="9645"/>
                        <a14:foregroundMark x1="46701" y1="9137" x2="46701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3598" y="1952443"/>
            <a:ext cx="3326765" cy="33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0937" y="4404964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2" tooltip="&quot;Milk: Plastic or Glass?&quot;"/>
          </p:cNvPr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043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9719" y="3836383"/>
            <a:ext cx="1276589" cy="12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hlinkClick r:id="rId2" tooltip="&quot;Milk: Plastic or Glass?&quot;"/>
          </p:cNvPr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043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9687" y="1747546"/>
            <a:ext cx="3326765" cy="33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1" y="355783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Plastic Soap Bottles</a:t>
            </a:r>
          </a:p>
        </p:txBody>
      </p:sp>
    </p:spTree>
    <p:extLst>
      <p:ext uri="{BB962C8B-B14F-4D97-AF65-F5344CB8AC3E}">
        <p14:creationId xmlns:p14="http://schemas.microsoft.com/office/powerpoint/2010/main" val="40857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458" l="0" r="98494">
                        <a14:foregroundMark x1="84639" y1="15964" x2="84639" y2="15964"/>
                        <a14:foregroundMark x1="32831" y1="12952" x2="32831" y2="12952"/>
                        <a14:foregroundMark x1="34639" y1="18072" x2="34639" y2="18072"/>
                        <a14:foregroundMark x1="38554" y1="14458" x2="38554" y2="14458"/>
                        <a14:foregroundMark x1="34036" y1="11747" x2="34036" y2="11747"/>
                        <a14:foregroundMark x1="30723" y1="10843" x2="30723" y2="10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513426"/>
            <a:ext cx="1379754" cy="1304767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8812" y="230103"/>
            <a:ext cx="7238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Cartons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rc_mi">
            <a:hlinkClick r:id="rId2"/>
          </p:cNvPr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487" l="362" r="96558">
                        <a14:foregroundMark x1="65036" y1="23563" x2="65036" y2="23563"/>
                        <a14:foregroundMark x1="65036" y1="23372" x2="65036" y2="23372"/>
                        <a14:foregroundMark x1="76993" y1="30077" x2="76993" y2="30077"/>
                        <a14:foregroundMark x1="83696" y1="28352" x2="83696" y2="28352"/>
                        <a14:foregroundMark x1="70109" y1="39464" x2="70109" y2="39464"/>
                        <a14:foregroundMark x1="56341" y1="24713" x2="56341" y2="24713"/>
                        <a14:foregroundMark x1="47283" y1="22989" x2="47283" y2="22989"/>
                        <a14:foregroundMark x1="48007" y1="22605" x2="48007" y2="22605"/>
                        <a14:foregroundMark x1="55797" y1="16475" x2="55797" y2="16475"/>
                        <a14:foregroundMark x1="65036" y1="13218" x2="65036" y2="13218"/>
                        <a14:foregroundMark x1="73913" y1="10345" x2="73913" y2="10345"/>
                        <a14:foregroundMark x1="78442" y1="8238" x2="78442" y2="8238"/>
                        <a14:foregroundMark x1="79529" y1="5364" x2="79529" y2="5364"/>
                        <a14:foregroundMark x1="76087" y1="5364" x2="76087" y2="5364"/>
                        <a14:foregroundMark x1="66667" y1="6897" x2="66667" y2="6897"/>
                        <a14:foregroundMark x1="63406" y1="8812" x2="63406" y2="8812"/>
                        <a14:foregroundMark x1="58333" y1="8621" x2="58333" y2="8621"/>
                        <a14:foregroundMark x1="52536" y1="10345" x2="52536" y2="10345"/>
                        <a14:foregroundMark x1="52536" y1="13218" x2="52536" y2="13218"/>
                        <a14:foregroundMark x1="51993" y1="15900" x2="51993" y2="15900"/>
                        <a14:foregroundMark x1="81159" y1="25670" x2="81159" y2="25670"/>
                        <a14:foregroundMark x1="81159" y1="22414" x2="81159" y2="22414"/>
                        <a14:foregroundMark x1="83696" y1="17625" x2="83696" y2="17625"/>
                        <a14:foregroundMark x1="74819" y1="15326" x2="74819" y2="15326"/>
                        <a14:foregroundMark x1="34783" y1="15900" x2="34783" y2="15900"/>
                        <a14:foregroundMark x1="31159" y1="11494" x2="31159" y2="11494"/>
                        <a14:foregroundMark x1="86413" y1="23946" x2="86413" y2="23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874" y="1898847"/>
            <a:ext cx="3259985" cy="30828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245" y="1511609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3" b="100000" l="0" r="98108">
                        <a14:backgroundMark x1="43243" y1="86967" x2="43243" y2="86967"/>
                        <a14:backgroundMark x1="51892" y1="77945" x2="51892" y2="77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421862"/>
            <a:ext cx="1379754" cy="1487896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5" b="99499" l="5946" r="100000">
                        <a14:backgroundMark x1="44324" y1="87218" x2="44324" y2="87218"/>
                        <a14:backgroundMark x1="51892" y1="75439" x2="51892" y2="75439"/>
                        <a14:backgroundMark x1="54865" y1="74185" x2="54865" y2="74185"/>
                        <a14:backgroundMark x1="56216" y1="71930" x2="56216" y2="71930"/>
                        <a14:backgroundMark x1="47297" y1="64662" x2="47297" y2="64662"/>
                        <a14:backgroundMark x1="29459" y1="39850" x2="29459" y2="39850"/>
                        <a14:backgroundMark x1="29730" y1="41353" x2="29730" y2="41353"/>
                        <a14:backgroundMark x1="31351" y1="42857" x2="31351" y2="42857"/>
                        <a14:backgroundMark x1="46757" y1="43860" x2="46757" y2="43860"/>
                        <a14:backgroundMark x1="22703" y1="50877" x2="22703" y2="50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669" y="1098210"/>
            <a:ext cx="3832303" cy="41326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6176" y="25680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Food Waste</a:t>
            </a:r>
          </a:p>
        </p:txBody>
      </p:sp>
      <p:sp>
        <p:nvSpPr>
          <p:cNvPr id="2" name="Rectangle 1"/>
          <p:cNvSpPr/>
          <p:nvPr/>
        </p:nvSpPr>
        <p:spPr>
          <a:xfrm>
            <a:off x="936330" y="1260333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6679" y="310618"/>
            <a:ext cx="9347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Batteries</a:t>
            </a:r>
          </a:p>
        </p:txBody>
      </p:sp>
      <p:pic>
        <p:nvPicPr>
          <p:cNvPr id="23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4" b="89671" l="9670" r="93846">
                        <a14:foregroundMark x1="63736" y1="39906" x2="63736" y2="39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193" y="1796591"/>
            <a:ext cx="2231861" cy="208960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213" y="1541582"/>
            <a:ext cx="2892411" cy="193259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31060" y="4237555"/>
            <a:ext cx="9499564" cy="2948832"/>
            <a:chOff x="254036" y="4658666"/>
            <a:chExt cx="9499564" cy="2948832"/>
          </a:xfrm>
        </p:grpSpPr>
        <p:grpSp>
          <p:nvGrpSpPr>
            <p:cNvPr id="27" name="Group 26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pic>
        <p:nvPicPr>
          <p:cNvPr id="18438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3" b="89671" l="9670" r="95385">
                        <a14:foregroundMark x1="62637" y1="38967" x2="62637" y2="38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2324" y="912176"/>
            <a:ext cx="4664322" cy="4367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1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8 -0.06209 L -0.00268 0.18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873" l="9940" r="93072">
                        <a14:foregroundMark x1="28313" y1="62236" x2="28313" y2="62236"/>
                        <a14:foregroundMark x1="32831" y1="62236" x2="32831" y2="62236"/>
                        <a14:foregroundMark x1="42771" y1="69620" x2="42771" y2="69620"/>
                        <a14:foregroundMark x1="50000" y1="75527" x2="50000" y2="75527"/>
                        <a14:foregroundMark x1="66265" y1="72785" x2="66265" y2="72785"/>
                        <a14:foregroundMark x1="74096" y1="66245" x2="74096" y2="66245"/>
                        <a14:foregroundMark x1="74096" y1="59705" x2="74096" y2="59705"/>
                        <a14:foregroundMark x1="55120" y1="63713" x2="55120" y2="63713"/>
                        <a14:foregroundMark x1="62349" y1="63713" x2="62349" y2="63713"/>
                        <a14:foregroundMark x1="56928" y1="71519" x2="56928" y2="71519"/>
                        <a14:foregroundMark x1="57831" y1="78692" x2="57831" y2="78692"/>
                        <a14:foregroundMark x1="43976" y1="72785" x2="43976" y2="72785"/>
                        <a14:foregroundMark x1="31627" y1="68776" x2="31627" y2="68776"/>
                        <a14:foregroundMark x1="36747" y1="62236" x2="36747" y2="62236"/>
                        <a14:foregroundMark x1="43976" y1="61603" x2="43976" y2="61603"/>
                        <a14:foregroundMark x1="93072" y1="40084" x2="93072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935" y="1475933"/>
            <a:ext cx="1379754" cy="1379754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8812" y="230103"/>
            <a:ext cx="723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Plastic Take-out Containers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rc_mi">
            <a:hlinkClick r:id="rId2"/>
          </p:cNvPr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3400" l="2200" r="97600">
                        <a14:foregroundMark x1="45000" y1="75500" x2="45000" y2="75500"/>
                        <a14:foregroundMark x1="36200" y1="67600" x2="36200" y2="67600"/>
                        <a14:foregroundMark x1="30600" y1="60200" x2="30600" y2="60200"/>
                        <a14:foregroundMark x1="26800" y1="55800" x2="26800" y2="55800"/>
                        <a14:foregroundMark x1="22700" y1="52600" x2="22700" y2="52600"/>
                        <a14:foregroundMark x1="23000" y1="58500" x2="23000" y2="58500"/>
                        <a14:foregroundMark x1="50900" y1="64600" x2="50900" y2="64600"/>
                        <a14:foregroundMark x1="68200" y1="66700" x2="68200" y2="66700"/>
                        <a14:foregroundMark x1="72300" y1="63700" x2="72300" y2="63700"/>
                        <a14:foregroundMark x1="75600" y1="61700" x2="75600" y2="61700"/>
                        <a14:foregroundMark x1="78200" y1="59300" x2="78200" y2="59300"/>
                        <a14:foregroundMark x1="79400" y1="56100" x2="79400" y2="56100"/>
                        <a14:foregroundMark x1="68500" y1="72600" x2="68500" y2="72600"/>
                        <a14:foregroundMark x1="65000" y1="77500" x2="65000" y2="77500"/>
                        <a14:foregroundMark x1="61200" y1="80800" x2="61200" y2="80800"/>
                        <a14:foregroundMark x1="50300" y1="81100" x2="50300" y2="8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9847" y="1597810"/>
            <a:ext cx="3082812" cy="3082812"/>
          </a:xfrm>
          <a:prstGeom prst="rect">
            <a:avLst/>
          </a:prstGeom>
        </p:spPr>
      </p:pic>
      <p:pic>
        <p:nvPicPr>
          <p:cNvPr id="22" name="irc_mi">
            <a:hlinkClick r:id="rId2"/>
          </p:cNvPr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78947" y1="56569" x2="78947" y2="56569"/>
                        <a14:backgroundMark x1="23099" y1="57664" x2="23099" y2="57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8715" y="1905091"/>
            <a:ext cx="3832303" cy="3070324"/>
          </a:xfrm>
          <a:prstGeom prst="rect">
            <a:avLst/>
          </a:prstGeom>
        </p:spPr>
      </p:pic>
      <p:pic>
        <p:nvPicPr>
          <p:cNvPr id="24" name="irc_mi">
            <a:hlinkClick r:id="rId2"/>
          </p:cNvPr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619" y="2277604"/>
            <a:ext cx="1379754" cy="8616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3662" y="1708746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727E-6 -4.77124E-6 L -2.72727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02E-7 2.28758E-6 L 2.0202E-7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6679" y="310618"/>
            <a:ext cx="9347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Needles, Sharps, Syringes</a:t>
            </a:r>
          </a:p>
        </p:txBody>
      </p:sp>
      <p:pic>
        <p:nvPicPr>
          <p:cNvPr id="23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89384" l="6134" r="96862">
                        <a14:foregroundMark x1="58060" y1="48973" x2="58060" y2="48973"/>
                        <a14:foregroundMark x1="60628" y1="49315" x2="60628" y2="49315"/>
                        <a14:foregroundMark x1="62767" y1="45890" x2="62767" y2="45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87315">
            <a:off x="7657664" y="2389687"/>
            <a:ext cx="2171864" cy="13099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789" y="2111899"/>
            <a:ext cx="2892411" cy="193259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69530" y="4336413"/>
            <a:ext cx="9499564" cy="2948832"/>
            <a:chOff x="254036" y="4658666"/>
            <a:chExt cx="9499564" cy="2948832"/>
          </a:xfrm>
        </p:grpSpPr>
        <p:grpSp>
          <p:nvGrpSpPr>
            <p:cNvPr id="27" name="Group 26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pic>
        <p:nvPicPr>
          <p:cNvPr id="18438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978" l="7753" r="89882">
                        <a14:foregroundMark x1="53088" y1="51634" x2="53088" y2="51634"/>
                        <a14:foregroundMark x1="57687" y1="50109" x2="57687" y2="50109"/>
                        <a14:foregroundMark x1="49146" y1="39869" x2="49146" y2="39869"/>
                        <a14:foregroundMark x1="50460" y1="40523" x2="50460" y2="40523"/>
                        <a14:foregroundMark x1="53614" y1="38780" x2="53614" y2="38780"/>
                        <a14:foregroundMark x1="54008" y1="37691" x2="54008" y2="37691"/>
                        <a14:foregroundMark x1="52431" y1="38126" x2="52431" y2="38126"/>
                        <a14:foregroundMark x1="51511" y1="38780" x2="51511" y2="38780"/>
                        <a14:foregroundMark x1="45335" y1="42048" x2="45335" y2="42048"/>
                        <a14:foregroundMark x1="46781" y1="42919" x2="46781" y2="42919"/>
                        <a14:foregroundMark x1="43233" y1="46187" x2="43233" y2="46187"/>
                        <a14:foregroundMark x1="39816" y1="47277" x2="39816" y2="47277"/>
                        <a14:foregroundMark x1="34428" y1="49891" x2="34428" y2="49891"/>
                        <a14:foregroundMark x1="41130" y1="47277" x2="41130" y2="47277"/>
                        <a14:foregroundMark x1="40604" y1="46405" x2="40604" y2="46405"/>
                        <a14:foregroundMark x1="63206" y1="45534" x2="63206" y2="45534"/>
                        <a14:foregroundMark x1="61367" y1="46187" x2="61367" y2="46187"/>
                        <a14:foregroundMark x1="61892" y1="49673" x2="61892" y2="49673"/>
                        <a14:foregroundMark x1="62681" y1="47495" x2="62681" y2="4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4046" y="1560699"/>
            <a:ext cx="5130307" cy="309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2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1818E-6 0.0192 L 1.81818E-6 0.2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8458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odoni MT Black" panose="02070A03080606020203" pitchFamily="18" charset="0"/>
              </a:rPr>
              <a:t>Keys to Successful Recycling</a:t>
            </a:r>
          </a:p>
          <a:p>
            <a:endParaRPr lang="en-US" dirty="0"/>
          </a:p>
          <a:p>
            <a:pPr algn="ctr"/>
            <a:r>
              <a:rPr lang="en-US" sz="4400" dirty="0">
                <a:latin typeface="Bodoni MT Black" panose="02070A03080606020203" pitchFamily="18" charset="0"/>
              </a:rPr>
              <a:t>Recycle Right</a:t>
            </a:r>
          </a:p>
          <a:p>
            <a:pPr algn="ctr"/>
            <a:endParaRPr lang="en-US" sz="4400" dirty="0">
              <a:latin typeface="Bodoni MT Black" panose="02070A03080606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400" dirty="0"/>
              <a:t>Right item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400" dirty="0"/>
              <a:t>Right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5400" dirty="0"/>
              <a:t>Right Preparation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20" l="129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1358" y="3823329"/>
            <a:ext cx="1466061" cy="106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5455" l="36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1" y="2209800"/>
            <a:ext cx="3752188" cy="29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95401" y="355783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Cardboard Boxes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6679" y="310618"/>
            <a:ext cx="9347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Electronics</a:t>
            </a:r>
          </a:p>
        </p:txBody>
      </p:sp>
      <p:pic>
        <p:nvPicPr>
          <p:cNvPr id="23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02" b="89796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5374" y="1992208"/>
            <a:ext cx="2909095" cy="151913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989" y="1917352"/>
            <a:ext cx="2892411" cy="193259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69530" y="4336413"/>
            <a:ext cx="9499564" cy="2948832"/>
            <a:chOff x="254036" y="4658666"/>
            <a:chExt cx="9499564" cy="2948832"/>
          </a:xfrm>
        </p:grpSpPr>
        <p:grpSp>
          <p:nvGrpSpPr>
            <p:cNvPr id="27" name="Group 26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pic>
        <p:nvPicPr>
          <p:cNvPr id="18438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89796" l="178" r="89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398" y="1560699"/>
            <a:ext cx="5925603" cy="3094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697E-6 0.0192 L -4.69697E-6 0.2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tooltip="&quot;Milk: Plastic or Glass?&quot;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89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0595" y="3500784"/>
            <a:ext cx="1604810" cy="109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3" tooltip="&quot;Milk: Plastic or Glass?&quot;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89796" l="1793" r="98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470" y="2139205"/>
            <a:ext cx="5439911" cy="33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1001" y="355783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Plastic Water and Soda Bottles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pic>
        <p:nvPicPr>
          <p:cNvPr id="24" name="Picture 23">
            <a:hlinkClick r:id="rId3" tooltip="&quot;Milk: Plastic or Glass?&quot;"/>
          </p:cNvPr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509" l="382" r="98092">
                        <a14:foregroundMark x1="38550" y1="29181" x2="38550" y2="29181"/>
                        <a14:foregroundMark x1="39695" y1="30605" x2="39695" y2="30605"/>
                        <a14:foregroundMark x1="35878" y1="29893" x2="35878" y2="29893"/>
                        <a14:foregroundMark x1="40458" y1="29893" x2="40458" y2="29893"/>
                        <a14:foregroundMark x1="42366" y1="31673" x2="42366" y2="31673"/>
                        <a14:backgroundMark x1="44275" y1="27758" x2="44275" y2="27758"/>
                        <a14:backgroundMark x1="43893" y1="30249" x2="43893" y2="30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046" y="3193701"/>
            <a:ext cx="1474949" cy="166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rId3" tooltip="&quot;Milk: Plastic or Glass?&quot;"/>
          </p:cNvPr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509" l="382" r="98092">
                        <a14:foregroundMark x1="38550" y1="29181" x2="38550" y2="29181"/>
                        <a14:foregroundMark x1="39695" y1="30605" x2="39695" y2="30605"/>
                        <a14:foregroundMark x1="35878" y1="29893" x2="35878" y2="29893"/>
                        <a14:foregroundMark x1="40458" y1="29893" x2="40458" y2="29893"/>
                        <a14:foregroundMark x1="42366" y1="31673" x2="42366" y2="31673"/>
                        <a14:backgroundMark x1="44275" y1="27758" x2="44275" y2="27758"/>
                        <a14:backgroundMark x1="43893" y1="30249" x2="43893" y2="30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3632" y="1725456"/>
            <a:ext cx="3101823" cy="33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9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rc_mi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987" y="1812671"/>
            <a:ext cx="873650" cy="706277"/>
          </a:xfrm>
          <a:prstGeom prst="rect">
            <a:avLst/>
          </a:prstGeom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irc_mi">
            <a:hlinkClick r:id="rId2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844" l="3579" r="89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4526" y="1745997"/>
            <a:ext cx="2929982" cy="23686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7606" y="308577"/>
            <a:ext cx="830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Garden Hose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667" y="1484850"/>
            <a:ext cx="1615133" cy="1902846"/>
          </a:xfrm>
          <a:prstGeom prst="rect">
            <a:avLst/>
          </a:prstGeom>
          <a:solidFill>
            <a:srgbClr val="00ADEA"/>
          </a:solidFill>
          <a:ln>
            <a:solidFill>
              <a:srgbClr val="00AD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29" name="Group 28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77124E-6 L -5.55556E-7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990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984" y="3823329"/>
            <a:ext cx="1604810" cy="106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30562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2" tooltip="&quot;Milk: Plastic or Glass?&quot;"/>
          </p:cNvPr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5" b="100000" l="9143" r="89143">
                        <a14:foregroundMark x1="45714" y1="59406" x2="45714" y2="59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730" y="2249276"/>
            <a:ext cx="2102903" cy="24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hlinkClick r:id="rId2" tooltip="&quot;Milk: Plastic or Glass?&quot;"/>
          </p:cNvPr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143" r="89143">
                        <a14:foregroundMark x1="45714" y1="60891" x2="45714" y2="6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00000">
            <a:off x="4611803" y="3378923"/>
            <a:ext cx="924918" cy="106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0" b="89557" l="2737" r="90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122532" y="2188612"/>
            <a:ext cx="3616805" cy="24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179932"/>
            <a:ext cx="960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Laundry and Dishwasher Detergent Bottle</a:t>
            </a:r>
          </a:p>
        </p:txBody>
      </p:sp>
    </p:spTree>
    <p:extLst>
      <p:ext uri="{BB962C8B-B14F-4D97-AF65-F5344CB8AC3E}">
        <p14:creationId xmlns:p14="http://schemas.microsoft.com/office/powerpoint/2010/main" val="44108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tooltip="&quot;Milk: Plastic or Glass?&quot;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1984" y="3913385"/>
            <a:ext cx="1604810" cy="88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2" tooltip="&quot;Milk: Plastic or Glass?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03" l="4735" r="96023">
                        <a14:foregroundMark x1="55682" y1="10616" x2="55682" y2="10616"/>
                        <a14:foregroundMark x1="56818" y1="15411" x2="56818" y2="15411"/>
                        <a14:foregroundMark x1="50189" y1="10274" x2="50189" y2="10274"/>
                        <a14:foregroundMark x1="70265" y1="19521" x2="70265" y2="19521"/>
                        <a14:foregroundMark x1="82576" y1="26027" x2="82576" y2="26027"/>
                        <a14:foregroundMark x1="32386" y1="15068" x2="32386" y2="15068"/>
                        <a14:foregroundMark x1="30871" y1="20205" x2="30871" y2="20205"/>
                        <a14:foregroundMark x1="29167" y1="21918" x2="29167" y2="21918"/>
                        <a14:foregroundMark x1="27462" y1="22945" x2="27462" y2="22945"/>
                        <a14:foregroundMark x1="25189" y1="23288" x2="25189" y2="23288"/>
                        <a14:foregroundMark x1="38447" y1="11301" x2="38447" y2="11301"/>
                        <a14:foregroundMark x1="63447" y1="17466" x2="63447" y2="17466"/>
                        <a14:foregroundMark x1="35227" y1="9589" x2="35227" y2="9589"/>
                        <a14:foregroundMark x1="34659" y1="10959" x2="34659" y2="10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8782" y="2300436"/>
            <a:ext cx="4204193" cy="272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95401" y="355783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itchFamily="34" charset="0"/>
              </a:rPr>
              <a:t>Newspapers</a:t>
            </a:r>
          </a:p>
        </p:txBody>
      </p:sp>
      <p:sp>
        <p:nvSpPr>
          <p:cNvPr id="4" name="AutoShape 2" descr="Image result for Special Attention Clip Art"/>
          <p:cNvSpPr>
            <a:spLocks noChangeAspect="1" noChangeArrowheads="1"/>
          </p:cNvSpPr>
          <p:nvPr/>
        </p:nvSpPr>
        <p:spPr bwMode="auto">
          <a:xfrm>
            <a:off x="3825064" y="1133727"/>
            <a:ext cx="25622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1636" y="4184905"/>
            <a:ext cx="9499564" cy="2948832"/>
            <a:chOff x="254036" y="4658666"/>
            <a:chExt cx="9499564" cy="2948832"/>
          </a:xfrm>
        </p:grpSpPr>
        <p:grpSp>
          <p:nvGrpSpPr>
            <p:cNvPr id="32" name="Group 31"/>
            <p:cNvGrpSpPr/>
            <p:nvPr/>
          </p:nvGrpSpPr>
          <p:grpSpPr>
            <a:xfrm>
              <a:off x="3501261" y="4888306"/>
              <a:ext cx="3530164" cy="2719192"/>
              <a:chOff x="5943601" y="4724399"/>
              <a:chExt cx="4114799" cy="30099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06" b="84918" l="0" r="97212">
                            <a14:foregroundMark x1="64512" y1="50824" x2="64512" y2="50824"/>
                            <a14:foregroundMark x1="59949" y1="50444" x2="59949" y2="50444"/>
                            <a14:foregroundMark x1="53866" y1="57541" x2="53866" y2="57541"/>
                            <a14:foregroundMark x1="58048" y1="63625" x2="58048" y2="63625"/>
                            <a14:foregroundMark x1="65779" y1="64512" x2="65779" y2="64512"/>
                            <a14:foregroundMark x1="66793" y1="59062" x2="66793" y2="59062"/>
                            <a14:foregroundMark x1="68695" y1="55387" x2="68695" y2="55387"/>
                            <a14:foregroundMark x1="65779" y1="51458" x2="64512" y2="51458"/>
                            <a14:foregroundMark x1="58428" y1="51965" x2="58428" y2="519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628"/>
              <a:stretch/>
            </p:blipFill>
            <p:spPr>
              <a:xfrm>
                <a:off x="5943601" y="4724399"/>
                <a:ext cx="3276600" cy="28956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11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5905500"/>
                <a:ext cx="1828800" cy="18288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54036" y="4658666"/>
              <a:ext cx="3182995" cy="2898028"/>
              <a:chOff x="6234112" y="2291209"/>
              <a:chExt cx="3425404" cy="30289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451" b="97059" l="9804" r="89706">
                            <a14:foregroundMark x1="48039" y1="14706" x2="49020" y2="11765"/>
                            <a14:foregroundMark x1="50980" y1="13725" x2="50980" y2="13725"/>
                            <a14:foregroundMark x1="47549" y1="12745" x2="47549" y2="12745"/>
                            <a14:foregroundMark x1="46078" y1="8824" x2="50000" y2="12745"/>
                            <a14:foregroundMark x1="58824" y1="19118" x2="58824" y2="19118"/>
                            <a14:foregroundMark x1="50490" y1="18137" x2="51471" y2="1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112" y="2291209"/>
                <a:ext cx="3028950" cy="302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9901" r="896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466" y="3321698"/>
                <a:ext cx="1924050" cy="192405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086600" y="4917951"/>
              <a:ext cx="2667000" cy="2689547"/>
              <a:chOff x="6629400" y="261744"/>
              <a:chExt cx="2943226" cy="290056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45" b="96574" l="3397" r="91168">
                            <a14:foregroundMark x1="10598" y1="13169" x2="10598" y2="13169"/>
                            <a14:foregroundMark x1="13451" y1="13383" x2="13451" y2="13383"/>
                            <a14:foregroundMark x1="85326" y1="12099" x2="85326" y2="12099"/>
                            <a14:foregroundMark x1="86005" y1="14347" x2="86005" y2="14347"/>
                            <a14:foregroundMark x1="85734" y1="12848" x2="85734" y2="12848"/>
                            <a14:foregroundMark x1="5707" y1="66488" x2="5707" y2="664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930" y="261744"/>
                <a:ext cx="2285670" cy="290056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396" b="8993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043941"/>
                <a:ext cx="2943226" cy="163026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04800" y="7153741"/>
            <a:ext cx="287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Household Trash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1400" y="7153741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Recycling Bin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715374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Attention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76200"/>
            <a:ext cx="9906000" cy="762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C505CF85959C4BAED0C6040F57884A" ma:contentTypeVersion="3" ma:contentTypeDescription="Create a new document." ma:contentTypeScope="" ma:versionID="65af526d820d5bf9eb2f8405cc7a954d">
  <xsd:schema xmlns:xsd="http://www.w3.org/2001/XMLSchema" xmlns:xs="http://www.w3.org/2001/XMLSchema" xmlns:p="http://schemas.microsoft.com/office/2006/metadata/properties" xmlns:ns1="http://schemas.microsoft.com/sharepoint/v3" xmlns:ns2="6bc31404-f41d-4bda-907d-44d2ab9eb42c" xmlns:ns3="d4d54c9f-db9b-4d5e-a036-f9a9b80e7563" targetNamespace="http://schemas.microsoft.com/office/2006/metadata/properties" ma:root="true" ma:fieldsID="0c4b0b3f6997af6d2a137e68aa29e04c" ns1:_="" ns2:_="" ns3:_="">
    <xsd:import namespace="http://schemas.microsoft.com/sharepoint/v3"/>
    <xsd:import namespace="6bc31404-f41d-4bda-907d-44d2ab9eb42c"/>
    <xsd:import namespace="d4d54c9f-db9b-4d5e-a036-f9a9b80e756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Type" minOccurs="0"/>
                <xsd:element ref="ns1:URL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  <xsd:element name="URL" ma:index="11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31404-f41d-4bda-907d-44d2ab9eb42c" elementFormDefault="qualified">
    <xsd:import namespace="http://schemas.microsoft.com/office/2006/documentManagement/types"/>
    <xsd:import namespace="http://schemas.microsoft.com/office/infopath/2007/PartnerControls"/>
    <xsd:element name="DocumentType" ma:index="10" nillable="true" ma:displayName="DocumentType" ma:internalName="DocumentType1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54c9f-db9b-4d5e-a036-f9a9b80e7563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6bc31404-f41d-4bda-907d-44d2ab9eb42c" xsi:nil="true"/>
    <URL xmlns="http://schemas.microsoft.com/sharepoint/v3">
      <Url xsi:nil="true"/>
      <Description xsi:nil="true"/>
    </URL>
    <PublishingExpirationDate xmlns="http://schemas.microsoft.com/sharepoint/v3" xsi:nil="true"/>
    <PublishingStartDate xmlns="http://schemas.microsoft.com/sharepoint/v3" xsi:nil="true"/>
    <_dlc_DocId xmlns="d4d54c9f-db9b-4d5e-a036-f9a9b80e7563">PWCWWW-11-561</_dlc_DocId>
    <_dlc_DocIdUrl xmlns="d4d54c9f-db9b-4d5e-a036-f9a9b80e7563">
      <Url>https://www.pwcgov.org/government/dept/publicworks/ns/_layouts/15/DocIdRedir.aspx?ID=PWCWWW-11-561</Url>
      <Description>PWCWWW-11-561</Description>
    </_dlc_DocIdUrl>
  </documentManagement>
</p:properties>
</file>

<file path=customXml/itemProps1.xml><?xml version="1.0" encoding="utf-8"?>
<ds:datastoreItem xmlns:ds="http://schemas.openxmlformats.org/officeDocument/2006/customXml" ds:itemID="{445C5B1D-0E91-4029-83E8-E945845AC4A7}"/>
</file>

<file path=customXml/itemProps2.xml><?xml version="1.0" encoding="utf-8"?>
<ds:datastoreItem xmlns:ds="http://schemas.openxmlformats.org/officeDocument/2006/customXml" ds:itemID="{50DD7824-AD2B-41D6-A719-B200CCE9164C}"/>
</file>

<file path=customXml/itemProps3.xml><?xml version="1.0" encoding="utf-8"?>
<ds:datastoreItem xmlns:ds="http://schemas.openxmlformats.org/officeDocument/2006/customXml" ds:itemID="{45428986-7934-4065-8CB5-4010BDD9A2EF}"/>
</file>

<file path=customXml/itemProps4.xml><?xml version="1.0" encoding="utf-8"?>
<ds:datastoreItem xmlns:ds="http://schemas.openxmlformats.org/officeDocument/2006/customXml" ds:itemID="{0175D507-90C9-456A-A586-7485B9FB42ED}"/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366</Words>
  <Application>Microsoft Office PowerPoint</Application>
  <PresentationFormat>Custom</PresentationFormat>
  <Paragraphs>147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Bodoni MT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Vernon Campbell</dc:creator>
  <cp:lastModifiedBy>Holtzlander, Cathleen A.</cp:lastModifiedBy>
  <cp:revision>139</cp:revision>
  <cp:lastPrinted>2015-11-13T22:05:13Z</cp:lastPrinted>
  <dcterms:created xsi:type="dcterms:W3CDTF">2013-09-01T00:22:42Z</dcterms:created>
  <dcterms:modified xsi:type="dcterms:W3CDTF">2019-03-26T15:06:52Z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0x01010005C505CF85959C4BAED0C6040F57884A</vt:lpwstr>
  </property>
  <property fmtid="{D5CDD505-2E9C-101B-9397-08002B2CF9AE}" pid="3" name="_dlc_DocIdItemGuid">
    <vt:lpwstr>e8cb2d05-bdbb-489f-9b57-1266ee978828</vt:lpwstr>
  </property>
</Properties>
</file>